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84" r:id="rId3"/>
    <p:sldId id="265" r:id="rId4"/>
    <p:sldId id="267" r:id="rId5"/>
    <p:sldId id="268" r:id="rId6"/>
    <p:sldId id="283" r:id="rId7"/>
    <p:sldId id="269" r:id="rId8"/>
    <p:sldId id="288" r:id="rId9"/>
    <p:sldId id="285" r:id="rId10"/>
    <p:sldId id="286" r:id="rId11"/>
    <p:sldId id="287" r:id="rId12"/>
    <p:sldId id="281" r:id="rId13"/>
    <p:sldId id="28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EFD53E-E49F-4DEF-8ADA-B2F2A271E17C}" type="datetimeFigureOut">
              <a:rPr lang="ru-RU" smtClean="0"/>
              <a:t>21.03.2021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5C84B0-92CC-493C-99D6-F58257F24326}" type="slidenum">
              <a:rPr lang="ru-RU" smtClean="0"/>
              <a:t>‹#›</a:t>
            </a:fld>
            <a:endParaRPr lang="ru-RU"/>
          </a:p>
        </p:txBody>
      </p:sp>
    </p:spTree>
    <p:extLst>
      <p:ext uri="{BB962C8B-B14F-4D97-AF65-F5344CB8AC3E}">
        <p14:creationId xmlns:p14="http://schemas.microsoft.com/office/powerpoint/2010/main" val="604286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770924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59049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37400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21258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8708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11716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112290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7714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8404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31799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3053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21.03.2021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3801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21.03.2021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33126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21.03.2021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4403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52298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6011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t>21.03.2021</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1976041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09599" y="609600"/>
            <a:ext cx="6347713" cy="1739280"/>
          </a:xfrm>
        </p:spPr>
        <p:txBody>
          <a:bodyPr>
            <a:noAutofit/>
          </a:bodyPr>
          <a:lstStyle/>
          <a:p>
            <a:pPr algn="ctr"/>
            <a:r>
              <a:rPr lang="ru-RU" sz="2800" b="1" dirty="0">
                <a:solidFill>
                  <a:schemeClr val="accent2">
                    <a:lumMod val="50000"/>
                  </a:schemeClr>
                </a:solidFill>
                <a:latin typeface="Times New Roman" pitchFamily="18" charset="0"/>
                <a:cs typeface="Times New Roman" pitchFamily="18" charset="0"/>
              </a:rPr>
              <a:t>Анализ результатов участия образовательных организаций </a:t>
            </a:r>
            <a:br>
              <a:rPr lang="ru-RU" sz="2800" b="1" dirty="0">
                <a:solidFill>
                  <a:schemeClr val="accent2">
                    <a:lumMod val="50000"/>
                  </a:schemeClr>
                </a:solidFill>
                <a:latin typeface="Times New Roman" pitchFamily="18" charset="0"/>
                <a:cs typeface="Times New Roman" pitchFamily="18" charset="0"/>
              </a:rPr>
            </a:br>
            <a:r>
              <a:rPr lang="ru-RU" sz="2800" b="1" dirty="0">
                <a:solidFill>
                  <a:schemeClr val="accent2">
                    <a:lumMod val="50000"/>
                  </a:schemeClr>
                </a:solidFill>
                <a:latin typeface="Times New Roman" pitchFamily="18" charset="0"/>
                <a:cs typeface="Times New Roman" pitchFamily="18" charset="0"/>
              </a:rPr>
              <a:t>Магарамкентского  района </a:t>
            </a:r>
            <a:br>
              <a:rPr lang="ru-RU" sz="2800" b="1" dirty="0">
                <a:solidFill>
                  <a:schemeClr val="accent2">
                    <a:lumMod val="50000"/>
                  </a:schemeClr>
                </a:solidFill>
                <a:latin typeface="Times New Roman" pitchFamily="18" charset="0"/>
                <a:cs typeface="Times New Roman" pitchFamily="18" charset="0"/>
              </a:rPr>
            </a:br>
            <a:r>
              <a:rPr lang="ru-RU" sz="2800" b="1" dirty="0">
                <a:solidFill>
                  <a:schemeClr val="accent2">
                    <a:lumMod val="50000"/>
                  </a:schemeClr>
                </a:solidFill>
                <a:latin typeface="Times New Roman" pitchFamily="18" charset="0"/>
                <a:cs typeface="Times New Roman" pitchFamily="18" charset="0"/>
              </a:rPr>
              <a:t>в ВПР - 2020</a:t>
            </a:r>
          </a:p>
        </p:txBody>
      </p:sp>
      <p:sp>
        <p:nvSpPr>
          <p:cNvPr id="5" name="Объект 4"/>
          <p:cNvSpPr>
            <a:spLocks noGrp="1"/>
          </p:cNvSpPr>
          <p:nvPr>
            <p:ph idx="1"/>
          </p:nvPr>
        </p:nvSpPr>
        <p:spPr>
          <a:xfrm>
            <a:off x="1043608" y="3573016"/>
            <a:ext cx="7308800" cy="2088232"/>
          </a:xfrm>
        </p:spPr>
        <p:txBody>
          <a:bodyPr>
            <a:normAutofit fontScale="92500" lnSpcReduction="20000"/>
          </a:bodyPr>
          <a:lstStyle/>
          <a:p>
            <a:pPr marL="0" indent="0" algn="ctr">
              <a:buNone/>
            </a:pPr>
            <a:endParaRPr lang="ru-RU" dirty="0">
              <a:latin typeface="Times New Roman" pitchFamily="18" charset="0"/>
              <a:cs typeface="Times New Roman" pitchFamily="18" charset="0"/>
            </a:endParaRPr>
          </a:p>
          <a:p>
            <a:pPr marL="0" indent="0" algn="ctr">
              <a:buNone/>
            </a:pPr>
            <a:endParaRPr lang="ru-RU" dirty="0">
              <a:latin typeface="Times New Roman" pitchFamily="18" charset="0"/>
              <a:cs typeface="Times New Roman" pitchFamily="18" charset="0"/>
            </a:endParaRPr>
          </a:p>
          <a:p>
            <a:pPr marL="0" indent="0" algn="ctr">
              <a:buNone/>
            </a:pPr>
            <a:r>
              <a:rPr lang="ru-RU" dirty="0" err="1">
                <a:solidFill>
                  <a:schemeClr val="tx1"/>
                </a:solidFill>
                <a:latin typeface="Times New Roman" pitchFamily="18" charset="0"/>
                <a:cs typeface="Times New Roman" pitchFamily="18" charset="0"/>
              </a:rPr>
              <a:t>Уруджева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Кызбес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Эмирсултановна</a:t>
            </a:r>
            <a:r>
              <a:rPr lang="ru-RU" dirty="0">
                <a:solidFill>
                  <a:schemeClr val="tx1"/>
                </a:solidFill>
                <a:latin typeface="Times New Roman" pitchFamily="18" charset="0"/>
                <a:cs typeface="Times New Roman" pitchFamily="18" charset="0"/>
              </a:rPr>
              <a:t>,</a:t>
            </a:r>
          </a:p>
          <a:p>
            <a:pPr marL="0" indent="0" algn="ctr">
              <a:buNone/>
            </a:pPr>
            <a:r>
              <a:rPr lang="ru-RU" dirty="0">
                <a:solidFill>
                  <a:schemeClr val="tx1"/>
                </a:solidFill>
                <a:latin typeface="Times New Roman" pitchFamily="18" charset="0"/>
                <a:cs typeface="Times New Roman" pitchFamily="18" charset="0"/>
              </a:rPr>
              <a:t> методист МКУ «Районный методический кабинет»</a:t>
            </a:r>
          </a:p>
          <a:p>
            <a:pPr marL="0" indent="0" algn="ctr">
              <a:buNone/>
            </a:pPr>
            <a:r>
              <a:rPr lang="ru-RU" dirty="0">
                <a:solidFill>
                  <a:schemeClr val="tx1"/>
                </a:solidFill>
                <a:latin typeface="Times New Roman" pitchFamily="18" charset="0"/>
                <a:cs typeface="Times New Roman" pitchFamily="18" charset="0"/>
              </a:rPr>
              <a:t>Телефон: 8 (963) 400 35 67</a:t>
            </a:r>
          </a:p>
          <a:p>
            <a:pPr marL="0" indent="0" algn="ctr">
              <a:buNone/>
            </a:pPr>
            <a:r>
              <a:rPr lang="ru-RU" dirty="0">
                <a:solidFill>
                  <a:schemeClr val="tx1"/>
                </a:solidFill>
                <a:latin typeface="Times New Roman" pitchFamily="18" charset="0"/>
                <a:cs typeface="Times New Roman" pitchFamily="18" charset="0"/>
              </a:rPr>
              <a:t>Электронный адрес: </a:t>
            </a:r>
            <a:r>
              <a:rPr lang="en-US" dirty="0">
                <a:solidFill>
                  <a:schemeClr val="tx1"/>
                </a:solidFill>
                <a:latin typeface="Times New Roman" pitchFamily="18" charset="0"/>
                <a:cs typeface="Times New Roman" pitchFamily="18" charset="0"/>
              </a:rPr>
              <a:t>kizbes.mag.rmk@mail.ru</a:t>
            </a:r>
            <a:endParaRPr lang="ru-RU" dirty="0">
              <a:solidFill>
                <a:schemeClr val="tx1"/>
              </a:solidFill>
              <a:latin typeface="Times New Roman" pitchFamily="18" charset="0"/>
              <a:cs typeface="Times New Roman" pitchFamily="18" charset="0"/>
            </a:endParaRPr>
          </a:p>
          <a:p>
            <a:pPr algn="ctr"/>
            <a:endParaRPr lang="ru-RU" dirty="0"/>
          </a:p>
          <a:p>
            <a:endParaRPr lang="ru-RU"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508126"/>
            <a:ext cx="6516712" cy="1553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7741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3C287D09-33C2-40FE-B913-80F46583A9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400"/>
            <a:ext cx="9144000" cy="7029399"/>
          </a:xfrm>
          <a:prstGeom prst="rect">
            <a:avLst/>
          </a:prstGeom>
        </p:spPr>
      </p:pic>
    </p:spTree>
    <p:extLst>
      <p:ext uri="{BB962C8B-B14F-4D97-AF65-F5344CB8AC3E}">
        <p14:creationId xmlns:p14="http://schemas.microsoft.com/office/powerpoint/2010/main" val="138079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E61EF5D-B414-415C-B010-6833519918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13375"/>
          </a:xfrm>
          <a:prstGeom prst="rect">
            <a:avLst/>
          </a:prstGeom>
        </p:spPr>
      </p:pic>
    </p:spTree>
    <p:extLst>
      <p:ext uri="{BB962C8B-B14F-4D97-AF65-F5344CB8AC3E}">
        <p14:creationId xmlns:p14="http://schemas.microsoft.com/office/powerpoint/2010/main" val="104102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5610952"/>
          </a:xfrm>
        </p:spPr>
        <p:txBody>
          <a:bodyPr>
            <a:normAutofit/>
          </a:bodyPr>
          <a:lstStyle/>
          <a:p>
            <a:br>
              <a:rPr lang="en-US" dirty="0">
                <a:solidFill>
                  <a:schemeClr val="accent2">
                    <a:lumMod val="50000"/>
                  </a:schemeClr>
                </a:solidFill>
              </a:rPr>
            </a:br>
            <a:endParaRPr lang="ru-RU" dirty="0"/>
          </a:p>
        </p:txBody>
      </p:sp>
      <p:sp>
        <p:nvSpPr>
          <p:cNvPr id="6" name="TextBox 5">
            <a:extLst>
              <a:ext uri="{FF2B5EF4-FFF2-40B4-BE49-F238E27FC236}">
                <a16:creationId xmlns:a16="http://schemas.microsoft.com/office/drawing/2014/main" id="{E502E10B-4BDC-4420-A5F6-93B2576FA305}"/>
              </a:ext>
            </a:extLst>
          </p:cNvPr>
          <p:cNvSpPr txBox="1"/>
          <p:nvPr/>
        </p:nvSpPr>
        <p:spPr>
          <a:xfrm>
            <a:off x="1043608" y="2852936"/>
            <a:ext cx="6120680" cy="3539430"/>
          </a:xfrm>
          <a:prstGeom prst="rect">
            <a:avLst/>
          </a:prstGeom>
          <a:noFill/>
        </p:spPr>
        <p:txBody>
          <a:bodyPr wrap="square">
            <a:spAutoFit/>
          </a:bodyPr>
          <a:lstStyle/>
          <a:p>
            <a:r>
              <a:rPr lang="ru-RU" sz="3200" dirty="0">
                <a:solidFill>
                  <a:schemeClr val="accent2">
                    <a:lumMod val="50000"/>
                  </a:schemeClr>
                </a:solidFill>
                <a:latin typeface="Times New Roman" pitchFamily="18" charset="0"/>
                <a:cs typeface="Times New Roman" pitchFamily="18" charset="0"/>
              </a:rPr>
              <a:t>Для обеспечения объективности проведения и результатов ВПР</a:t>
            </a:r>
            <a:br>
              <a:rPr lang="ru-RU" sz="3200" dirty="0">
                <a:solidFill>
                  <a:schemeClr val="accent2">
                    <a:lumMod val="50000"/>
                  </a:schemeClr>
                </a:solidFill>
                <a:latin typeface="Times New Roman" pitchFamily="18" charset="0"/>
                <a:cs typeface="Times New Roman" pitchFamily="18" charset="0"/>
              </a:rPr>
            </a:br>
            <a:r>
              <a:rPr lang="ru-RU" sz="3200" dirty="0">
                <a:solidFill>
                  <a:schemeClr val="accent2">
                    <a:lumMod val="50000"/>
                  </a:schemeClr>
                </a:solidFill>
                <a:latin typeface="Times New Roman" pitchFamily="18" charset="0"/>
                <a:cs typeface="Times New Roman" pitchFamily="18" charset="0"/>
              </a:rPr>
              <a:t>в школе должен быть разработан порядок проведения ВПР, включающий принятие конкретных организационных мер </a:t>
            </a:r>
            <a:endParaRPr lang="ru-RU" sz="3200" dirty="0"/>
          </a:p>
        </p:txBody>
      </p:sp>
    </p:spTree>
    <p:extLst>
      <p:ext uri="{BB962C8B-B14F-4D97-AF65-F5344CB8AC3E}">
        <p14:creationId xmlns:p14="http://schemas.microsoft.com/office/powerpoint/2010/main" val="676282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628800"/>
            <a:ext cx="8229600" cy="2448272"/>
          </a:xfrm>
        </p:spPr>
        <p:txBody>
          <a:bodyPr>
            <a:normAutofit/>
          </a:bodyPr>
          <a:lstStyle/>
          <a:p>
            <a:br>
              <a:rPr lang="ru-RU" dirty="0"/>
            </a:br>
            <a:br>
              <a:rPr lang="ru-RU" dirty="0"/>
            </a:br>
            <a:br>
              <a:rPr lang="ru-RU" dirty="0"/>
            </a:br>
            <a:endParaRPr lang="ru-RU" dirty="0"/>
          </a:p>
        </p:txBody>
      </p:sp>
      <p:sp>
        <p:nvSpPr>
          <p:cNvPr id="4" name="Прямоугольник 3"/>
          <p:cNvSpPr/>
          <p:nvPr/>
        </p:nvSpPr>
        <p:spPr>
          <a:xfrm>
            <a:off x="899592" y="1124744"/>
            <a:ext cx="6693550" cy="2154436"/>
          </a:xfrm>
          <a:prstGeom prst="rect">
            <a:avLst/>
          </a:prstGeom>
        </p:spPr>
        <p:txBody>
          <a:bodyPr wrap="square">
            <a:spAutoFit/>
          </a:bodyPr>
          <a:lstStyle/>
          <a:p>
            <a:pPr algn="ctr"/>
            <a:r>
              <a:rPr lang="ru-RU" sz="4000" dirty="0">
                <a:latin typeface="Times New Roman" pitchFamily="18" charset="0"/>
                <a:cs typeface="Times New Roman" pitchFamily="18" charset="0"/>
              </a:rPr>
              <a:t>                                                                                   </a:t>
            </a:r>
          </a:p>
          <a:p>
            <a:pPr algn="ctr"/>
            <a:endParaRPr lang="ru-RU" sz="4000" dirty="0">
              <a:solidFill>
                <a:schemeClr val="accent2">
                  <a:lumMod val="50000"/>
                </a:schemeClr>
              </a:solidFill>
              <a:latin typeface="Times New Roman" pitchFamily="18" charset="0"/>
              <a:cs typeface="Times New Roman" pitchFamily="18" charset="0"/>
            </a:endParaRPr>
          </a:p>
          <a:p>
            <a:pPr algn="ctr"/>
            <a:r>
              <a:rPr lang="ru-RU" sz="5400" dirty="0">
                <a:solidFill>
                  <a:schemeClr val="accent2">
                    <a:lumMod val="50000"/>
                  </a:schemeClr>
                </a:solidFill>
                <a:latin typeface="Times New Roman" pitchFamily="18" charset="0"/>
                <a:cs typeface="Times New Roman" pitchFamily="18" charset="0"/>
              </a:rPr>
              <a:t>Спасибо за внимание!</a:t>
            </a:r>
          </a:p>
        </p:txBody>
      </p:sp>
    </p:spTree>
    <p:extLst>
      <p:ext uri="{BB962C8B-B14F-4D97-AF65-F5344CB8AC3E}">
        <p14:creationId xmlns:p14="http://schemas.microsoft.com/office/powerpoint/2010/main" val="414296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24BC91-61E1-4C38-B3D4-1D3DC0475FC5}"/>
              </a:ext>
            </a:extLst>
          </p:cNvPr>
          <p:cNvSpPr>
            <a:spLocks noGrp="1"/>
          </p:cNvSpPr>
          <p:nvPr>
            <p:ph type="ctrTitle"/>
          </p:nvPr>
        </p:nvSpPr>
        <p:spPr>
          <a:xfrm>
            <a:off x="1130595" y="404664"/>
            <a:ext cx="5826719" cy="792088"/>
          </a:xfrm>
        </p:spPr>
        <p:txBody>
          <a:bodyPr/>
          <a:lstStyle/>
          <a:p>
            <a:pPr algn="ctr"/>
            <a:r>
              <a:rPr lang="ru-RU" b="1" dirty="0">
                <a:solidFill>
                  <a:schemeClr val="accent2">
                    <a:lumMod val="75000"/>
                  </a:schemeClr>
                </a:solidFill>
                <a:latin typeface="Times New Roman" panose="02020603050405020304" pitchFamily="18" charset="0"/>
                <a:cs typeface="Times New Roman" panose="02020603050405020304" pitchFamily="18" charset="0"/>
              </a:rPr>
              <a:t>ВПР - 2020</a:t>
            </a:r>
          </a:p>
        </p:txBody>
      </p:sp>
      <p:sp>
        <p:nvSpPr>
          <p:cNvPr id="3" name="Подзаголовок 2">
            <a:extLst>
              <a:ext uri="{FF2B5EF4-FFF2-40B4-BE49-F238E27FC236}">
                <a16:creationId xmlns:a16="http://schemas.microsoft.com/office/drawing/2014/main" id="{9B493572-FA5F-42AE-B349-6D43A496D111}"/>
              </a:ext>
            </a:extLst>
          </p:cNvPr>
          <p:cNvSpPr>
            <a:spLocks noGrp="1"/>
          </p:cNvSpPr>
          <p:nvPr>
            <p:ph type="subTitle" idx="1"/>
          </p:nvPr>
        </p:nvSpPr>
        <p:spPr>
          <a:xfrm>
            <a:off x="1130595" y="1484784"/>
            <a:ext cx="5826719" cy="3662949"/>
          </a:xfrm>
        </p:spPr>
        <p:txBody>
          <a:bodyPr>
            <a:normAutofit/>
          </a:bodyPr>
          <a:lstStyle/>
          <a:p>
            <a:pPr algn="ctr"/>
            <a:r>
              <a:rPr lang="ru-RU" sz="2400" b="1" dirty="0">
                <a:solidFill>
                  <a:schemeClr val="accent2">
                    <a:lumMod val="50000"/>
                  </a:schemeClr>
                </a:solidFill>
                <a:latin typeface="Times New Roman" panose="02020603050405020304" pitchFamily="18" charset="0"/>
                <a:cs typeface="Times New Roman" panose="02020603050405020304" pitchFamily="18" charset="0"/>
              </a:rPr>
              <a:t>С 14 сентября по 12 октября в Российских школах прошли Всероссийские проверочные работы(ВПР), в которых, по предварительным прогнозам, должны были принять участие около шести миллионов учащихся всех 85 регионов.</a:t>
            </a:r>
          </a:p>
          <a:p>
            <a:pPr algn="ctr"/>
            <a:r>
              <a:rPr lang="ru-RU" sz="2400" b="1" dirty="0">
                <a:solidFill>
                  <a:schemeClr val="accent2">
                    <a:lumMod val="50000"/>
                  </a:schemeClr>
                </a:solidFill>
                <a:latin typeface="Times New Roman" panose="02020603050405020304" pitchFamily="18" charset="0"/>
                <a:cs typeface="Times New Roman" panose="02020603050405020304" pitchFamily="18" charset="0"/>
              </a:rPr>
              <a:t>Все СОШ и ООШ нашего района участвовали в ВПР - 2020</a:t>
            </a:r>
          </a:p>
        </p:txBody>
      </p:sp>
    </p:spTree>
    <p:extLst>
      <p:ext uri="{BB962C8B-B14F-4D97-AF65-F5344CB8AC3E}">
        <p14:creationId xmlns:p14="http://schemas.microsoft.com/office/powerpoint/2010/main" val="139464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2226576"/>
          </a:xfrm>
        </p:spPr>
        <p:txBody>
          <a:bodyPr>
            <a:normAutofit fontScale="90000"/>
          </a:bodyPr>
          <a:lstStyle/>
          <a:p>
            <a:pPr marR="0" lvl="0" algn="l" defTabSz="914400" rtl="0" eaLnBrk="1" fontAlgn="auto" latinLnBrk="0" hangingPunct="1">
              <a:lnSpc>
                <a:spcPct val="90000"/>
              </a:lnSpc>
              <a:spcBef>
                <a:spcPts val="1000"/>
              </a:spcBef>
              <a:spcAft>
                <a:spcPts val="0"/>
              </a:spcAft>
              <a:buClrTx/>
              <a:buSzTx/>
              <a:tabLst/>
              <a:defRPr/>
            </a:pPr>
            <a:br>
              <a:rPr lang="ru-RU" dirty="0">
                <a:solidFill>
                  <a:schemeClr val="accent2">
                    <a:lumMod val="50000"/>
                  </a:schemeClr>
                </a:solidFill>
                <a:latin typeface="Times New Roman" pitchFamily="18" charset="0"/>
                <a:cs typeface="Times New Roman" pitchFamily="18" charset="0"/>
              </a:rPr>
            </a:br>
            <a:r>
              <a:rPr kumimoji="0" lang="ru-RU" sz="3200" b="1"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j-ea"/>
                <a:cs typeface="Times New Roman" panose="02020603050405020304" pitchFamily="18" charset="0"/>
              </a:rPr>
              <a:t>Проблема</a:t>
            </a:r>
            <a:r>
              <a:rPr kumimoji="0" lang="ru-RU" sz="3200" b="0"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j-ea"/>
                <a:cs typeface="Times New Roman" panose="02020603050405020304" pitchFamily="18" charset="0"/>
              </a:rPr>
              <a:t> заключается в том, что некоторые школы искусственно завышают оценки за ВПР. Рособрнадзор уже много лет ведет мониторинг таких учебных заведений.</a:t>
            </a:r>
            <a:br>
              <a:rPr kumimoji="0" lang="ru-RU" sz="3200" b="0"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j-ea"/>
                <a:cs typeface="Times New Roman" panose="02020603050405020304" pitchFamily="18" charset="0"/>
              </a:rPr>
            </a:br>
            <a:br>
              <a:rPr lang="ru-RU" dirty="0">
                <a:solidFill>
                  <a:schemeClr val="accent2">
                    <a:lumMod val="50000"/>
                  </a:schemeClr>
                </a:solidFill>
                <a:latin typeface="Times New Roman" pitchFamily="18" charset="0"/>
                <a:cs typeface="Times New Roman" pitchFamily="18" charset="0"/>
              </a:rPr>
            </a:br>
            <a:br>
              <a:rPr kumimoji="0" lang="ru-RU" sz="3200" b="0"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cs typeface="Times New Roman" panose="02020603050405020304" pitchFamily="18" charset="0"/>
              </a:rPr>
            </a:br>
            <a:r>
              <a:rPr kumimoji="0" lang="ru-RU" b="0"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n-ea"/>
                <a:cs typeface="Times New Roman" panose="02020603050405020304" pitchFamily="18" charset="0"/>
              </a:rPr>
              <a:t>В то же время за низкие результаты школы не наказывают, а, наоборот, </a:t>
            </a:r>
            <a:r>
              <a:rPr kumimoji="0" lang="ru-RU" b="1"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n-ea"/>
                <a:cs typeface="Times New Roman" panose="02020603050405020304" pitchFamily="18" charset="0"/>
              </a:rPr>
              <a:t>оказывают им адресную помощь </a:t>
            </a:r>
            <a:r>
              <a:rPr kumimoji="0" lang="ru-RU" b="0"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n-ea"/>
                <a:cs typeface="Times New Roman" panose="02020603050405020304" pitchFamily="18" charset="0"/>
              </a:rPr>
              <a:t>в рамках национального проекта «Образование». </a:t>
            </a:r>
            <a:endParaRPr lang="ru-RU" dirty="0">
              <a:solidFill>
                <a:schemeClr val="accent2">
                  <a:lumMod val="50000"/>
                </a:schemeClr>
              </a:solidFill>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239387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br>
              <a:rPr lang="ru-RU" dirty="0"/>
            </a:br>
            <a:br>
              <a:rPr lang="ru-RU" dirty="0"/>
            </a:br>
            <a:br>
              <a:rPr lang="ru-RU" dirty="0"/>
            </a:br>
            <a:r>
              <a:rPr lang="ru-RU" sz="4000" b="1" dirty="0">
                <a:solidFill>
                  <a:schemeClr val="accent2">
                    <a:lumMod val="50000"/>
                  </a:schemeClr>
                </a:solidFill>
                <a:latin typeface="Times New Roman" panose="02020603050405020304" pitchFamily="18" charset="0"/>
                <a:cs typeface="Times New Roman" panose="02020603050405020304" pitchFamily="18" charset="0"/>
              </a:rPr>
              <a:t>В 2020 году все образовательные организации района провели обязательные ВПР по иностранному языку</a:t>
            </a:r>
          </a:p>
        </p:txBody>
      </p:sp>
    </p:spTree>
    <p:extLst>
      <p:ext uri="{BB962C8B-B14F-4D97-AF65-F5344CB8AC3E}">
        <p14:creationId xmlns:p14="http://schemas.microsoft.com/office/powerpoint/2010/main" val="17729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92696"/>
            <a:ext cx="8229600" cy="1440160"/>
          </a:xfrm>
        </p:spPr>
        <p:txBody>
          <a:bodyPr>
            <a:noAutofit/>
          </a:bodyPr>
          <a:lstStyle/>
          <a:p>
            <a:pPr lvl="0">
              <a:spcBef>
                <a:spcPts val="0"/>
              </a:spcBef>
            </a:pPr>
            <a:r>
              <a:rPr kumimoji="0" lang="ru-RU" sz="3200" b="1"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j-ea"/>
                <a:cs typeface="Times New Roman" panose="02020603050405020304" pitchFamily="18" charset="0"/>
              </a:rPr>
              <a:t>                 ОО с признаками           </a:t>
            </a:r>
            <a:br>
              <a:rPr kumimoji="0" lang="ru-RU" sz="3200" b="1"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j-ea"/>
                <a:cs typeface="Times New Roman" panose="02020603050405020304" pitchFamily="18" charset="0"/>
              </a:rPr>
            </a:br>
            <a:r>
              <a:rPr kumimoji="0" lang="ru-RU" sz="3200" b="1"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j-ea"/>
                <a:cs typeface="Times New Roman" panose="02020603050405020304" pitchFamily="18" charset="0"/>
              </a:rPr>
              <a:t>          необъективности результатов: 8</a:t>
            </a:r>
            <a:br>
              <a:rPr kumimoji="0" lang="ru-RU" sz="4000" b="0"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mj-ea"/>
                <a:cs typeface="Times New Roman" pitchFamily="18" charset="0"/>
              </a:rPr>
            </a:br>
            <a:br>
              <a:rPr lang="ru-RU" sz="4000" dirty="0">
                <a:solidFill>
                  <a:schemeClr val="accent2">
                    <a:lumMod val="50000"/>
                  </a:schemeClr>
                </a:solidFill>
                <a:latin typeface="Times New Roman" pitchFamily="18" charset="0"/>
                <a:ea typeface="+mn-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1</a:t>
            </a:r>
            <a:r>
              <a:rPr kumimoji="0" lang="ru-RU" sz="40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МКОУ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Ярагказмалярская</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 СОШ имени М.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Ярагского</a:t>
            </a:r>
            <a:r>
              <a:rPr lang="ru-RU" sz="2800" dirty="0">
                <a:solidFill>
                  <a:srgbClr val="54A021">
                    <a:lumMod val="50000"/>
                  </a:srgbClr>
                </a:solidFill>
                <a:latin typeface="Times New Roman" pitchFamily="18" charset="0"/>
                <a:cs typeface="Times New Roman" pitchFamily="18" charset="0"/>
              </a:rPr>
              <a:t>»</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2. МКОУ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Хорельская</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 СОШ"</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3.МКОУ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Гапцахская</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 СОШ имени Т. Нагиева"</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4.МКОУ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Картасказмалярская</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 СОШ"</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5.МКОУ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Кчунказмалярская</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 СОШ"</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6.МКОУ "Магарамкентская СОШ №2"</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7.МКОУ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Самурская</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 СОШ"</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8.МКОУ "</a:t>
            </a:r>
            <a:r>
              <a:rPr kumimoji="0" lang="ru-RU" sz="2800" b="0" i="0" u="none" strike="noStrike" kern="1200" cap="none" spc="0" normalizeH="0" baseline="0" noProof="0" dirty="0" err="1">
                <a:ln>
                  <a:noFill/>
                </a:ln>
                <a:solidFill>
                  <a:srgbClr val="54A021">
                    <a:lumMod val="50000"/>
                  </a:srgbClr>
                </a:solidFill>
                <a:effectLst/>
                <a:uLnTx/>
                <a:uFillTx/>
                <a:latin typeface="Times New Roman" pitchFamily="18" charset="0"/>
                <a:ea typeface="+mj-ea"/>
                <a:cs typeface="Times New Roman" pitchFamily="18" charset="0"/>
              </a:rPr>
              <a:t>Тагиркентказмалярская</a:t>
            </a:r>
            <a: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t> СОШ"</a:t>
            </a: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br>
              <a:rPr kumimoji="0" lang="ru-RU" sz="2800" b="0" i="0" u="none" strike="noStrike" kern="1200" cap="none" spc="0" normalizeH="0" baseline="0" noProof="0" dirty="0">
                <a:ln>
                  <a:noFill/>
                </a:ln>
                <a:solidFill>
                  <a:srgbClr val="54A021">
                    <a:lumMod val="50000"/>
                  </a:srgbClr>
                </a:solidFill>
                <a:effectLst/>
                <a:uLnTx/>
                <a:uFillTx/>
                <a:latin typeface="Times New Roman" pitchFamily="18" charset="0"/>
                <a:ea typeface="+mj-ea"/>
                <a:cs typeface="Times New Roman" pitchFamily="18" charset="0"/>
              </a:rPr>
            </a:br>
            <a:br>
              <a:rPr lang="ru-RU" sz="4000" dirty="0">
                <a:solidFill>
                  <a:schemeClr val="accent2">
                    <a:lumMod val="50000"/>
                  </a:schemeClr>
                </a:solidFill>
                <a:latin typeface="Times New Roman" pitchFamily="18" charset="0"/>
                <a:ea typeface="+mn-ea"/>
                <a:cs typeface="Times New Roman" pitchFamily="18" charset="0"/>
              </a:rPr>
            </a:br>
            <a:br>
              <a:rPr lang="ru-RU" sz="4000" dirty="0">
                <a:solidFill>
                  <a:schemeClr val="accent2">
                    <a:lumMod val="50000"/>
                  </a:schemeClr>
                </a:solidFill>
                <a:latin typeface="Times New Roman" pitchFamily="18" charset="0"/>
                <a:ea typeface="+mn-ea"/>
                <a:cs typeface="Times New Roman" pitchFamily="18" charset="0"/>
              </a:rPr>
            </a:br>
            <a:br>
              <a:rPr lang="ru-RU" sz="4000" dirty="0">
                <a:solidFill>
                  <a:schemeClr val="accent2">
                    <a:lumMod val="50000"/>
                  </a:schemeClr>
                </a:solidFill>
                <a:latin typeface="Times New Roman" pitchFamily="18" charset="0"/>
                <a:ea typeface="+mn-ea"/>
                <a:cs typeface="Times New Roman" pitchFamily="18" charset="0"/>
              </a:rPr>
            </a:br>
            <a:br>
              <a:rPr lang="ru-RU" sz="4000" dirty="0">
                <a:solidFill>
                  <a:schemeClr val="accent2">
                    <a:lumMod val="50000"/>
                  </a:schemeClr>
                </a:solidFill>
                <a:latin typeface="Times New Roman" pitchFamily="18" charset="0"/>
                <a:ea typeface="+mn-ea"/>
                <a:cs typeface="Times New Roman" pitchFamily="18" charset="0"/>
              </a:rPr>
            </a:br>
            <a:br>
              <a:rPr lang="ru-RU" sz="4000" dirty="0">
                <a:solidFill>
                  <a:schemeClr val="accent2">
                    <a:lumMod val="50000"/>
                  </a:schemeClr>
                </a:solidFill>
                <a:latin typeface="Times New Roman" pitchFamily="18" charset="0"/>
                <a:ea typeface="+mn-ea"/>
                <a:cs typeface="Times New Roman" pitchFamily="18" charset="0"/>
              </a:rPr>
            </a:br>
            <a:br>
              <a:rPr lang="ru-RU" sz="4000" dirty="0">
                <a:solidFill>
                  <a:schemeClr val="accent2">
                    <a:lumMod val="50000"/>
                  </a:schemeClr>
                </a:solidFill>
                <a:latin typeface="Times New Roman" pitchFamily="18" charset="0"/>
                <a:ea typeface="+mn-ea"/>
                <a:cs typeface="Times New Roman" pitchFamily="18" charset="0"/>
              </a:rPr>
            </a:br>
            <a:endParaRPr lang="ru-RU" sz="28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92019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96F453-DB1E-4296-90F4-A3EC6D51661E}"/>
              </a:ext>
            </a:extLst>
          </p:cNvPr>
          <p:cNvSpPr txBox="1"/>
          <p:nvPr/>
        </p:nvSpPr>
        <p:spPr>
          <a:xfrm>
            <a:off x="1259632" y="2556502"/>
            <a:ext cx="5617028" cy="3046988"/>
          </a:xfrm>
          <a:prstGeom prst="rect">
            <a:avLst/>
          </a:prstGeom>
          <a:noFill/>
        </p:spPr>
        <p:txBody>
          <a:bodyPr wrap="square">
            <a:spAutoFit/>
          </a:bodyPr>
          <a:lstStyle/>
          <a:p>
            <a:r>
              <a:rPr lang="ru-RU" sz="3200" dirty="0">
                <a:solidFill>
                  <a:schemeClr val="accent2">
                    <a:lumMod val="50000"/>
                  </a:schemeClr>
                </a:solidFill>
                <a:latin typeface="Times New Roman" panose="02020603050405020304" pitchFamily="18" charset="0"/>
                <a:cs typeface="Times New Roman" panose="02020603050405020304" pitchFamily="18" charset="0"/>
              </a:rPr>
              <a:t>Анализ результатов ВПР выявил, что в основном необъективность создает </a:t>
            </a:r>
            <a:r>
              <a:rPr lang="ru-RU" sz="3200" b="1" dirty="0">
                <a:solidFill>
                  <a:schemeClr val="accent2">
                    <a:lumMod val="50000"/>
                  </a:schemeClr>
                </a:solidFill>
                <a:latin typeface="Times New Roman" panose="02020603050405020304" pitchFamily="18" charset="0"/>
                <a:cs typeface="Times New Roman" panose="02020603050405020304" pitchFamily="18" charset="0"/>
              </a:rPr>
              <a:t>завышение результатов по русскому языку и математике в 4 – 5 классах</a:t>
            </a:r>
            <a:endParaRPr lang="ru-RU" sz="3200" b="1" dirty="0"/>
          </a:p>
        </p:txBody>
      </p:sp>
    </p:spTree>
    <p:extLst>
      <p:ext uri="{BB962C8B-B14F-4D97-AF65-F5344CB8AC3E}">
        <p14:creationId xmlns:p14="http://schemas.microsoft.com/office/powerpoint/2010/main" val="293995930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br>
              <a:rPr lang="ru-RU" dirty="0"/>
            </a:br>
            <a:br>
              <a:rPr lang="ru-RU" dirty="0"/>
            </a:br>
            <a:r>
              <a:rPr lang="ru-RU" sz="4000" dirty="0">
                <a:solidFill>
                  <a:schemeClr val="accent2">
                    <a:lumMod val="50000"/>
                  </a:schemeClr>
                </a:solidFill>
                <a:latin typeface="Times New Roman" panose="02020603050405020304" pitchFamily="18" charset="0"/>
                <a:cs typeface="Times New Roman" panose="02020603050405020304" pitchFamily="18" charset="0"/>
              </a:rPr>
              <a:t>Анализ результатов ВПР за последние три года выявил ОО, которую  попала  в списки  </a:t>
            </a:r>
            <a:r>
              <a:rPr kumimoji="0" lang="ru-RU" sz="4000" b="0"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cs typeface="Times New Roman" panose="02020603050405020304" pitchFamily="18" charset="0"/>
              </a:rPr>
              <a:t>необъективных результатов два раза: в 2018 и 2020 году</a:t>
            </a:r>
            <a:r>
              <a:rPr lang="ru-RU" sz="4000" dirty="0">
                <a:solidFill>
                  <a:schemeClr val="accent2">
                    <a:lumMod val="50000"/>
                  </a:schemeClr>
                </a:solidFill>
                <a:latin typeface="Times New Roman" panose="02020603050405020304" pitchFamily="18" charset="0"/>
                <a:cs typeface="Times New Roman" panose="02020603050405020304" pitchFamily="18" charset="0"/>
              </a:rPr>
              <a:t>:</a:t>
            </a:r>
            <a:br>
              <a:rPr lang="ru-RU" sz="4000" dirty="0">
                <a:solidFill>
                  <a:schemeClr val="accent2">
                    <a:lumMod val="50000"/>
                  </a:schemeClr>
                </a:solidFill>
                <a:latin typeface="Times New Roman" panose="02020603050405020304" pitchFamily="18" charset="0"/>
                <a:cs typeface="Times New Roman" panose="02020603050405020304" pitchFamily="18" charset="0"/>
              </a:rPr>
            </a:br>
            <a:r>
              <a:rPr lang="ru-RU" sz="4000" dirty="0">
                <a:solidFill>
                  <a:schemeClr val="accent2">
                    <a:lumMod val="50000"/>
                  </a:schemeClr>
                </a:solidFill>
                <a:latin typeface="Times New Roman" panose="02020603050405020304" pitchFamily="18" charset="0"/>
                <a:cs typeface="Times New Roman" panose="02020603050405020304" pitchFamily="18" charset="0"/>
              </a:rPr>
              <a:t>     МКОУ </a:t>
            </a:r>
            <a:br>
              <a:rPr lang="ru-RU" sz="4000" dirty="0">
                <a:solidFill>
                  <a:schemeClr val="accent2">
                    <a:lumMod val="50000"/>
                  </a:schemeClr>
                </a:solidFill>
                <a:latin typeface="Times New Roman" panose="02020603050405020304" pitchFamily="18" charset="0"/>
                <a:cs typeface="Times New Roman" panose="02020603050405020304" pitchFamily="18" charset="0"/>
              </a:rPr>
            </a:br>
            <a:r>
              <a:rPr lang="ru-RU" sz="4000" b="1" dirty="0">
                <a:solidFill>
                  <a:schemeClr val="accent2">
                    <a:lumMod val="50000"/>
                  </a:schemeClr>
                </a:solidFill>
                <a:latin typeface="Times New Roman" panose="02020603050405020304" pitchFamily="18" charset="0"/>
                <a:cs typeface="Times New Roman" panose="02020603050405020304" pitchFamily="18" charset="0"/>
              </a:rPr>
              <a:t>«</a:t>
            </a:r>
            <a:r>
              <a:rPr lang="ru-RU" sz="4000" b="1" dirty="0" err="1">
                <a:solidFill>
                  <a:schemeClr val="accent2">
                    <a:lumMod val="50000"/>
                  </a:schemeClr>
                </a:solidFill>
                <a:latin typeface="Times New Roman" panose="02020603050405020304" pitchFamily="18" charset="0"/>
                <a:cs typeface="Times New Roman" panose="02020603050405020304" pitchFamily="18" charset="0"/>
              </a:rPr>
              <a:t>Хорельская</a:t>
            </a:r>
            <a:r>
              <a:rPr lang="ru-RU" sz="4000" b="1" dirty="0">
                <a:solidFill>
                  <a:schemeClr val="accent2">
                    <a:lumMod val="50000"/>
                  </a:schemeClr>
                </a:solidFill>
                <a:latin typeface="Times New Roman" panose="02020603050405020304" pitchFamily="18" charset="0"/>
                <a:cs typeface="Times New Roman" panose="02020603050405020304" pitchFamily="18" charset="0"/>
              </a:rPr>
              <a:t> СОШ» </a:t>
            </a:r>
            <a:endParaRPr lang="ru-RU" dirty="0">
              <a:solidFill>
                <a:schemeClr val="accent2">
                  <a:lumMod val="50000"/>
                </a:schemeClr>
              </a:solidFill>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4137913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0E88E9-B636-45FA-A8C9-1F510AC869DA}"/>
              </a:ext>
            </a:extLst>
          </p:cNvPr>
          <p:cNvSpPr>
            <a:spLocks noGrp="1"/>
          </p:cNvSpPr>
          <p:nvPr>
            <p:ph type="title"/>
          </p:nvPr>
        </p:nvSpPr>
        <p:spPr>
          <a:xfrm>
            <a:off x="467544" y="692696"/>
            <a:ext cx="8496944" cy="5976664"/>
          </a:xfrm>
        </p:spPr>
        <p:txBody>
          <a:bodyPr>
            <a:normAutofit/>
          </a:bodyPr>
          <a:lstStyle/>
          <a:p>
            <a:r>
              <a:rPr lang="ru-RU" dirty="0">
                <a:solidFill>
                  <a:schemeClr val="accent2">
                    <a:lumMod val="50000"/>
                  </a:schemeClr>
                </a:solidFill>
                <a:latin typeface="Times New Roman" panose="02020603050405020304" pitchFamily="18" charset="0"/>
                <a:cs typeface="Times New Roman" panose="02020603050405020304" pitchFamily="18" charset="0"/>
              </a:rPr>
              <a:t>Порядок работы с разделом                           </a:t>
            </a:r>
            <a:r>
              <a:rPr lang="ru-RU" b="1" dirty="0">
                <a:solidFill>
                  <a:schemeClr val="accent2">
                    <a:lumMod val="50000"/>
                  </a:schemeClr>
                </a:solidFill>
                <a:latin typeface="Times New Roman" panose="02020603050405020304" pitchFamily="18" charset="0"/>
                <a:cs typeface="Times New Roman" panose="02020603050405020304" pitchFamily="18" charset="0"/>
              </a:rPr>
              <a:t>«Аналитика»</a:t>
            </a:r>
            <a:br>
              <a:rPr lang="ru-RU" b="1" dirty="0">
                <a:solidFill>
                  <a:schemeClr val="accent2">
                    <a:lumMod val="50000"/>
                  </a:schemeClr>
                </a:solidFill>
                <a:latin typeface="Times New Roman" panose="02020603050405020304" pitchFamily="18" charset="0"/>
                <a:cs typeface="Times New Roman" panose="02020603050405020304" pitchFamily="18" charset="0"/>
              </a:rPr>
            </a:br>
            <a:r>
              <a:rPr lang="ru-RU" sz="2400" dirty="0">
                <a:solidFill>
                  <a:schemeClr val="accent2">
                    <a:lumMod val="50000"/>
                  </a:schemeClr>
                </a:solidFill>
                <a:latin typeface="Times New Roman" panose="02020603050405020304" pitchFamily="18" charset="0"/>
                <a:cs typeface="Times New Roman" panose="02020603050405020304" pitchFamily="18" charset="0"/>
              </a:rPr>
              <a:t>Мероприятия      Участники          Отчеты</a:t>
            </a:r>
            <a:br>
              <a:rPr lang="ru-RU" sz="2400" dirty="0">
                <a:solidFill>
                  <a:schemeClr val="accent2">
                    <a:lumMod val="50000"/>
                  </a:schemeClr>
                </a:solidFill>
                <a:latin typeface="Times New Roman" panose="02020603050405020304" pitchFamily="18" charset="0"/>
                <a:cs typeface="Times New Roman" panose="02020603050405020304" pitchFamily="18" charset="0"/>
              </a:rPr>
            </a:br>
            <a:r>
              <a:rPr lang="ru-RU" sz="2400" dirty="0">
                <a:solidFill>
                  <a:schemeClr val="accent2">
                    <a:lumMod val="50000"/>
                  </a:schemeClr>
                </a:solidFill>
                <a:latin typeface="Times New Roman" panose="02020603050405020304" pitchFamily="18" charset="0"/>
                <a:cs typeface="Times New Roman" panose="02020603050405020304" pitchFamily="18" charset="0"/>
              </a:rPr>
              <a:t>ВПР </a:t>
            </a:r>
            <a:r>
              <a:rPr kumimoji="0" lang="ru-RU" sz="20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ОО              1. </a:t>
            </a: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Выполнение заданий</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2020                                               2.  Статистика по отметкам</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классы                                        3.  Распределение первичных </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баллов</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4. Выполнение заданий группами       </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участников</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5. Индивидуальные результаты</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6. Сравнение отметок с отметками  </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по журналу</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7. Достижение планируемых </a:t>
            </a:r>
            <a:b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br>
            <a:r>
              <a:rPr kumimoji="0" lang="ru-RU" sz="2200" b="0" i="0" u="none" strike="noStrike" kern="1200" cap="none" spc="0" normalizeH="0" baseline="0" noProof="0" dirty="0">
                <a:ln>
                  <a:noFill/>
                </a:ln>
                <a:solidFill>
                  <a:srgbClr val="54A021">
                    <a:lumMod val="50000"/>
                  </a:srgbClr>
                </a:solidFill>
                <a:effectLst/>
                <a:uLnTx/>
                <a:uFillTx/>
                <a:latin typeface="Times New Roman" panose="02020603050405020304" pitchFamily="18" charset="0"/>
                <a:ea typeface="+mj-ea"/>
                <a:cs typeface="Times New Roman" panose="02020603050405020304" pitchFamily="18" charset="0"/>
              </a:rPr>
              <a:t>                                                                результатов</a:t>
            </a:r>
            <a:br>
              <a:rPr lang="ru-RU" sz="2400" dirty="0">
                <a:solidFill>
                  <a:schemeClr val="accent2">
                    <a:lumMod val="50000"/>
                  </a:schemeClr>
                </a:solidFill>
                <a:latin typeface="Times New Roman" panose="02020603050405020304" pitchFamily="18" charset="0"/>
                <a:cs typeface="Times New Roman" panose="02020603050405020304" pitchFamily="18" charset="0"/>
              </a:rPr>
            </a:br>
            <a:r>
              <a:rPr lang="ru-RU" sz="2000" dirty="0">
                <a:solidFill>
                  <a:schemeClr val="accent2">
                    <a:lumMod val="50000"/>
                  </a:schemeClr>
                </a:solidFill>
                <a:latin typeface="Times New Roman" panose="02020603050405020304" pitchFamily="18" charset="0"/>
                <a:cs typeface="Times New Roman" panose="02020603050405020304" pitchFamily="18" charset="0"/>
              </a:rPr>
              <a:t>1</a:t>
            </a:r>
            <a:endParaRPr lang="ru-RU" sz="22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743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4979C79A-0EE9-4F37-938D-83FFB2ED5B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308223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480</TotalTime>
  <Words>421</Words>
  <Application>Microsoft Office PowerPoint</Application>
  <PresentationFormat>Экран (4:3)</PresentationFormat>
  <Paragraphs>22</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Times New Roman</vt:lpstr>
      <vt:lpstr>Trebuchet MS</vt:lpstr>
      <vt:lpstr>Wingdings 3</vt:lpstr>
      <vt:lpstr>Аспект</vt:lpstr>
      <vt:lpstr>Анализ результатов участия образовательных организаций  Магарамкентского  района  в ВПР - 2020</vt:lpstr>
      <vt:lpstr>ВПР - 2020</vt:lpstr>
      <vt:lpstr> Проблема заключается в том, что некоторые школы искусственно завышают оценки за ВПР. Рособрнадзор уже много лет ведет мониторинг таких учебных заведений.   В то же время за низкие результаты школы не наказывают, а, наоборот, оказывают им адресную помощь в рамках национального проекта «Образование». </vt:lpstr>
      <vt:lpstr>   В 2020 году все образовательные организации района провели обязательные ВПР по иностранному языку</vt:lpstr>
      <vt:lpstr>                 ОО с признаками                      необъективности результатов: 8  1.МКОУ "Ярагказмалярская СОШ имени М. Ярагского» 2. МКОУ "Хорельская СОШ" 3.МКОУ "Гапцахская СОШ имени Т. Нагиева" 4.МКОУ "Картасказмалярская СОШ" 5.МКОУ "Кчунказмалярская СОШ" 6.МКОУ "Магарамкентская СОШ №2" 7.МКОУ "Самурская СОШ" 8.МКОУ "Тагиркентказмалярская СОШ"        </vt:lpstr>
      <vt:lpstr>Презентация PowerPoint</vt:lpstr>
      <vt:lpstr>  Анализ результатов ВПР за последние три года выявил ОО, которую  попала  в списки  необъективных результатов два раза: в 2018 и 2020 году:      МКОУ  «Хорельская СОШ» </vt:lpstr>
      <vt:lpstr>Порядок работы с разделом                           «Аналитика» Мероприятия      Участники          Отчеты ВПР                                  ОО              1. Выполнение заданий   2020                                               2.  Статистика по отметкам      классы                                        3.  Распределение первичных                                                                     баллов                                                          4. Выполнение заданий группами                                                                участников                                                         5. Индивидуальные результаты                                                         6. Сравнение отметок с отметками                                                                 по журналу                                                         7. Достижение планируемых                                                                  результатов 1</vt:lpstr>
      <vt:lpstr>Презентация PowerPoint</vt:lpstr>
      <vt:lpstr>Презентация PowerPoint</vt:lpstr>
      <vt:lpstr>Презентация PowerPoint</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Регламент и особенности проведения ВПР в 2019 году</dc:title>
  <dc:creator>1</dc:creator>
  <cp:lastModifiedBy>klient klient</cp:lastModifiedBy>
  <cp:revision>48</cp:revision>
  <dcterms:created xsi:type="dcterms:W3CDTF">2019-04-11T08:34:41Z</dcterms:created>
  <dcterms:modified xsi:type="dcterms:W3CDTF">2021-03-21T20:14:02Z</dcterms:modified>
</cp:coreProperties>
</file>