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75" y="727963"/>
            <a:ext cx="11118850" cy="68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606" y="2710942"/>
            <a:ext cx="11368786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227" y="1475359"/>
            <a:ext cx="7121525" cy="20739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635" algn="ctr">
              <a:lnSpc>
                <a:spcPts val="5180"/>
              </a:lnSpc>
              <a:spcBef>
                <a:spcPts val="755"/>
              </a:spcBef>
            </a:pPr>
            <a:r>
              <a:rPr sz="4800" spc="-5" dirty="0">
                <a:latin typeface="Times New Roman"/>
                <a:cs typeface="Times New Roman"/>
              </a:rPr>
              <a:t>Особенности </a:t>
            </a:r>
            <a:r>
              <a:rPr sz="4800" dirty="0">
                <a:latin typeface="Times New Roman"/>
                <a:cs typeface="Times New Roman"/>
              </a:rPr>
              <a:t>организации </a:t>
            </a:r>
            <a:r>
              <a:rPr sz="4800" spc="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образовательного</a:t>
            </a:r>
            <a:r>
              <a:rPr sz="4800" spc="-95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процесса </a:t>
            </a:r>
            <a:r>
              <a:rPr sz="4800" spc="-118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согласно</a:t>
            </a:r>
            <a:r>
              <a:rPr sz="4800" spc="-30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ФГОС</a:t>
            </a:r>
            <a:r>
              <a:rPr sz="4800" spc="-1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СОО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915" y="480821"/>
            <a:ext cx="8731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Федеральный</a:t>
            </a:r>
            <a:r>
              <a:rPr sz="4400" spc="-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учебный </a:t>
            </a:r>
            <a:r>
              <a:rPr sz="4400" spc="-5" dirty="0">
                <a:latin typeface="Calibri Light"/>
                <a:cs typeface="Calibri Light"/>
              </a:rPr>
              <a:t>план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(19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вариантов)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00" y="1366951"/>
            <a:ext cx="10906361" cy="52555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814197"/>
            <a:ext cx="10271125" cy="3990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Организационно-управленческие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мероприятия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Arial"/>
              <a:cs typeface="Arial"/>
            </a:endParaRPr>
          </a:p>
          <a:p>
            <a:pPr marL="241300" marR="5080" indent="-229235">
              <a:lnSpc>
                <a:spcPts val="3030"/>
              </a:lnSpc>
              <a:buFont typeface="Microsoft Sans Serif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разработка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нормативно-правовых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документов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локальных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актов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различного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уровня;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25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планирование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реализация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мероприятий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обеспечению</a:t>
            </a:r>
            <a:endParaRPr sz="2800">
              <a:latin typeface="Calibri"/>
              <a:cs typeface="Calibri"/>
            </a:endParaRPr>
          </a:p>
          <a:p>
            <a:pPr marL="241300" marR="720090">
              <a:lnSpc>
                <a:spcPts val="3030"/>
              </a:lnSpc>
              <a:spcBef>
                <a:spcPts val="209"/>
              </a:spcBef>
            </a:pPr>
            <a:r>
              <a:rPr sz="2800" dirty="0">
                <a:latin typeface="Calibri"/>
                <a:cs typeface="Calibri"/>
              </a:rPr>
              <a:t>условий </a:t>
            </a:r>
            <a:r>
              <a:rPr sz="2800" spc="-5" dirty="0">
                <a:latin typeface="Calibri"/>
                <a:cs typeface="Calibri"/>
              </a:rPr>
              <a:t>реализации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обновленного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ФГОС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</a:t>
            </a:r>
            <a:r>
              <a:rPr sz="2800" spc="-5" dirty="0">
                <a:latin typeface="Calibri"/>
                <a:cs typeface="Calibri"/>
              </a:rPr>
              <a:t> (материально-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технических,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финансовых,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информационных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других);</a:t>
            </a:r>
            <a:endParaRPr sz="2800">
              <a:latin typeface="Calibri"/>
              <a:cs typeface="Calibri"/>
            </a:endParaRPr>
          </a:p>
          <a:p>
            <a:pPr marL="241300" marR="102870" indent="-229235">
              <a:lnSpc>
                <a:spcPts val="3020"/>
              </a:lnSpc>
              <a:spcBef>
                <a:spcPts val="990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разработка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дорожной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карты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переходу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обновленный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ФГОС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ФОП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745"/>
            <a:ext cx="6440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Times New Roman"/>
                <a:cs typeface="Times New Roman"/>
              </a:rPr>
              <a:t>Нормативно-правовая</a:t>
            </a:r>
            <a:r>
              <a:rPr sz="4400" spc="-6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база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04" y="2038858"/>
            <a:ext cx="10360025" cy="36017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5715" indent="-228600" algn="just">
              <a:lnSpc>
                <a:spcPct val="89500"/>
              </a:lnSpc>
              <a:spcBef>
                <a:spcPts val="4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Приказ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Министерства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просвещения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Российской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</a:t>
            </a:r>
            <a:r>
              <a:rPr sz="2400" dirty="0">
                <a:latin typeface="Times New Roman"/>
                <a:cs typeface="Times New Roman"/>
              </a:rPr>
              <a:t> от</a:t>
            </a:r>
            <a:r>
              <a:rPr sz="2400" spc="5" dirty="0">
                <a:latin typeface="Times New Roman"/>
                <a:cs typeface="Times New Roman"/>
              </a:rPr>
              <a:t> 12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августа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2022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г.</a:t>
            </a:r>
            <a:r>
              <a:rPr sz="2400" dirty="0">
                <a:latin typeface="Times New Roman"/>
                <a:cs typeface="Times New Roman"/>
              </a:rPr>
              <a:t> 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732</a:t>
            </a:r>
            <a:r>
              <a:rPr sz="2400" dirty="0">
                <a:latin typeface="Times New Roman"/>
                <a:cs typeface="Times New Roman"/>
              </a:rPr>
              <a:t> "О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внесении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изменений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федеральный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государственный </a:t>
            </a:r>
            <a:r>
              <a:rPr sz="2400" dirty="0">
                <a:latin typeface="Times New Roman"/>
                <a:cs typeface="Times New Roman"/>
              </a:rPr>
              <a:t> образовательный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стандарт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среднего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утвержденный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приказом Министерства </a:t>
            </a:r>
            <a:r>
              <a:rPr sz="2400" dirty="0">
                <a:latin typeface="Times New Roman"/>
                <a:cs typeface="Times New Roman"/>
              </a:rPr>
              <a:t>образования и </a:t>
            </a:r>
            <a:r>
              <a:rPr sz="2400" spc="-5" dirty="0">
                <a:latin typeface="Times New Roman"/>
                <a:cs typeface="Times New Roman"/>
              </a:rPr>
              <a:t>науки Российской Федерации </a:t>
            </a:r>
            <a:r>
              <a:rPr sz="2400" dirty="0">
                <a:latin typeface="Times New Roman"/>
                <a:cs typeface="Times New Roman"/>
              </a:rPr>
              <a:t>от 17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2012 </a:t>
            </a:r>
            <a:r>
              <a:rPr sz="2400" spc="-5" dirty="0">
                <a:latin typeface="Times New Roman"/>
                <a:cs typeface="Times New Roman"/>
              </a:rPr>
              <a:t>г.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413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590"/>
              </a:lnSpc>
              <a:spcBef>
                <a:spcPts val="11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Приказ Министерства просвещения Российской Федерации от 23.11.2022 </a:t>
            </a:r>
            <a:r>
              <a:rPr sz="2400" dirty="0">
                <a:latin typeface="Times New Roman"/>
                <a:cs typeface="Times New Roman"/>
              </a:rPr>
              <a:t>№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1014 </a:t>
            </a:r>
            <a:r>
              <a:rPr sz="2400" spc="-5" dirty="0">
                <a:latin typeface="Times New Roman"/>
                <a:cs typeface="Times New Roman"/>
              </a:rPr>
              <a:t>"Об </a:t>
            </a:r>
            <a:r>
              <a:rPr sz="2400" dirty="0">
                <a:latin typeface="Times New Roman"/>
                <a:cs typeface="Times New Roman"/>
              </a:rPr>
              <a:t>утверждении </a:t>
            </a:r>
            <a:r>
              <a:rPr sz="2400" spc="-5" dirty="0">
                <a:latin typeface="Times New Roman"/>
                <a:cs typeface="Times New Roman"/>
              </a:rPr>
              <a:t>федеральной </a:t>
            </a:r>
            <a:r>
              <a:rPr sz="2400" dirty="0">
                <a:latin typeface="Times New Roman"/>
                <a:cs typeface="Times New Roman"/>
              </a:rPr>
              <a:t>образовательной программы </a:t>
            </a:r>
            <a:r>
              <a:rPr sz="2400" spc="-5" dirty="0">
                <a:latin typeface="Times New Roman"/>
                <a:cs typeface="Times New Roman"/>
              </a:rPr>
              <a:t>среднего </a:t>
            </a:r>
            <a:r>
              <a:rPr sz="2400" dirty="0">
                <a:latin typeface="Times New Roman"/>
                <a:cs typeface="Times New Roman"/>
              </a:rPr>
              <a:t> общего образования"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(Зарегистрирован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22.12.2022 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71763).</a:t>
            </a:r>
            <a:endParaRPr sz="2400">
              <a:latin typeface="Times New Roman"/>
              <a:cs typeface="Times New Roman"/>
            </a:endParaRPr>
          </a:p>
          <a:p>
            <a:pPr marL="241300" indent="-228600" algn="just">
              <a:lnSpc>
                <a:spcPts val="2705"/>
              </a:lnSpc>
              <a:spcBef>
                <a:spcPts val="6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Письмо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Министерства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просвещения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РФ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от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17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ноября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2022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г.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03-1889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"О</a:t>
            </a:r>
            <a:endParaRPr sz="2400">
              <a:latin typeface="Times New Roman"/>
              <a:cs typeface="Times New Roman"/>
            </a:endParaRPr>
          </a:p>
          <a:p>
            <a:pPr marL="241300" algn="just">
              <a:lnSpc>
                <a:spcPts val="2705"/>
              </a:lnSpc>
            </a:pPr>
            <a:r>
              <a:rPr sz="2400" spc="-5" dirty="0">
                <a:latin typeface="Times New Roman"/>
                <a:cs typeface="Times New Roman"/>
              </a:rPr>
              <a:t>направлении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информации"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867" y="125984"/>
            <a:ext cx="10930255" cy="906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90"/>
              </a:lnSpc>
              <a:spcBef>
                <a:spcPts val="95"/>
              </a:spcBef>
            </a:pPr>
            <a:r>
              <a:rPr sz="4000" spc="-5" dirty="0">
                <a:latin typeface="Calibri Light"/>
                <a:cs typeface="Calibri Light"/>
              </a:rPr>
              <a:t>Основные</a:t>
            </a:r>
            <a:r>
              <a:rPr sz="4000" spc="-15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изменения</a:t>
            </a:r>
            <a:r>
              <a:rPr sz="4000" spc="-10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ФГОС</a:t>
            </a:r>
            <a:r>
              <a:rPr sz="4000" spc="-10" dirty="0">
                <a:latin typeface="Calibri Light"/>
                <a:cs typeface="Calibri Light"/>
              </a:rPr>
              <a:t> СОО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ts val="2150"/>
              </a:lnSpc>
            </a:pPr>
            <a:r>
              <a:rPr sz="1800" i="1" spc="-5" dirty="0">
                <a:latin typeface="Times New Roman"/>
                <a:cs typeface="Times New Roman"/>
              </a:rPr>
              <a:t>Приказ Минпросвещения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РФ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от 12.08.2022г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№ 732 «О </a:t>
            </a:r>
            <a:r>
              <a:rPr sz="1800" i="1" spc="-5" dirty="0">
                <a:latin typeface="Times New Roman"/>
                <a:cs typeface="Times New Roman"/>
              </a:rPr>
              <a:t>внесении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изменений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ФГОС </a:t>
            </a:r>
            <a:r>
              <a:rPr sz="1800" i="1" dirty="0">
                <a:latin typeface="Times New Roman"/>
                <a:cs typeface="Times New Roman"/>
              </a:rPr>
              <a:t>СОО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от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17.05.2012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№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413»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3047"/>
            <a:ext cx="11905996" cy="52683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0335"/>
            <a:ext cx="6297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 Light"/>
                <a:cs typeface="Calibri Light"/>
              </a:rPr>
              <a:t>Основные</a:t>
            </a:r>
            <a:r>
              <a:rPr sz="3600" spc="-45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изменения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ФГОС</a:t>
            </a:r>
            <a:r>
              <a:rPr sz="3600" spc="-30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СОО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6089"/>
            <a:ext cx="12191969" cy="60595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212975" marR="5080">
              <a:lnSpc>
                <a:spcPts val="2390"/>
              </a:lnSpc>
              <a:spcBef>
                <a:spcPts val="490"/>
              </a:spcBef>
            </a:pPr>
            <a:r>
              <a:rPr spc="-260" dirty="0"/>
              <a:t>Федеральный</a:t>
            </a:r>
            <a:r>
              <a:rPr spc="-125" dirty="0"/>
              <a:t> </a:t>
            </a:r>
            <a:r>
              <a:rPr spc="-265" dirty="0"/>
              <a:t>закон</a:t>
            </a:r>
            <a:r>
              <a:rPr spc="-100" dirty="0"/>
              <a:t> </a:t>
            </a:r>
            <a:r>
              <a:rPr spc="-215" dirty="0"/>
              <a:t>от</a:t>
            </a:r>
            <a:r>
              <a:rPr spc="-85" dirty="0"/>
              <a:t> </a:t>
            </a:r>
            <a:r>
              <a:rPr spc="-235" dirty="0"/>
              <a:t>24</a:t>
            </a:r>
            <a:r>
              <a:rPr spc="-85" dirty="0"/>
              <a:t> </a:t>
            </a:r>
            <a:r>
              <a:rPr spc="-229" dirty="0"/>
              <a:t>сентября</a:t>
            </a:r>
            <a:r>
              <a:rPr spc="-100" dirty="0"/>
              <a:t> </a:t>
            </a:r>
            <a:r>
              <a:rPr spc="-229" dirty="0"/>
              <a:t>2022</a:t>
            </a:r>
            <a:r>
              <a:rPr spc="-100" dirty="0"/>
              <a:t> </a:t>
            </a:r>
            <a:r>
              <a:rPr spc="-195" dirty="0"/>
              <a:t>г</a:t>
            </a:r>
            <a:r>
              <a:rPr spc="-85" dirty="0"/>
              <a:t> </a:t>
            </a:r>
            <a:r>
              <a:rPr spc="-270" dirty="0"/>
              <a:t>№</a:t>
            </a:r>
            <a:r>
              <a:rPr spc="-85" dirty="0"/>
              <a:t> </a:t>
            </a:r>
            <a:r>
              <a:rPr spc="-275" dirty="0"/>
              <a:t>371-ФЗ</a:t>
            </a:r>
            <a:r>
              <a:rPr spc="-114" dirty="0"/>
              <a:t> </a:t>
            </a:r>
            <a:r>
              <a:rPr spc="-280" dirty="0"/>
              <a:t>«О</a:t>
            </a:r>
            <a:r>
              <a:rPr spc="-85" dirty="0"/>
              <a:t> </a:t>
            </a:r>
            <a:r>
              <a:rPr spc="-229" dirty="0"/>
              <a:t>внесении</a:t>
            </a:r>
            <a:r>
              <a:rPr spc="-114" dirty="0"/>
              <a:t> </a:t>
            </a:r>
            <a:r>
              <a:rPr spc="-254" dirty="0"/>
              <a:t>изменений</a:t>
            </a:r>
            <a:r>
              <a:rPr spc="-105" dirty="0"/>
              <a:t> </a:t>
            </a:r>
            <a:r>
              <a:rPr spc="-220" dirty="0"/>
              <a:t>в </a:t>
            </a:r>
            <a:r>
              <a:rPr spc="-600" dirty="0"/>
              <a:t> </a:t>
            </a:r>
            <a:r>
              <a:rPr spc="-260" dirty="0"/>
              <a:t>Федеральный</a:t>
            </a:r>
            <a:r>
              <a:rPr spc="-130" dirty="0"/>
              <a:t> </a:t>
            </a:r>
            <a:r>
              <a:rPr spc="-265" dirty="0"/>
              <a:t>закон</a:t>
            </a:r>
            <a:r>
              <a:rPr spc="-105" dirty="0"/>
              <a:t> </a:t>
            </a:r>
            <a:r>
              <a:rPr spc="-265" dirty="0"/>
              <a:t>«Об</a:t>
            </a:r>
            <a:r>
              <a:rPr spc="-105" dirty="0"/>
              <a:t> </a:t>
            </a:r>
            <a:r>
              <a:rPr spc="-240" dirty="0"/>
              <a:t>образовании</a:t>
            </a:r>
            <a:r>
              <a:rPr spc="-130" dirty="0"/>
              <a:t> </a:t>
            </a:r>
            <a:r>
              <a:rPr spc="-220" dirty="0"/>
              <a:t>в</a:t>
            </a:r>
            <a:r>
              <a:rPr spc="-80" dirty="0"/>
              <a:t> </a:t>
            </a:r>
            <a:r>
              <a:rPr spc="-240" dirty="0"/>
              <a:t>Российской</a:t>
            </a:r>
            <a:r>
              <a:rPr spc="-125" dirty="0"/>
              <a:t> </a:t>
            </a:r>
            <a:r>
              <a:rPr spc="-265" dirty="0"/>
              <a:t>Федерации»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6850" y="1671574"/>
            <a:ext cx="9000490" cy="6788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sz="2300" dirty="0">
                <a:latin typeface="Microsoft Sans Serif"/>
                <a:cs typeface="Microsoft Sans Serif"/>
              </a:rPr>
              <a:t>Статья 1</a:t>
            </a:r>
            <a:r>
              <a:rPr sz="2300" spc="30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Федерального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45" dirty="0">
                <a:latin typeface="Microsoft Sans Serif"/>
                <a:cs typeface="Microsoft Sans Serif"/>
              </a:rPr>
              <a:t>закона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«Об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обязательных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требованиях </a:t>
            </a:r>
            <a:r>
              <a:rPr sz="2300" dirty="0">
                <a:latin typeface="Microsoft Sans Serif"/>
                <a:cs typeface="Microsoft Sans Serif"/>
              </a:rPr>
              <a:t>в 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Российской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Федерации»</a:t>
            </a:r>
            <a:r>
              <a:rPr sz="2300" spc="5" dirty="0">
                <a:latin typeface="Microsoft Sans Serif"/>
                <a:cs typeface="Microsoft Sans Serif"/>
              </a:rPr>
              <a:t> (далее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605" dirty="0">
                <a:latin typeface="Microsoft Sans Serif"/>
                <a:cs typeface="Microsoft Sans Serif"/>
              </a:rPr>
              <a:t>–</a:t>
            </a:r>
            <a:r>
              <a:rPr sz="2300" spc="30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Федеральный</a:t>
            </a:r>
            <a:r>
              <a:rPr sz="2300" spc="-10" dirty="0">
                <a:latin typeface="Microsoft Sans Serif"/>
                <a:cs typeface="Microsoft Sans Serif"/>
              </a:rPr>
              <a:t> </a:t>
            </a:r>
            <a:r>
              <a:rPr sz="2300" spc="-55" dirty="0">
                <a:latin typeface="Microsoft Sans Serif"/>
                <a:cs typeface="Microsoft Sans Serif"/>
              </a:rPr>
              <a:t>закон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175" dirty="0">
                <a:latin typeface="Microsoft Sans Serif"/>
                <a:cs typeface="Microsoft Sans Serif"/>
              </a:rPr>
              <a:t>№</a:t>
            </a:r>
            <a:r>
              <a:rPr sz="2300" spc="35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371-ФЗ)</a:t>
            </a:r>
            <a:endParaRPr sz="23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2224" y="958596"/>
            <a:ext cx="11457940" cy="5721350"/>
            <a:chOff x="322224" y="958596"/>
            <a:chExt cx="11457940" cy="5721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24" y="958596"/>
              <a:ext cx="2027427" cy="31158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3564" y="4393857"/>
              <a:ext cx="10746740" cy="2286000"/>
            </a:xfrm>
            <a:custGeom>
              <a:avLst/>
              <a:gdLst/>
              <a:ahLst/>
              <a:cxnLst/>
              <a:rect l="l" t="t" r="r" b="b"/>
              <a:pathLst>
                <a:path w="10746740" h="2286000">
                  <a:moveTo>
                    <a:pt x="10746486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10746486" y="2286000"/>
                  </a:lnTo>
                  <a:lnTo>
                    <a:pt x="1074648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14498" y="2710942"/>
            <a:ext cx="9065895" cy="146304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Ч.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91440" marR="8255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Федеральная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основная</a:t>
            </a:r>
            <a:r>
              <a:rPr sz="1800" dirty="0">
                <a:latin typeface="Calibri"/>
                <a:cs typeface="Calibri"/>
              </a:rPr>
              <a:t> общеобразовательная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программа</a:t>
            </a:r>
            <a:r>
              <a:rPr sz="1800" dirty="0">
                <a:latin typeface="Calibri"/>
                <a:cs typeface="Calibri"/>
              </a:rPr>
              <a:t> 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учебно-методическая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документация,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определяющая</a:t>
            </a:r>
            <a:r>
              <a:rPr sz="1800" dirty="0">
                <a:latin typeface="Calibri"/>
                <a:cs typeface="Calibri"/>
              </a:rPr>
              <a:t> единые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Российской</a:t>
            </a:r>
            <a:r>
              <a:rPr sz="1800" dirty="0">
                <a:latin typeface="Calibri"/>
                <a:cs typeface="Calibri"/>
              </a:rPr>
              <a:t> Федерации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базовые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объем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содержание образования определенного </a:t>
            </a:r>
            <a:r>
              <a:rPr sz="1800" dirty="0">
                <a:latin typeface="Calibri"/>
                <a:cs typeface="Calibri"/>
              </a:rPr>
              <a:t>уровня и </a:t>
            </a:r>
            <a:r>
              <a:rPr sz="1800" spc="-5" dirty="0">
                <a:latin typeface="Calibri"/>
                <a:cs typeface="Calibri"/>
              </a:rPr>
              <a:t>(или) определенной направленности, </a:t>
            </a:r>
            <a:r>
              <a:rPr sz="1800" dirty="0">
                <a:latin typeface="Calibri"/>
                <a:cs typeface="Calibri"/>
              </a:rPr>
              <a:t> планируемые </a:t>
            </a:r>
            <a:r>
              <a:rPr sz="1800" spc="-5" dirty="0">
                <a:latin typeface="Calibri"/>
                <a:cs typeface="Calibri"/>
              </a:rPr>
              <a:t>результаты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освоения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образовательной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5016" y="4412742"/>
            <a:ext cx="105797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Ч.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Организация,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осуществляющая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образовательную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деятельность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 имеющим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государственную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аккредитацию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образовательным</a:t>
            </a:r>
            <a:r>
              <a:rPr sz="1800" dirty="0">
                <a:latin typeface="Calibri"/>
                <a:cs typeface="Calibri"/>
              </a:rPr>
              <a:t> программам начального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общего,</a:t>
            </a:r>
            <a:r>
              <a:rPr sz="1800" dirty="0">
                <a:latin typeface="Calibri"/>
                <a:cs typeface="Calibri"/>
              </a:rPr>
              <a:t> основного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общего,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среднего</a:t>
            </a:r>
            <a:r>
              <a:rPr sz="1800" dirty="0">
                <a:latin typeface="Calibri"/>
                <a:cs typeface="Calibri"/>
              </a:rPr>
              <a:t> общего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образования,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5" dirty="0">
                <a:latin typeface="Calibri"/>
                <a:cs typeface="Calibri"/>
              </a:rPr>
              <a:t>разработке соответствующей общеобразовательной программы </a:t>
            </a:r>
            <a:r>
              <a:rPr sz="1800" dirty="0">
                <a:latin typeface="Calibri"/>
                <a:cs typeface="Calibri"/>
              </a:rPr>
              <a:t>вправе </a:t>
            </a:r>
            <a:r>
              <a:rPr sz="1800" spc="-5" dirty="0">
                <a:latin typeface="Calibri"/>
                <a:cs typeface="Calibri"/>
              </a:rPr>
              <a:t>предусмотреть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перераспределение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предусмотренного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федеральном</a:t>
            </a:r>
            <a:r>
              <a:rPr sz="1800" dirty="0">
                <a:latin typeface="Calibri"/>
                <a:cs typeface="Calibri"/>
              </a:rPr>
              <a:t> учебном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времени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изучение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предметов,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 которым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проводится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государственная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итоговая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аттестация,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пользу</a:t>
            </a:r>
            <a:r>
              <a:rPr sz="1800" dirty="0">
                <a:latin typeface="Calibri"/>
                <a:cs typeface="Calibri"/>
              </a:rPr>
              <a:t> изучения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иных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 предметов, в </a:t>
            </a:r>
            <a:r>
              <a:rPr sz="1800" spc="-5" dirty="0">
                <a:latin typeface="Calibri"/>
                <a:cs typeface="Calibri"/>
              </a:rPr>
              <a:t>том </a:t>
            </a:r>
            <a:r>
              <a:rPr sz="1800" dirty="0">
                <a:latin typeface="Calibri"/>
                <a:cs typeface="Calibri"/>
              </a:rPr>
              <a:t>числе </a:t>
            </a:r>
            <a:r>
              <a:rPr sz="1800" spc="-5" dirty="0">
                <a:latin typeface="Calibri"/>
                <a:cs typeface="Calibri"/>
              </a:rPr>
              <a:t>на организацию </a:t>
            </a:r>
            <a:r>
              <a:rPr sz="1800" dirty="0">
                <a:latin typeface="Calibri"/>
                <a:cs typeface="Calibri"/>
              </a:rPr>
              <a:t>углубленного изучения </a:t>
            </a:r>
            <a:r>
              <a:rPr sz="1800" spc="-5" dirty="0">
                <a:latin typeface="Calibri"/>
                <a:cs typeface="Calibri"/>
              </a:rPr>
              <a:t>отдельных </a:t>
            </a:r>
            <a:r>
              <a:rPr sz="1800" dirty="0">
                <a:latin typeface="Calibri"/>
                <a:cs typeface="Calibri"/>
              </a:rPr>
              <a:t>учебных </a:t>
            </a:r>
            <a:r>
              <a:rPr sz="1800" spc="-5" dirty="0">
                <a:latin typeface="Calibri"/>
                <a:cs typeface="Calibri"/>
              </a:rPr>
              <a:t>предметов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профильное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обучение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89229"/>
            <a:ext cx="2632329" cy="40455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04566" y="1502791"/>
            <a:ext cx="9088755" cy="2585720"/>
          </a:xfrm>
          <a:custGeom>
            <a:avLst/>
            <a:gdLst/>
            <a:ahLst/>
            <a:cxnLst/>
            <a:rect l="l" t="t" r="r" b="b"/>
            <a:pathLst>
              <a:path w="9088755" h="2585720">
                <a:moveTo>
                  <a:pt x="9088628" y="0"/>
                </a:moveTo>
                <a:lnTo>
                  <a:pt x="0" y="0"/>
                </a:lnTo>
                <a:lnTo>
                  <a:pt x="0" y="2585338"/>
                </a:lnTo>
                <a:lnTo>
                  <a:pt x="9088628" y="2585338"/>
                </a:lnTo>
                <a:lnTo>
                  <a:pt x="9088628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185" y="4807077"/>
            <a:ext cx="12763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03860" algn="l"/>
              </a:tabLst>
            </a:pPr>
            <a:r>
              <a:rPr sz="1600" spc="-5" dirty="0">
                <a:latin typeface="Calibri"/>
                <a:cs typeface="Calibri"/>
              </a:rPr>
              <a:t>«О	внесении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Федеральный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Федерации»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Федераль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3628" y="4807077"/>
            <a:ext cx="13004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  <a:tabLst>
                <a:tab pos="1122680" algn="l"/>
              </a:tabLst>
            </a:pPr>
            <a:r>
              <a:rPr sz="1600" spc="-5" dirty="0">
                <a:latin typeface="Calibri"/>
                <a:cs typeface="Calibri"/>
              </a:rPr>
              <a:t>изменений	в</a:t>
            </a:r>
            <a:endParaRPr sz="1600">
              <a:latin typeface="Calibri"/>
              <a:cs typeface="Calibri"/>
            </a:endParaRPr>
          </a:p>
          <a:p>
            <a:pPr marL="12700" marR="5080" indent="167640" algn="r">
              <a:lnSpc>
                <a:spcPct val="100000"/>
              </a:lnSpc>
              <a:tabLst>
                <a:tab pos="286385" algn="l"/>
                <a:tab pos="354965" algn="l"/>
                <a:tab pos="802005" algn="l"/>
                <a:tab pos="940435" algn="l"/>
                <a:tab pos="1170305" algn="l"/>
              </a:tabLst>
            </a:pPr>
            <a:r>
              <a:rPr sz="1600" spc="-5" dirty="0">
                <a:latin typeface="Calibri"/>
                <a:cs typeface="Calibri"/>
              </a:rPr>
              <a:t>закон		</a:t>
            </a:r>
            <a:r>
              <a:rPr sz="1600" spc="-10" dirty="0">
                <a:latin typeface="Calibri"/>
                <a:cs typeface="Calibri"/>
              </a:rPr>
              <a:t>«Об 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Россий</a:t>
            </a:r>
            <a:r>
              <a:rPr sz="1600" spc="-15" dirty="0">
                <a:latin typeface="Calibri"/>
                <a:cs typeface="Calibri"/>
              </a:rPr>
              <a:t>с</a:t>
            </a:r>
            <a:r>
              <a:rPr sz="1600" spc="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ой 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5" dirty="0">
                <a:latin typeface="Calibri"/>
                <a:cs typeface="Calibri"/>
              </a:rPr>
              <a:t>ст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1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ю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5" dirty="0">
                <a:latin typeface="Calibri"/>
                <a:cs typeface="Calibri"/>
              </a:rPr>
              <a:t>1  закона	</a:t>
            </a:r>
            <a:r>
              <a:rPr sz="1600" spc="-10" dirty="0">
                <a:latin typeface="Calibri"/>
                <a:cs typeface="Calibri"/>
              </a:rPr>
              <a:t>«Об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185" y="6026607"/>
            <a:ext cx="2613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обязательных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требованиях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Российской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Федерации»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185" y="435990"/>
            <a:ext cx="11724005" cy="439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3855" marR="10223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статья 1, </a:t>
            </a:r>
            <a:r>
              <a:rPr sz="1800" dirty="0">
                <a:latin typeface="Calibri"/>
                <a:cs typeface="Calibri"/>
              </a:rPr>
              <a:t>2 Федерального закона № </a:t>
            </a:r>
            <a:r>
              <a:rPr sz="1800" spc="-5" dirty="0">
                <a:latin typeface="Calibri"/>
                <a:cs typeface="Calibri"/>
              </a:rPr>
              <a:t>371-ФЗ термин «примерные программы» на </a:t>
            </a:r>
            <a:r>
              <a:rPr sz="1800" dirty="0">
                <a:latin typeface="Calibri"/>
                <a:cs typeface="Calibri"/>
              </a:rPr>
              <a:t>уровне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начального</a:t>
            </a:r>
            <a:r>
              <a:rPr sz="1800" dirty="0">
                <a:latin typeface="Calibri"/>
                <a:cs typeface="Calibri"/>
              </a:rPr>
              <a:t> общего, </a:t>
            </a:r>
            <a:r>
              <a:rPr sz="1800" spc="-5" dirty="0">
                <a:latin typeface="Calibri"/>
                <a:cs typeface="Calibri"/>
              </a:rPr>
              <a:t>основного общего</a:t>
            </a:r>
            <a:r>
              <a:rPr sz="1800" dirty="0">
                <a:latin typeface="Calibri"/>
                <a:cs typeface="Calibri"/>
              </a:rPr>
              <a:t> и среднего </a:t>
            </a:r>
            <a:r>
              <a:rPr sz="1800" spc="-5" dirty="0">
                <a:latin typeface="Calibri"/>
                <a:cs typeface="Calibri"/>
              </a:rPr>
              <a:t>общего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исключен </a:t>
            </a:r>
            <a:r>
              <a:rPr sz="1800" spc="10" dirty="0">
                <a:latin typeface="Calibri"/>
                <a:cs typeface="Calibri"/>
              </a:rPr>
              <a:t>из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Федерального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закона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273-ФЗ.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280479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Ч.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L="2804795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разработке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осуществляющая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образовательную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деятельность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имеющим</a:t>
            </a:r>
            <a:r>
              <a:rPr sz="1800" dirty="0">
                <a:latin typeface="Calibri"/>
                <a:cs typeface="Calibri"/>
              </a:rPr>
              <a:t> государственную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аккредитацию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образовательным </a:t>
            </a:r>
            <a:r>
              <a:rPr sz="1800" dirty="0">
                <a:latin typeface="Calibri"/>
                <a:cs typeface="Calibri"/>
              </a:rPr>
              <a:t>программам </a:t>
            </a:r>
            <a:r>
              <a:rPr sz="1800" spc="-5" dirty="0">
                <a:latin typeface="Calibri"/>
                <a:cs typeface="Calibri"/>
              </a:rPr>
              <a:t>начального </a:t>
            </a:r>
            <a:r>
              <a:rPr sz="1800" dirty="0">
                <a:latin typeface="Calibri"/>
                <a:cs typeface="Calibri"/>
              </a:rPr>
              <a:t>общего, </a:t>
            </a:r>
            <a:r>
              <a:rPr sz="1800" spc="-5" dirty="0">
                <a:latin typeface="Calibri"/>
                <a:cs typeface="Calibri"/>
              </a:rPr>
              <a:t>основного </a:t>
            </a:r>
            <a:r>
              <a:rPr sz="1800" dirty="0">
                <a:latin typeface="Calibri"/>
                <a:cs typeface="Calibri"/>
              </a:rPr>
              <a:t>общего, среднего общего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предусматривают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непосредственное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применение</a:t>
            </a:r>
            <a:r>
              <a:rPr sz="1800" dirty="0">
                <a:latin typeface="Calibri"/>
                <a:cs typeface="Calibri"/>
              </a:rPr>
              <a:t> при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реализации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обязательной</a:t>
            </a:r>
            <a:r>
              <a:rPr sz="1800" dirty="0">
                <a:latin typeface="Calibri"/>
                <a:cs typeface="Calibri"/>
              </a:rPr>
              <a:t> части </a:t>
            </a:r>
            <a:r>
              <a:rPr sz="1800" spc="-5" dirty="0">
                <a:latin typeface="Calibri"/>
                <a:cs typeface="Calibri"/>
              </a:rPr>
              <a:t>образовательной</a:t>
            </a:r>
            <a:r>
              <a:rPr sz="1800" dirty="0">
                <a:latin typeface="Calibri"/>
                <a:cs typeface="Calibri"/>
              </a:rPr>
              <a:t> программы </a:t>
            </a:r>
            <a:r>
              <a:rPr sz="1800" spc="-5" dirty="0">
                <a:latin typeface="Calibri"/>
                <a:cs typeface="Calibri"/>
              </a:rPr>
              <a:t>НОО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федеральных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рабочих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программ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учебным предметам </a:t>
            </a:r>
            <a:r>
              <a:rPr sz="1800" spc="-5" dirty="0">
                <a:latin typeface="Calibri"/>
                <a:cs typeface="Calibri"/>
              </a:rPr>
              <a:t>«Русский язык», «Литературное </a:t>
            </a:r>
            <a:r>
              <a:rPr sz="1800" dirty="0">
                <a:latin typeface="Calibri"/>
                <a:cs typeface="Calibri"/>
              </a:rPr>
              <a:t>чтение», </a:t>
            </a:r>
            <a:r>
              <a:rPr sz="1800" spc="-5" dirty="0">
                <a:latin typeface="Calibri"/>
                <a:cs typeface="Calibri"/>
              </a:rPr>
              <a:t>«Окружающий </a:t>
            </a:r>
            <a:r>
              <a:rPr sz="1800" dirty="0">
                <a:latin typeface="Calibri"/>
                <a:cs typeface="Calibri"/>
              </a:rPr>
              <a:t>мир», 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обязательной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части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ОО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СОО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«Русский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язык»,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«Литература»,</a:t>
            </a:r>
            <a:endParaRPr sz="1800">
              <a:latin typeface="Calibri"/>
              <a:cs typeface="Calibri"/>
            </a:endParaRPr>
          </a:p>
          <a:p>
            <a:pPr marL="280479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«История»,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«Обществознание»,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«География»,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«ОБЖ»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libri"/>
              <a:cs typeface="Calibri"/>
            </a:endParaRPr>
          </a:p>
          <a:p>
            <a:pPr marL="12700" marR="9115425">
              <a:lnSpc>
                <a:spcPct val="100000"/>
              </a:lnSpc>
              <a:tabLst>
                <a:tab pos="1387475" algn="l"/>
                <a:tab pos="2042795" algn="l"/>
                <a:tab pos="2393315" algn="l"/>
              </a:tabLst>
            </a:pPr>
            <a:r>
              <a:rPr sz="1600" spc="-10" dirty="0">
                <a:latin typeface="Calibri"/>
                <a:cs typeface="Calibri"/>
              </a:rPr>
              <a:t>Федераль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ый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закон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	24  </a:t>
            </a:r>
            <a:r>
              <a:rPr sz="1600" spc="-5" dirty="0">
                <a:latin typeface="Calibri"/>
                <a:cs typeface="Calibri"/>
              </a:rPr>
              <a:t>сентября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2022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г.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№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371-ФЗ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9603" y="5379986"/>
            <a:ext cx="6871970" cy="91440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61925" marR="156845" indent="873125">
              <a:lnSpc>
                <a:spcPct val="100000"/>
              </a:lnSpc>
              <a:spcBef>
                <a:spcPts val="150"/>
              </a:spcBef>
            </a:pPr>
            <a:r>
              <a:rPr sz="2800" spc="-5" dirty="0">
                <a:latin typeface="Times New Roman"/>
                <a:cs typeface="Times New Roman"/>
              </a:rPr>
              <a:t>Единые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федеральные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основные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общеобразовательные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программы (ФООП)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06641" y="4481448"/>
            <a:ext cx="306070" cy="488950"/>
            <a:chOff x="6406641" y="4481448"/>
            <a:chExt cx="306070" cy="488950"/>
          </a:xfrm>
        </p:grpSpPr>
        <p:sp>
          <p:nvSpPr>
            <p:cNvPr id="10" name="object 10"/>
            <p:cNvSpPr/>
            <p:nvPr/>
          </p:nvSpPr>
          <p:spPr>
            <a:xfrm>
              <a:off x="6412991" y="4487798"/>
              <a:ext cx="293370" cy="476250"/>
            </a:xfrm>
            <a:custGeom>
              <a:avLst/>
              <a:gdLst/>
              <a:ahLst/>
              <a:cxnLst/>
              <a:rect l="l" t="t" r="r" b="b"/>
              <a:pathLst>
                <a:path w="293370" h="476250">
                  <a:moveTo>
                    <a:pt x="219710" y="0"/>
                  </a:moveTo>
                  <a:lnTo>
                    <a:pt x="73152" y="0"/>
                  </a:lnTo>
                  <a:lnTo>
                    <a:pt x="73152" y="329692"/>
                  </a:lnTo>
                  <a:lnTo>
                    <a:pt x="0" y="329692"/>
                  </a:lnTo>
                  <a:lnTo>
                    <a:pt x="146431" y="476250"/>
                  </a:lnTo>
                  <a:lnTo>
                    <a:pt x="292988" y="329692"/>
                  </a:lnTo>
                  <a:lnTo>
                    <a:pt x="219710" y="329692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2991" y="4487798"/>
              <a:ext cx="293370" cy="476250"/>
            </a:xfrm>
            <a:custGeom>
              <a:avLst/>
              <a:gdLst/>
              <a:ahLst/>
              <a:cxnLst/>
              <a:rect l="l" t="t" r="r" b="b"/>
              <a:pathLst>
                <a:path w="293370" h="476250">
                  <a:moveTo>
                    <a:pt x="0" y="329692"/>
                  </a:moveTo>
                  <a:lnTo>
                    <a:pt x="73152" y="329692"/>
                  </a:lnTo>
                  <a:lnTo>
                    <a:pt x="73152" y="0"/>
                  </a:lnTo>
                  <a:lnTo>
                    <a:pt x="219710" y="0"/>
                  </a:lnTo>
                  <a:lnTo>
                    <a:pt x="219710" y="329692"/>
                  </a:lnTo>
                  <a:lnTo>
                    <a:pt x="292988" y="329692"/>
                  </a:lnTo>
                  <a:lnTo>
                    <a:pt x="146431" y="476250"/>
                  </a:lnTo>
                  <a:lnTo>
                    <a:pt x="0" y="32969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825" y="349707"/>
            <a:ext cx="1128649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03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ФООП</a:t>
            </a:r>
            <a:r>
              <a:rPr sz="1800" dirty="0">
                <a:latin typeface="Times New Roman"/>
                <a:cs typeface="Times New Roman"/>
              </a:rPr>
              <a:t> разработаны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Порядком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разработки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утверждения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федеральных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основных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общеобразовательных </a:t>
            </a:r>
            <a:r>
              <a:rPr sz="1800" spc="-5" dirty="0">
                <a:latin typeface="Times New Roman"/>
                <a:cs typeface="Times New Roman"/>
              </a:rPr>
              <a:t>программ,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утвержденным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приказом Минпросвещения России </a:t>
            </a:r>
            <a:r>
              <a:rPr sz="1800" dirty="0">
                <a:latin typeface="Times New Roman"/>
                <a:cs typeface="Times New Roman"/>
              </a:rPr>
              <a:t>от 30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сентября </a:t>
            </a:r>
            <a:r>
              <a:rPr sz="1800" dirty="0">
                <a:latin typeface="Times New Roman"/>
                <a:cs typeface="Times New Roman"/>
              </a:rPr>
              <a:t>2022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8745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79" y="1251313"/>
            <a:ext cx="11501824" cy="50924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446" y="0"/>
            <a:ext cx="10833989" cy="36786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5475" y="3966971"/>
            <a:ext cx="8866288" cy="2856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00473" y="3673855"/>
            <a:ext cx="2214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221F1F"/>
                </a:solidFill>
                <a:latin typeface="Microsoft Sans Serif"/>
                <a:cs typeface="Microsoft Sans Serif"/>
              </a:rPr>
              <a:t>№</a:t>
            </a:r>
            <a:r>
              <a:rPr sz="18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568</a:t>
            </a:r>
            <a:r>
              <a:rPr sz="18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от</a:t>
            </a:r>
            <a:r>
              <a:rPr sz="18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18.07.2022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083" y="3743325"/>
            <a:ext cx="2214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221F1F"/>
                </a:solidFill>
                <a:latin typeface="Microsoft Sans Serif"/>
                <a:cs typeface="Microsoft Sans Serif"/>
              </a:rPr>
              <a:t>№</a:t>
            </a:r>
            <a:r>
              <a:rPr sz="18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569</a:t>
            </a:r>
            <a:r>
              <a:rPr sz="18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от</a:t>
            </a:r>
            <a:r>
              <a:rPr sz="18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18.07.2022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4096" y="3715639"/>
            <a:ext cx="2215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221F1F"/>
                </a:solidFill>
                <a:latin typeface="Microsoft Sans Serif"/>
                <a:cs typeface="Microsoft Sans Serif"/>
              </a:rPr>
              <a:t>№</a:t>
            </a:r>
            <a:r>
              <a:rPr sz="18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7321</a:t>
            </a:r>
            <a:r>
              <a:rPr sz="18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от</a:t>
            </a:r>
            <a:r>
              <a:rPr sz="18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2.08.2022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959" y="0"/>
            <a:ext cx="5996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FF0000"/>
                </a:solidFill>
                <a:latin typeface="Calibri Light"/>
                <a:cs typeface="Calibri Light"/>
              </a:rPr>
              <a:t>Федеральный</a:t>
            </a:r>
            <a:r>
              <a:rPr sz="4000" spc="-1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FF0000"/>
                </a:solidFill>
                <a:latin typeface="Calibri Light"/>
                <a:cs typeface="Calibri Light"/>
              </a:rPr>
              <a:t>учебный</a:t>
            </a:r>
            <a:r>
              <a:rPr sz="4000" spc="-11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000" spc="-25" dirty="0">
                <a:solidFill>
                  <a:srgbClr val="FF0000"/>
                </a:solidFill>
                <a:latin typeface="Calibri Light"/>
                <a:cs typeface="Calibri Light"/>
              </a:rPr>
              <a:t>план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9748" y="540384"/>
            <a:ext cx="6715125" cy="6317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503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Особенности организации  образовательного процесса  согласно ФГОС СОО</vt:lpstr>
      <vt:lpstr>Нормативно-правовая база</vt:lpstr>
      <vt:lpstr>Основные изменения ФГОС СОО Приказ Минпросвещения РФ от 12.08.2022г № 732 «О внесении изменений в ФГОС СОО от 17.05.2012 № 413»</vt:lpstr>
      <vt:lpstr>Основные изменения ФГОС СОО</vt:lpstr>
      <vt:lpstr>Федеральный закон от 24 сентября 2022 г № 371-ФЗ «О внесении изменений в  Федеральный закон «Об образовании в Российской Федерации»</vt:lpstr>
      <vt:lpstr>Презентация PowerPoint</vt:lpstr>
      <vt:lpstr>Презентация PowerPoint</vt:lpstr>
      <vt:lpstr>Презентация PowerPoint</vt:lpstr>
      <vt:lpstr>Федеральный учебный план</vt:lpstr>
      <vt:lpstr>Федеральный учебный план (19 вариантов)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образовательного процесса ФГОС СОО</dc:title>
  <dc:creator>admin</dc:creator>
  <cp:lastModifiedBy>Управление образования АТГО</cp:lastModifiedBy>
  <cp:revision>1</cp:revision>
  <dcterms:created xsi:type="dcterms:W3CDTF">2023-03-27T04:23:59Z</dcterms:created>
  <dcterms:modified xsi:type="dcterms:W3CDTF">2023-03-27T04:26:14Z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2023-03-27T00:00:00Z</vt:filetime>
  </property>
</Properties>
</file>