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453" r:id="rId3"/>
    <p:sldId id="386" r:id="rId4"/>
    <p:sldId id="338" r:id="rId5"/>
    <p:sldId id="458" r:id="rId6"/>
    <p:sldId id="457" r:id="rId7"/>
    <p:sldId id="442" r:id="rId8"/>
    <p:sldId id="444" r:id="rId9"/>
    <p:sldId id="418" r:id="rId10"/>
    <p:sldId id="445" r:id="rId11"/>
    <p:sldId id="438" r:id="rId12"/>
    <p:sldId id="446" r:id="rId13"/>
    <p:sldId id="447" r:id="rId14"/>
    <p:sldId id="412" r:id="rId15"/>
    <p:sldId id="400" r:id="rId16"/>
    <p:sldId id="390" r:id="rId17"/>
    <p:sldId id="413" r:id="rId18"/>
    <p:sldId id="422" r:id="rId19"/>
    <p:sldId id="424" r:id="rId20"/>
    <p:sldId id="392" r:id="rId21"/>
    <p:sldId id="414" r:id="rId22"/>
    <p:sldId id="450" r:id="rId23"/>
    <p:sldId id="435" r:id="rId24"/>
    <p:sldId id="425" r:id="rId25"/>
    <p:sldId id="426" r:id="rId26"/>
    <p:sldId id="427" r:id="rId27"/>
    <p:sldId id="428" r:id="rId28"/>
    <p:sldId id="455" r:id="rId29"/>
    <p:sldId id="456" r:id="rId30"/>
    <p:sldId id="393" r:id="rId31"/>
    <p:sldId id="459" r:id="rId32"/>
    <p:sldId id="429" r:id="rId33"/>
    <p:sldId id="415" r:id="rId34"/>
    <p:sldId id="430" r:id="rId35"/>
    <p:sldId id="454" r:id="rId36"/>
    <p:sldId id="462" r:id="rId37"/>
    <p:sldId id="437" r:id="rId38"/>
    <p:sldId id="452" r:id="rId39"/>
    <p:sldId id="431" r:id="rId40"/>
    <p:sldId id="395" r:id="rId41"/>
    <p:sldId id="434" r:id="rId4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19" userDrawn="1">
          <p15:clr>
            <a:srgbClr val="A4A3A4"/>
          </p15:clr>
        </p15:guide>
        <p15:guide id="2" pos="279" userDrawn="1">
          <p15:clr>
            <a:srgbClr val="A4A3A4"/>
          </p15:clr>
        </p15:guide>
        <p15:guide id="3" pos="3681" userDrawn="1">
          <p15:clr>
            <a:srgbClr val="A4A3A4"/>
          </p15:clr>
        </p15:guide>
        <p15:guide id="4" orient="horz" pos="618" userDrawn="1">
          <p15:clr>
            <a:srgbClr val="A4A3A4"/>
          </p15:clr>
        </p15:guide>
        <p15:guide id="5" pos="2525" userDrawn="1">
          <p15:clr>
            <a:srgbClr val="A4A3A4"/>
          </p15:clr>
        </p15:guide>
        <p15:guide id="6" pos="4226" userDrawn="1">
          <p15:clr>
            <a:srgbClr val="A4A3A4"/>
          </p15:clr>
        </p15:guide>
        <p15:guide id="7" orient="horz" pos="3793" userDrawn="1">
          <p15:clr>
            <a:srgbClr val="A4A3A4"/>
          </p15:clr>
        </p15:guide>
        <p15:guide id="8" orient="horz" pos="1480" userDrawn="1">
          <p15:clr>
            <a:srgbClr val="A4A3A4"/>
          </p15:clr>
        </p15:guide>
        <p15:guide id="10" orient="horz" pos="3045" userDrawn="1">
          <p15:clr>
            <a:srgbClr val="A4A3A4"/>
          </p15:clr>
        </p15:guide>
        <p15:guide id="11" pos="461" userDrawn="1">
          <p15:clr>
            <a:srgbClr val="A4A3A4"/>
          </p15:clr>
        </p15:guide>
        <p15:guide id="12" pos="2116" userDrawn="1">
          <p15:clr>
            <a:srgbClr val="A4A3A4"/>
          </p15:clr>
        </p15:guide>
        <p15:guide id="13" orient="horz" pos="12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F7E79"/>
    <a:srgbClr val="FF9300"/>
    <a:srgbClr val="762813"/>
    <a:srgbClr val="F2A5A3"/>
    <a:srgbClr val="1D499A"/>
    <a:srgbClr val="E75F5B"/>
    <a:srgbClr val="F2F2F2"/>
    <a:srgbClr val="5A79B2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27" autoAdjust="0"/>
    <p:restoredTop sz="95939" autoAdjust="0"/>
  </p:normalViewPr>
  <p:slideViewPr>
    <p:cSldViewPr snapToGrid="0" showGuides="1">
      <p:cViewPr varScale="1">
        <p:scale>
          <a:sx n="68" d="100"/>
          <a:sy n="68" d="100"/>
        </p:scale>
        <p:origin x="72" y="270"/>
      </p:cViewPr>
      <p:guideLst>
        <p:guide orient="horz" pos="2319"/>
        <p:guide pos="279"/>
        <p:guide pos="3681"/>
        <p:guide orient="horz" pos="618"/>
        <p:guide pos="2525"/>
        <p:guide pos="4226"/>
        <p:guide orient="horz" pos="3793"/>
        <p:guide orient="horz" pos="1480"/>
        <p:guide orient="horz" pos="3045"/>
        <p:guide pos="461"/>
        <p:guide pos="2116"/>
        <p:guide orient="horz" pos="12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1D499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D9C-4D45-9CEA-8A089E8489CC}"/>
              </c:ext>
            </c:extLst>
          </c:dPt>
          <c:dPt>
            <c:idx val="1"/>
            <c:bubble3D val="0"/>
            <c:spPr>
              <a:solidFill>
                <a:srgbClr val="E75F5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D9C-4D45-9CEA-8A089E8489CC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D9C-4D45-9CEA-8A089E8489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0.06812</cdr:y>
    </cdr:from>
    <cdr:to>
      <cdr:x>0.43539</cdr:x>
      <cdr:y>0.317</cdr:y>
    </cdr:to>
    <cdr:pic>
      <cdr:nvPicPr>
        <cdr:cNvPr id="5" name="chart">
          <a:extLst xmlns:a="http://schemas.openxmlformats.org/drawingml/2006/main">
            <a:ext uri="{FF2B5EF4-FFF2-40B4-BE49-F238E27FC236}">
              <a16:creationId xmlns:a16="http://schemas.microsoft.com/office/drawing/2014/main" id="{3804D951-CA09-A2AC-81A5-4A5F9FDE8B3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159886"/>
          <a:ext cx="1854200" cy="584200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4EF05-6D0F-4DDB-BC88-731A3CDAA99E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1C5DF-7A14-4C5D-8EED-C7E0DB45A5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411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16BA-7712-4AB3-A588-58A440188F31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D14B-17E1-4FDD-A833-7C3C2CF81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523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16BA-7712-4AB3-A588-58A440188F31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D14B-17E1-4FDD-A833-7C3C2CF81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563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16BA-7712-4AB3-A588-58A440188F31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D14B-17E1-4FDD-A833-7C3C2CF81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310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16BA-7712-4AB3-A588-58A440188F31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D14B-17E1-4FDD-A833-7C3C2CF81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92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16BA-7712-4AB3-A588-58A440188F31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D14B-17E1-4FDD-A833-7C3C2CF81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544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16BA-7712-4AB3-A588-58A440188F31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D14B-17E1-4FDD-A833-7C3C2CF81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337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16BA-7712-4AB3-A588-58A440188F31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D14B-17E1-4FDD-A833-7C3C2CF81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104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16BA-7712-4AB3-A588-58A440188F31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D14B-17E1-4FDD-A833-7C3C2CF81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495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16BA-7712-4AB3-A588-58A440188F31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D14B-17E1-4FDD-A833-7C3C2CF81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72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16BA-7712-4AB3-A588-58A440188F31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D14B-17E1-4FDD-A833-7C3C2CF81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142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16BA-7712-4AB3-A588-58A440188F31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5D14B-17E1-4FDD-A833-7C3C2CF81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402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516BA-7712-4AB3-A588-58A440188F31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5D14B-17E1-4FDD-A833-7C3C2CF81D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346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12192000" cy="6863253"/>
            <a:chOff x="0" y="-5253"/>
            <a:chExt cx="12192000" cy="6863253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" t="20106" b="912"/>
            <a:stretch/>
          </p:blipFill>
          <p:spPr>
            <a:xfrm>
              <a:off x="1" y="-5253"/>
              <a:ext cx="12191999" cy="6863253"/>
            </a:xfrm>
            <a:prstGeom prst="rect">
              <a:avLst/>
            </a:prstGeom>
          </p:spPr>
        </p:pic>
        <p:sp>
          <p:nvSpPr>
            <p:cNvPr id="6" name="Прямоугольный треугольник 5"/>
            <p:cNvSpPr/>
            <p:nvPr/>
          </p:nvSpPr>
          <p:spPr>
            <a:xfrm>
              <a:off x="0" y="3755572"/>
              <a:ext cx="2896521" cy="3102428"/>
            </a:xfrm>
            <a:prstGeom prst="rtTriangle">
              <a:avLst/>
            </a:prstGeom>
            <a:solidFill>
              <a:srgbClr val="2D42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2D4257"/>
                </a:solidFill>
              </a:endParaRPr>
            </a:p>
          </p:txBody>
        </p:sp>
      </p:grpSp>
      <p:sp>
        <p:nvSpPr>
          <p:cNvPr id="5" name="Прямоугольник с одним усеченным и одним скругленным углом 4"/>
          <p:cNvSpPr/>
          <p:nvPr/>
        </p:nvSpPr>
        <p:spPr>
          <a:xfrm flipH="1">
            <a:off x="-5" y="2660074"/>
            <a:ext cx="3190676" cy="2951017"/>
          </a:xfrm>
          <a:custGeom>
            <a:avLst/>
            <a:gdLst>
              <a:gd name="connsiteX0" fmla="*/ 370122 w 2220686"/>
              <a:gd name="connsiteY0" fmla="*/ 0 h 2552510"/>
              <a:gd name="connsiteX1" fmla="*/ 1850564 w 2220686"/>
              <a:gd name="connsiteY1" fmla="*/ 0 h 2552510"/>
              <a:gd name="connsiteX2" fmla="*/ 2220686 w 2220686"/>
              <a:gd name="connsiteY2" fmla="*/ 370122 h 2552510"/>
              <a:gd name="connsiteX3" fmla="*/ 2220686 w 2220686"/>
              <a:gd name="connsiteY3" fmla="*/ 2552510 h 2552510"/>
              <a:gd name="connsiteX4" fmla="*/ 0 w 2220686"/>
              <a:gd name="connsiteY4" fmla="*/ 2552510 h 2552510"/>
              <a:gd name="connsiteX5" fmla="*/ 0 w 2220686"/>
              <a:gd name="connsiteY5" fmla="*/ 370122 h 2552510"/>
              <a:gd name="connsiteX6" fmla="*/ 370122 w 2220686"/>
              <a:gd name="connsiteY6" fmla="*/ 0 h 2552510"/>
              <a:gd name="connsiteX0" fmla="*/ 370122 w 2231564"/>
              <a:gd name="connsiteY0" fmla="*/ 32657 h 2585167"/>
              <a:gd name="connsiteX1" fmla="*/ 2231564 w 2231564"/>
              <a:gd name="connsiteY1" fmla="*/ 0 h 2585167"/>
              <a:gd name="connsiteX2" fmla="*/ 2220686 w 2231564"/>
              <a:gd name="connsiteY2" fmla="*/ 402779 h 2585167"/>
              <a:gd name="connsiteX3" fmla="*/ 2220686 w 2231564"/>
              <a:gd name="connsiteY3" fmla="*/ 2585167 h 2585167"/>
              <a:gd name="connsiteX4" fmla="*/ 0 w 2231564"/>
              <a:gd name="connsiteY4" fmla="*/ 2585167 h 2585167"/>
              <a:gd name="connsiteX5" fmla="*/ 0 w 2231564"/>
              <a:gd name="connsiteY5" fmla="*/ 402779 h 2585167"/>
              <a:gd name="connsiteX6" fmla="*/ 370122 w 2231564"/>
              <a:gd name="connsiteY6" fmla="*/ 32657 h 2585167"/>
              <a:gd name="connsiteX0" fmla="*/ 370122 w 2220686"/>
              <a:gd name="connsiteY0" fmla="*/ 0 h 2552510"/>
              <a:gd name="connsiteX1" fmla="*/ 2198907 w 2220686"/>
              <a:gd name="connsiteY1" fmla="*/ 0 h 2552510"/>
              <a:gd name="connsiteX2" fmla="*/ 2220686 w 2220686"/>
              <a:gd name="connsiteY2" fmla="*/ 370122 h 2552510"/>
              <a:gd name="connsiteX3" fmla="*/ 2220686 w 2220686"/>
              <a:gd name="connsiteY3" fmla="*/ 2552510 h 2552510"/>
              <a:gd name="connsiteX4" fmla="*/ 0 w 2220686"/>
              <a:gd name="connsiteY4" fmla="*/ 2552510 h 2552510"/>
              <a:gd name="connsiteX5" fmla="*/ 0 w 2220686"/>
              <a:gd name="connsiteY5" fmla="*/ 370122 h 2552510"/>
              <a:gd name="connsiteX6" fmla="*/ 370122 w 2220686"/>
              <a:gd name="connsiteY6" fmla="*/ 0 h 2552510"/>
              <a:gd name="connsiteX0" fmla="*/ 370122 w 2220686"/>
              <a:gd name="connsiteY0" fmla="*/ 10886 h 2563396"/>
              <a:gd name="connsiteX1" fmla="*/ 2220678 w 2220686"/>
              <a:gd name="connsiteY1" fmla="*/ 0 h 2563396"/>
              <a:gd name="connsiteX2" fmla="*/ 2220686 w 2220686"/>
              <a:gd name="connsiteY2" fmla="*/ 381008 h 2563396"/>
              <a:gd name="connsiteX3" fmla="*/ 2220686 w 2220686"/>
              <a:gd name="connsiteY3" fmla="*/ 2563396 h 2563396"/>
              <a:gd name="connsiteX4" fmla="*/ 0 w 2220686"/>
              <a:gd name="connsiteY4" fmla="*/ 2563396 h 2563396"/>
              <a:gd name="connsiteX5" fmla="*/ 0 w 2220686"/>
              <a:gd name="connsiteY5" fmla="*/ 381008 h 2563396"/>
              <a:gd name="connsiteX6" fmla="*/ 370122 w 2220686"/>
              <a:gd name="connsiteY6" fmla="*/ 10886 h 256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0686" h="2563396">
                <a:moveTo>
                  <a:pt x="370122" y="10886"/>
                </a:moveTo>
                <a:lnTo>
                  <a:pt x="2220678" y="0"/>
                </a:lnTo>
                <a:cubicBezTo>
                  <a:pt x="2220681" y="127003"/>
                  <a:pt x="2220683" y="254005"/>
                  <a:pt x="2220686" y="381008"/>
                </a:cubicBezTo>
                <a:lnTo>
                  <a:pt x="2220686" y="2563396"/>
                </a:lnTo>
                <a:lnTo>
                  <a:pt x="0" y="2563396"/>
                </a:lnTo>
                <a:lnTo>
                  <a:pt x="0" y="381008"/>
                </a:lnTo>
                <a:cubicBezTo>
                  <a:pt x="0" y="176595"/>
                  <a:pt x="165709" y="10886"/>
                  <a:pt x="370122" y="10886"/>
                </a:cubicBezTo>
                <a:close/>
              </a:path>
            </a:pathLst>
          </a:custGeom>
          <a:solidFill>
            <a:srgbClr val="223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6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  <a:p>
            <a:pPr algn="ctr"/>
            <a:r>
              <a:rPr lang="ru-RU" sz="86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9" name="Прямоугольный треугольник 8"/>
          <p:cNvSpPr/>
          <p:nvPr/>
        </p:nvSpPr>
        <p:spPr>
          <a:xfrm>
            <a:off x="-1" y="4995746"/>
            <a:ext cx="2118733" cy="1862254"/>
          </a:xfrm>
          <a:prstGeom prst="rtTriangle">
            <a:avLst/>
          </a:prstGeom>
          <a:solidFill>
            <a:srgbClr val="E75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07941" y="2812905"/>
            <a:ext cx="9436993" cy="2651724"/>
          </a:xfrm>
          <a:prstGeom prst="rect">
            <a:avLst/>
          </a:prstGeom>
          <a:solidFill>
            <a:srgbClr val="2D425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311685" y="1246909"/>
            <a:ext cx="934209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E75F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ОБРАЗОВАТЕЛЬНАЯ ПРОГРАММА</a:t>
            </a:r>
          </a:p>
          <a:p>
            <a:pPr algn="ctr"/>
            <a:r>
              <a:rPr lang="ru-RU" sz="3200" b="1" dirty="0">
                <a:solidFill>
                  <a:srgbClr val="FF7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ОБРАЗОВАНИЯ:</a:t>
            </a:r>
          </a:p>
          <a:p>
            <a:pPr algn="ctr"/>
            <a:r>
              <a:rPr lang="ru-RU" sz="3200" b="1" dirty="0">
                <a:solidFill>
                  <a:srgbClr val="FF7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НОВАЯ ПОЛИТИКА</a:t>
            </a:r>
          </a:p>
          <a:p>
            <a:pPr algn="ctr"/>
            <a:r>
              <a:rPr lang="ru-RU" sz="3200" b="1" dirty="0">
                <a:solidFill>
                  <a:srgbClr val="FF7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ПРОГРАММНОМ ОБЕСПЕЧЕНИИ </a:t>
            </a:r>
          </a:p>
          <a:p>
            <a:pPr algn="r"/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  <a:p>
            <a:pPr algn="r"/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  <a:p>
            <a:pPr algn="r"/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  <a:p>
            <a:pPr algn="r"/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  <a:p>
            <a:pPr algn="r"/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  <a:p>
            <a:pPr algn="r"/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  <a:p>
            <a:pPr algn="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Алиева Хадижат Бахмудкадиевна</a:t>
            </a:r>
          </a:p>
          <a:p>
            <a:pPr algn="r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дошкольного образования</a:t>
            </a:r>
          </a:p>
          <a:p>
            <a:endParaRPr lang="ru-RU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90672" y="595974"/>
            <a:ext cx="77918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Roboto Light" panose="02000000000000000000" pitchFamily="2" charset="0"/>
                <a:cs typeface="Times New Roman" panose="02020603050405020304" pitchFamily="18" charset="0"/>
              </a:rPr>
              <a:t>МИНИСТЕРСТВО ОБРАЗОВАНИЯ И НАУКИ РЕСПУБЛИКИ ДАГЕСТАН</a:t>
            </a:r>
          </a:p>
        </p:txBody>
      </p:sp>
      <p:pic>
        <p:nvPicPr>
          <p:cNvPr id="7" name="Рисунок 8">
            <a:extLst>
              <a:ext uri="{FF2B5EF4-FFF2-40B4-BE49-F238E27FC236}">
                <a16:creationId xmlns:a16="http://schemas.microsoft.com/office/drawing/2014/main" id="{872A1120-F2DA-9730-E729-70D35AC58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71" y="211126"/>
            <a:ext cx="2985525" cy="1244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133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11331168" y="73893"/>
            <a:ext cx="765207" cy="6613954"/>
            <a:chOff x="11298511" y="73893"/>
            <a:chExt cx="765207" cy="6613954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8662884" y="3523422"/>
              <a:ext cx="603646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cap="all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8511" y="73893"/>
              <a:ext cx="765207" cy="795798"/>
            </a:xfrm>
            <a:prstGeom prst="rect">
              <a:avLst/>
            </a:prstGeom>
          </p:spPr>
        </p:pic>
      </p:grpSp>
      <p:sp>
        <p:nvSpPr>
          <p:cNvPr id="22" name="Прямоугольник 21"/>
          <p:cNvSpPr/>
          <p:nvPr/>
        </p:nvSpPr>
        <p:spPr>
          <a:xfrm>
            <a:off x="11546720" y="6569019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4472C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8</a:t>
            </a:r>
            <a:endParaRPr lang="ru-RU" dirty="0">
              <a:solidFill>
                <a:srgbClr val="4472C4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26725" y="869692"/>
            <a:ext cx="1060502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Bef>
                <a:spcPts val="1100"/>
              </a:spcBef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СТАТЬЮ 2: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дополнить пунктом 10.1 следующего содержания:</a:t>
            </a:r>
          </a:p>
          <a:p>
            <a:pPr marL="105750" indent="-285750" algn="just">
              <a:spcBef>
                <a:spcPts val="1100"/>
              </a:spcBef>
              <a:buFontTx/>
              <a:buChar char="-"/>
            </a:pP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Федеральная основная общеобразовательная программа 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учебно-методическая документация:</a:t>
            </a:r>
          </a:p>
          <a:p>
            <a:pPr marL="285750" indent="-285750" algn="just">
              <a:spcBef>
                <a:spcPts val="1100"/>
              </a:spcBef>
              <a:buFontTx/>
              <a:buChar char="-"/>
            </a:pP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федеральный учебный план,</a:t>
            </a:r>
          </a:p>
          <a:p>
            <a:pPr marL="285750" indent="-285750" algn="just">
              <a:spcBef>
                <a:spcPts val="1100"/>
              </a:spcBef>
              <a:buFontTx/>
              <a:buChar char="-"/>
            </a:pP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федеральный календарный учебный график, </a:t>
            </a:r>
          </a:p>
          <a:p>
            <a:pPr marL="285750" indent="-285750" algn="just">
              <a:spcBef>
                <a:spcPts val="1100"/>
              </a:spcBef>
              <a:buFontTx/>
              <a:buChar char="-"/>
            </a:pP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федеральные рабочие программы учебных предметов, курсов, дисциплин (модулей), иных компонентов,</a:t>
            </a:r>
          </a:p>
          <a:p>
            <a:pPr marL="285750" indent="-285750" algn="just">
              <a:spcBef>
                <a:spcPts val="1100"/>
              </a:spcBef>
              <a:buFontTx/>
              <a:buChar char="-"/>
            </a:pP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федеральная рабочая программа воспитания,</a:t>
            </a:r>
          </a:p>
          <a:p>
            <a:pPr marL="285750" indent="-285750" algn="just">
              <a:spcBef>
                <a:spcPts val="1100"/>
              </a:spcBef>
              <a:buFontTx/>
              <a:buChar char="-"/>
            </a:pP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календарный план воспитательной работы), </a:t>
            </a:r>
          </a:p>
          <a:p>
            <a:pPr algn="just">
              <a:spcBef>
                <a:spcPts val="1100"/>
              </a:spcBef>
            </a:pP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определяющая единые для Российской Федерации:</a:t>
            </a:r>
          </a:p>
          <a:p>
            <a:pPr marL="285750" indent="-285750" algn="just">
              <a:spcBef>
                <a:spcPts val="1100"/>
              </a:spcBef>
              <a:buFontTx/>
              <a:buChar char="-"/>
            </a:pPr>
            <a:r>
              <a:rPr lang="ru-RU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базовые объем и</a:t>
            </a:r>
          </a:p>
          <a:p>
            <a:pPr marL="285750" indent="-285750" algn="just">
              <a:spcBef>
                <a:spcPts val="1100"/>
              </a:spcBef>
              <a:buFontTx/>
              <a:buChar char="-"/>
            </a:pPr>
            <a:r>
              <a:rPr lang="ru-RU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содержание образования определенного уровня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(или) определенной направленности,</a:t>
            </a:r>
          </a:p>
          <a:p>
            <a:pPr marL="285750" indent="-285750" algn="just">
              <a:spcBef>
                <a:spcPts val="1100"/>
              </a:spcBef>
              <a:buFontTx/>
              <a:buChar char="-"/>
            </a:pPr>
            <a:r>
              <a:rPr lang="ru-RU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освоения 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образовательной программы</a:t>
            </a:r>
            <a:r>
              <a:rPr lang="ru-RU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;»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1100"/>
              </a:spcBef>
            </a:pPr>
            <a:r>
              <a:rPr lang="ru-RU" sz="16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(п. 10.1 введен Федеральным законом от 24.09.2022 № 371-ФЗ)</a:t>
            </a:r>
          </a:p>
          <a:p>
            <a:pPr algn="just">
              <a:spcBef>
                <a:spcPts val="1100"/>
              </a:spcBef>
            </a:pPr>
            <a:r>
              <a:rPr lang="ru-RU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Термин «примерные программы» исключен применительно ко всем уровням общего образования</a:t>
            </a:r>
            <a:endParaRPr lang="ru-RU" i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F7F6C9-5259-CC4B-1D50-FC0418CE5A83}"/>
              </a:ext>
            </a:extLst>
          </p:cNvPr>
          <p:cNvSpPr txBox="1"/>
          <p:nvPr/>
        </p:nvSpPr>
        <p:spPr>
          <a:xfrm>
            <a:off x="95625" y="332353"/>
            <a:ext cx="111361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100"/>
              </a:spcBef>
              <a:buClr>
                <a:srgbClr val="E75F5B"/>
              </a:buClr>
            </a:pPr>
            <a:r>
              <a:rPr lang="ru-RU" sz="2200" b="1" dirty="0">
                <a:solidFill>
                  <a:srgbClr val="E75F5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29.12.2012 г. №273 «Об образовании в Российской Федерации»</a:t>
            </a:r>
          </a:p>
        </p:txBody>
      </p:sp>
    </p:spTree>
    <p:extLst>
      <p:ext uri="{BB962C8B-B14F-4D97-AF65-F5344CB8AC3E}">
        <p14:creationId xmlns:p14="http://schemas.microsoft.com/office/powerpoint/2010/main" val="1589025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11331168" y="73893"/>
            <a:ext cx="765207" cy="6613954"/>
            <a:chOff x="11298511" y="73893"/>
            <a:chExt cx="765207" cy="6613954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8662884" y="3523422"/>
              <a:ext cx="603646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cap="all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8511" y="73893"/>
              <a:ext cx="765207" cy="795798"/>
            </a:xfrm>
            <a:prstGeom prst="rect">
              <a:avLst/>
            </a:prstGeom>
          </p:spPr>
        </p:pic>
      </p:grpSp>
      <p:sp>
        <p:nvSpPr>
          <p:cNvPr id="22" name="Прямоугольник 21"/>
          <p:cNvSpPr/>
          <p:nvPr/>
        </p:nvSpPr>
        <p:spPr>
          <a:xfrm>
            <a:off x="11546720" y="6569019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4472C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9</a:t>
            </a:r>
            <a:endParaRPr lang="ru-RU" dirty="0">
              <a:solidFill>
                <a:srgbClr val="4472C4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06175" y="1047963"/>
            <a:ext cx="548982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100"/>
              </a:spcBef>
              <a:buClr>
                <a:srgbClr val="E75F5B"/>
              </a:buClr>
            </a:pP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П. 3) В СТАТЬЕ 12: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части 6 слова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 учетом соответствующих примерных образовательных программ дошкольного образования» 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заменить словами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«соответствующей федеральной образовательной программой дошкольного образования», </a:t>
            </a: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дополнить предложением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следующего содержания: «Содержание и планируемые результаты разработанных образовательными организациями образовательных программ должны быть не ниже соответствующих содержания и планируемых результатов федеральной программы дошкольного образования.»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729573" y="1047962"/>
            <a:ext cx="4458984" cy="5698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100"/>
              </a:spcBef>
              <a:buClr>
                <a:srgbClr val="E75F5B"/>
              </a:buClr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П. 8) ЧАСТЬ 2 СТАТЬИ 28 ИЗЛОЖИТЬ В СЛЕДУЮЩЕЙ РЕДАКЦИИ:</a:t>
            </a:r>
          </a:p>
          <a:p>
            <a:pPr>
              <a:spcBef>
                <a:spcPts val="1100"/>
              </a:spcBef>
              <a:buClr>
                <a:srgbClr val="E75F5B"/>
              </a:buClr>
            </a:pP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«2. Образовательные организации при реализации образовательных программ свободны в определении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содержания образования, выборе образовательных технологий, а также в выборе учебно-методического обеспечения, </a:t>
            </a: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иное не установлено настоящим Федеральным законом.»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 ред. Федерального закона от 24.09.2022 № 371-ФЗ)</a:t>
            </a:r>
          </a:p>
          <a:p>
            <a:pPr>
              <a:spcBef>
                <a:spcPts val="1100"/>
              </a:spcBef>
              <a:buClr>
                <a:srgbClr val="E75F5B"/>
              </a:buClr>
            </a:pPr>
            <a:endParaRPr lang="ru-RU" sz="2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F7F6C9-5259-CC4B-1D50-FC0418CE5A83}"/>
              </a:ext>
            </a:extLst>
          </p:cNvPr>
          <p:cNvSpPr txBox="1"/>
          <p:nvPr/>
        </p:nvSpPr>
        <p:spPr>
          <a:xfrm>
            <a:off x="832807" y="332316"/>
            <a:ext cx="10088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100"/>
              </a:spcBef>
              <a:buClr>
                <a:srgbClr val="E75F5B"/>
              </a:buClr>
            </a:pPr>
            <a:r>
              <a:rPr lang="ru-RU" sz="2000" b="1" dirty="0">
                <a:solidFill>
                  <a:srgbClr val="E75F5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29.12.2012 г. №273 «Об образовании в Российской Федерации»</a:t>
            </a:r>
          </a:p>
        </p:txBody>
      </p:sp>
    </p:spTree>
    <p:extLst>
      <p:ext uri="{BB962C8B-B14F-4D97-AF65-F5344CB8AC3E}">
        <p14:creationId xmlns:p14="http://schemas.microsoft.com/office/powerpoint/2010/main" val="1256781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11331168" y="73893"/>
            <a:ext cx="765207" cy="6613954"/>
            <a:chOff x="11298511" y="73893"/>
            <a:chExt cx="765207" cy="6613954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8662884" y="3523422"/>
              <a:ext cx="603646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cap="all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8511" y="73893"/>
              <a:ext cx="765207" cy="795798"/>
            </a:xfrm>
            <a:prstGeom prst="rect">
              <a:avLst/>
            </a:prstGeom>
          </p:spPr>
        </p:pic>
      </p:grpSp>
      <p:sp>
        <p:nvSpPr>
          <p:cNvPr id="22" name="Прямоугольник 21"/>
          <p:cNvSpPr/>
          <p:nvPr/>
        </p:nvSpPr>
        <p:spPr>
          <a:xfrm>
            <a:off x="11273956" y="6431622"/>
            <a:ext cx="7652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4472C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10</a:t>
            </a:r>
            <a:endParaRPr lang="ru-RU" dirty="0">
              <a:solidFill>
                <a:srgbClr val="4472C4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06175" y="1047963"/>
            <a:ext cx="10315254" cy="4098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100"/>
              </a:spcBef>
              <a:buClr>
                <a:srgbClr val="E75F5B"/>
              </a:buClr>
            </a:pP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СТАТЬЕ 12: 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часть 6 </a:t>
            </a: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Образовательные программы дошкольного образования разрабатываются и утверждаются организацией, осуществляющей образовательную деятельность, в соответствии с федеральным государственным образовательным стандартом дошкольного образования и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соответствующей федеральной образовательной программой дошкольного образования. </a:t>
            </a: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Содержание и планируемые результаты разработанных образовательными организациями образовательных программ должны быть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ниже соответствующих содержания и планируемых результатов федеральной программы дошкольного образования.</a:t>
            </a:r>
          </a:p>
          <a:p>
            <a:pPr algn="just">
              <a:spcBef>
                <a:spcPts val="1100"/>
              </a:spcBef>
              <a:buClr>
                <a:srgbClr val="E75F5B"/>
              </a:buClr>
            </a:pP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 ред. Федерального закона от 24.09.2022 № 371-ФЗ)</a:t>
            </a:r>
          </a:p>
          <a:p>
            <a:pPr algn="just">
              <a:spcBef>
                <a:spcPts val="1100"/>
              </a:spcBef>
              <a:buClr>
                <a:srgbClr val="E75F5B"/>
              </a:buClr>
            </a:pP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F7F6C9-5259-CC4B-1D50-FC0418CE5A83}"/>
              </a:ext>
            </a:extLst>
          </p:cNvPr>
          <p:cNvSpPr txBox="1"/>
          <p:nvPr/>
        </p:nvSpPr>
        <p:spPr>
          <a:xfrm>
            <a:off x="832807" y="332316"/>
            <a:ext cx="10088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100"/>
              </a:spcBef>
              <a:buClr>
                <a:srgbClr val="E75F5B"/>
              </a:buClr>
            </a:pPr>
            <a:r>
              <a:rPr lang="ru-RU" sz="2000" b="1" dirty="0">
                <a:solidFill>
                  <a:srgbClr val="E75F5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29.12.2012 г. №273 «Об образовании в Российской Федерации»</a:t>
            </a:r>
          </a:p>
        </p:txBody>
      </p:sp>
    </p:spTree>
    <p:extLst>
      <p:ext uri="{BB962C8B-B14F-4D97-AF65-F5344CB8AC3E}">
        <p14:creationId xmlns:p14="http://schemas.microsoft.com/office/powerpoint/2010/main" val="1730606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11331168" y="73893"/>
            <a:ext cx="765207" cy="6613954"/>
            <a:chOff x="11298511" y="73893"/>
            <a:chExt cx="765207" cy="6613954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8662884" y="3523422"/>
              <a:ext cx="603646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cap="all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8511" y="73893"/>
              <a:ext cx="765207" cy="795798"/>
            </a:xfrm>
            <a:prstGeom prst="rect">
              <a:avLst/>
            </a:prstGeom>
          </p:spPr>
        </p:pic>
      </p:grpSp>
      <p:sp>
        <p:nvSpPr>
          <p:cNvPr id="22" name="Прямоугольник 21"/>
          <p:cNvSpPr/>
          <p:nvPr/>
        </p:nvSpPr>
        <p:spPr>
          <a:xfrm>
            <a:off x="11331168" y="6431622"/>
            <a:ext cx="7079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4472C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11</a:t>
            </a:r>
            <a:endParaRPr lang="ru-RU" dirty="0">
              <a:solidFill>
                <a:srgbClr val="4472C4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06175" y="1047963"/>
            <a:ext cx="10315254" cy="5480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100"/>
              </a:spcBef>
              <a:buClr>
                <a:srgbClr val="E75F5B"/>
              </a:buClr>
            </a:pP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СТАТЬЕ 12: 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6.4.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1100"/>
              </a:spcBef>
              <a:buClr>
                <a:srgbClr val="E75F5B"/>
              </a:buClr>
            </a:pP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Организации, осуществляющие образовательную деятельность, …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вправе непосредственно </a:t>
            </a: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применять при реализации соответствующих основных общеобразовательных программ федеральные основные общеобразовательные программы, а также предусмотреть применение</a:t>
            </a:r>
          </a:p>
          <a:p>
            <a:pPr marL="342900" indent="-342900" algn="just">
              <a:spcBef>
                <a:spcPts val="1100"/>
              </a:spcBef>
              <a:buClr>
                <a:srgbClr val="E75F5B"/>
              </a:buClr>
              <a:buFontTx/>
              <a:buChar char="-"/>
            </a:pP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федерального учебного плана, и (или) </a:t>
            </a:r>
          </a:p>
          <a:p>
            <a:pPr marL="342900" indent="-342900" algn="just">
              <a:spcBef>
                <a:spcPts val="1100"/>
              </a:spcBef>
              <a:buClr>
                <a:srgbClr val="E75F5B"/>
              </a:buClr>
              <a:buFontTx/>
              <a:buChar char="-"/>
            </a:pP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федерального календарного учебного графика,</a:t>
            </a:r>
          </a:p>
          <a:p>
            <a:pPr marL="342900" indent="-342900" algn="just">
              <a:spcBef>
                <a:spcPts val="1100"/>
              </a:spcBef>
              <a:buClr>
                <a:srgbClr val="E75F5B"/>
              </a:buClr>
              <a:buFontTx/>
              <a:buChar char="-"/>
            </a:pP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федеральных рабочих программ учебных предметов, курсов, дисциплин (модулей).</a:t>
            </a:r>
          </a:p>
          <a:p>
            <a:pPr algn="just">
              <a:spcBef>
                <a:spcPts val="1100"/>
              </a:spcBef>
              <a:buClr>
                <a:srgbClr val="E75F5B"/>
              </a:buClr>
            </a:pP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этом случае соответствующая учебно-методическая документация не разрабатывается.</a:t>
            </a:r>
          </a:p>
          <a:p>
            <a:pPr algn="just">
              <a:spcBef>
                <a:spcPts val="1100"/>
              </a:spcBef>
              <a:buClr>
                <a:srgbClr val="E75F5B"/>
              </a:buClr>
            </a:pPr>
            <a:r>
              <a:rPr lang="ru-RU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(часть 6.4 введена Федеральным законом от 24.09.2022 № 371-ФЗ)</a:t>
            </a:r>
          </a:p>
          <a:p>
            <a:pPr algn="just">
              <a:spcBef>
                <a:spcPts val="1100"/>
              </a:spcBef>
              <a:buClr>
                <a:srgbClr val="E75F5B"/>
              </a:buClr>
            </a:pP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F7F6C9-5259-CC4B-1D50-FC0418CE5A83}"/>
              </a:ext>
            </a:extLst>
          </p:cNvPr>
          <p:cNvSpPr txBox="1"/>
          <p:nvPr/>
        </p:nvSpPr>
        <p:spPr>
          <a:xfrm>
            <a:off x="832807" y="332316"/>
            <a:ext cx="10088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100"/>
              </a:spcBef>
              <a:buClr>
                <a:srgbClr val="E75F5B"/>
              </a:buClr>
            </a:pPr>
            <a:r>
              <a:rPr lang="ru-RU" sz="2000" b="1" dirty="0">
                <a:solidFill>
                  <a:srgbClr val="E75F5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29.12.2012 г. №273 «Об образовании в Российской Федерации»</a:t>
            </a:r>
          </a:p>
        </p:txBody>
      </p:sp>
    </p:spTree>
    <p:extLst>
      <p:ext uri="{BB962C8B-B14F-4D97-AF65-F5344CB8AC3E}">
        <p14:creationId xmlns:p14="http://schemas.microsoft.com/office/powerpoint/2010/main" val="769292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734799" y="4444051"/>
            <a:ext cx="2976348" cy="1540824"/>
          </a:xfrm>
          <a:prstGeom prst="rect">
            <a:avLst/>
          </a:prstGeom>
          <a:solidFill>
            <a:srgbClr val="F2A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112128"/>
            <a:ext cx="12192000" cy="16850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556692" y="6585754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4472C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12</a:t>
            </a:r>
            <a:endParaRPr lang="ru-RU" dirty="0">
              <a:solidFill>
                <a:srgbClr val="4472C4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1331168" y="73893"/>
            <a:ext cx="765207" cy="6613954"/>
            <a:chOff x="11298511" y="73893"/>
            <a:chExt cx="765207" cy="6613954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8662884" y="3523422"/>
              <a:ext cx="603646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cap="all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8511" y="73893"/>
              <a:ext cx="765207" cy="795798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2198708" y="1255594"/>
            <a:ext cx="1094830" cy="1174434"/>
            <a:chOff x="3002830" y="282474"/>
            <a:chExt cx="1174434" cy="1174434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2830" y="282474"/>
              <a:ext cx="1174434" cy="1174434"/>
            </a:xfrm>
            <a:prstGeom prst="rect">
              <a:avLst/>
            </a:prstGeom>
          </p:spPr>
        </p:pic>
        <p:sp>
          <p:nvSpPr>
            <p:cNvPr id="19" name="Прямоугольник 18"/>
            <p:cNvSpPr/>
            <p:nvPr/>
          </p:nvSpPr>
          <p:spPr>
            <a:xfrm>
              <a:off x="3309257" y="776624"/>
              <a:ext cx="587829" cy="47289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785" y="703516"/>
              <a:ext cx="590986" cy="590986"/>
            </a:xfrm>
            <a:prstGeom prst="rect">
              <a:avLst/>
            </a:prstGeom>
          </p:spPr>
        </p:pic>
      </p:grpSp>
      <p:sp>
        <p:nvSpPr>
          <p:cNvPr id="21" name="Прямоугольник 20"/>
          <p:cNvSpPr/>
          <p:nvPr/>
        </p:nvSpPr>
        <p:spPr>
          <a:xfrm>
            <a:off x="3135895" y="161805"/>
            <a:ext cx="80996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E75F5B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ФЕДЕРАЛЬНАЯ ОБРАЗОВАТЕЛЬНАЯ ПРОГРАММА дошкольного образования</a:t>
            </a:r>
          </a:p>
        </p:txBody>
      </p:sp>
      <p:sp>
        <p:nvSpPr>
          <p:cNvPr id="27" name="Прямоугольный треугольник 26"/>
          <p:cNvSpPr/>
          <p:nvPr/>
        </p:nvSpPr>
        <p:spPr>
          <a:xfrm rot="13479841">
            <a:off x="5861449" y="4427605"/>
            <a:ext cx="1573716" cy="1573716"/>
          </a:xfrm>
          <a:prstGeom prst="rtTriangle">
            <a:avLst/>
          </a:prstGeom>
          <a:solidFill>
            <a:srgbClr val="F2A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350108" y="1311901"/>
            <a:ext cx="7167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1D499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ПРИКАЗ МИНИСТЕРСТВА ОБРАЗОВАНИЯ И НАУКИ РОССИЙСКОЙ ФЕДЕРАЦИИ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от 17 октября 2013 г. № 1155 «Об утверждении федерального государственного образовательного стандарта дошкольного образования»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58686" y="2895123"/>
            <a:ext cx="92746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Предметом регулирования Стандарта являются отношения в сфере образования, возникающие при реализации образовательной программы дошкольного образования (далее - Программа).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87735" y="4922075"/>
            <a:ext cx="22637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D499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1D499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ФОП ДО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103008" y="4922075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1D499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ОП ДО </a:t>
            </a:r>
          </a:p>
        </p:txBody>
      </p:sp>
    </p:spTree>
    <p:extLst>
      <p:ext uri="{BB962C8B-B14F-4D97-AF65-F5344CB8AC3E}">
        <p14:creationId xmlns:p14="http://schemas.microsoft.com/office/powerpoint/2010/main" val="3719212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712143" y="4652240"/>
            <a:ext cx="5658076" cy="1853474"/>
          </a:xfrm>
          <a:prstGeom prst="roundRect">
            <a:avLst>
              <a:gd name="adj" fmla="val 21553"/>
            </a:avLst>
          </a:prstGeom>
          <a:solidFill>
            <a:schemeClr val="bg1"/>
          </a:solidFill>
          <a:ln w="28575">
            <a:solidFill>
              <a:srgbClr val="E75F5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31838" y="1471523"/>
            <a:ext cx="5658076" cy="2229620"/>
          </a:xfrm>
          <a:prstGeom prst="roundRect">
            <a:avLst>
              <a:gd name="adj" fmla="val 21553"/>
            </a:avLst>
          </a:prstGeom>
          <a:solidFill>
            <a:schemeClr val="bg1"/>
          </a:solidFill>
          <a:ln w="28575">
            <a:solidFill>
              <a:srgbClr val="E75F5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11331168" y="73893"/>
            <a:ext cx="765207" cy="6613954"/>
            <a:chOff x="11298511" y="73893"/>
            <a:chExt cx="765207" cy="6613954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8662884" y="3523422"/>
              <a:ext cx="603646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cap="all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8511" y="73893"/>
              <a:ext cx="765207" cy="795798"/>
            </a:xfrm>
            <a:prstGeom prst="rect">
              <a:avLst/>
            </a:prstGeom>
          </p:spPr>
        </p:pic>
      </p:grpSp>
      <p:sp>
        <p:nvSpPr>
          <p:cNvPr id="21" name="Прямоугольник 20"/>
          <p:cNvSpPr/>
          <p:nvPr/>
        </p:nvSpPr>
        <p:spPr>
          <a:xfrm>
            <a:off x="5426765" y="244461"/>
            <a:ext cx="580877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E75F5B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Приказ Министерства просвещения Российской Федерации от 25.11.2022 № 1028 «Об утверждении федеральной образовательной программы дошкольного образования»</a:t>
            </a:r>
          </a:p>
          <a:p>
            <a:pPr algn="r"/>
            <a:r>
              <a:rPr lang="ru-RU" sz="1400" dirty="0">
                <a:solidFill>
                  <a:srgbClr val="E75F5B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(Зарегистрирован 28.12.2022 № 71847)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1467549" y="6569019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4472C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13</a:t>
            </a:r>
            <a:endParaRPr lang="ru-RU" dirty="0">
              <a:solidFill>
                <a:srgbClr val="4472C4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1838" y="1570670"/>
            <a:ext cx="561868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Разрабатываются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участниками отношений в сфере образования, а также учебно-методическими объединениями в системе общего образования, создаваемыми органами исполнительной власти субъектов Российской Федерации (далее соответственно - разработчики, УМО в системе общего образования)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866" y="816371"/>
            <a:ext cx="682379" cy="68237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806537" y="4751388"/>
            <a:ext cx="53634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 разработке федеральных программ (в части учета региональных, национальных и этнокультурных особенностей) привлекаются уполномоченные органы государственной власти субъектов Российской Федерации (далее - ОИВ)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058" y="3997088"/>
            <a:ext cx="682379" cy="68237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660175-5DB1-9651-79BB-02D1774F2B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324" y="1133060"/>
            <a:ext cx="4721360" cy="572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965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872050"/>
            <a:ext cx="12192000" cy="14396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414590" y="6544638"/>
            <a:ext cx="6345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4472C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14</a:t>
            </a:r>
            <a:endParaRPr lang="ru-RU" dirty="0">
              <a:solidFill>
                <a:srgbClr val="4472C4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1331168" y="73893"/>
            <a:ext cx="765207" cy="6613954"/>
            <a:chOff x="11298511" y="73893"/>
            <a:chExt cx="765207" cy="6613954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8662884" y="3523422"/>
              <a:ext cx="603646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cap="all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8511" y="73893"/>
              <a:ext cx="765207" cy="795798"/>
            </a:xfrm>
            <a:prstGeom prst="rect">
              <a:avLst/>
            </a:prstGeom>
          </p:spPr>
        </p:pic>
      </p:grpSp>
      <p:sp>
        <p:nvSpPr>
          <p:cNvPr id="21" name="Прямоугольник 20"/>
          <p:cNvSpPr/>
          <p:nvPr/>
        </p:nvSpPr>
        <p:spPr>
          <a:xfrm>
            <a:off x="332035" y="161805"/>
            <a:ext cx="10903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E75F5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ФЕДЕРАЛЬНАЯ ОБРАЗОВАТЕЛЬНАЯ ПРОГРАММА ДОШКОЛЬНОГО ОБРАЗОВАНИЯ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02129" y="1039240"/>
            <a:ext cx="89025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1D49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ОБРАЗОВАТЕЛЬНАЯ ПРОГРАММА ДОШКОЛЬНОГО ОБРАЗОВАНИЯ – НОРМАТИВНЫЙ ДОКУМЕНТ, ПОЗВОЛЯЮЩИЙ РЕАЛИЗОВАТЬ НЕСКОЛЬКО ОСНОВОПОЛАГАЮЩИХ ФУНКЦИЙ ДОШКОЛЬНОГО УРОВНЯ ОБРАЗОВАНИЯ: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35450" y="2506517"/>
            <a:ext cx="6262877" cy="1202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600" b="1" i="1" dirty="0">
                <a:solidFill>
                  <a:srgbClr val="1D49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и воспитание ребенка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возраста как Гражданина Российской Федерации, формирование основ его гражданской и культурной идентичности на соответствующем его возрасту содержании доступными средствами.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028927" y="3837651"/>
            <a:ext cx="7062130" cy="1485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600" b="1" i="1" dirty="0">
                <a:solidFill>
                  <a:srgbClr val="1D49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единого ядра содержания дошкольного образования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ориентированного на приобщение детей к традиционным духовно-нравственным и социокультурным ценностям российского народа, воспитание подрастающего поколения как знающего и уважающего историю и культуру своей семьи, большой и малой Родины 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026493" y="5254620"/>
            <a:ext cx="7505805" cy="1483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600" b="1" i="1" dirty="0">
                <a:solidFill>
                  <a:srgbClr val="1D49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единого, федерального образовательного пространства воспитания и обучения детей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рождения до поступления в общеобразовательную организацию, обеспечивающего ребёнку и его родителям (законным представителям), равные, качественные условия ДО, вне зависимости от места проживания.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9120" y="2532067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E75F5B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</a:t>
            </a:r>
            <a:endParaRPr lang="ru-RU" sz="36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382596" y="4056172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E75F5B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</a:t>
            </a:r>
            <a:endParaRPr lang="ru-RU" sz="36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356265" y="5466393"/>
            <a:ext cx="6702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E75F5B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806643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3559277" y="733502"/>
            <a:ext cx="8008301" cy="58522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556692" y="6585754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4472C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15</a:t>
            </a:r>
            <a:endParaRPr lang="ru-RU" dirty="0">
              <a:solidFill>
                <a:srgbClr val="4472C4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1331168" y="73893"/>
            <a:ext cx="765207" cy="6613954"/>
            <a:chOff x="11298511" y="73893"/>
            <a:chExt cx="765207" cy="6613954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8662884" y="3523422"/>
              <a:ext cx="603646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cap="all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8511" y="73893"/>
              <a:ext cx="765207" cy="795798"/>
            </a:xfrm>
            <a:prstGeom prst="rect">
              <a:avLst/>
            </a:prstGeom>
          </p:spPr>
        </p:pic>
      </p:grpSp>
      <p:sp>
        <p:nvSpPr>
          <p:cNvPr id="21" name="Прямоугольник 20"/>
          <p:cNvSpPr/>
          <p:nvPr/>
        </p:nvSpPr>
        <p:spPr>
          <a:xfrm>
            <a:off x="207819" y="293154"/>
            <a:ext cx="11026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E75F5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ФЕДЕРАЛЬНАЯ ОБРАЗОВАТЕЛЬНАЯ ПРОГРАММА ДОШКОЛЬНОГО ОБРАЗОВАНИЯ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91856" y="775381"/>
            <a:ext cx="675873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Clr>
                <a:srgbClr val="E75F5B"/>
              </a:buClr>
              <a:buFont typeface="Wingdings" panose="05000000000000000000" pitchFamily="2" charset="2"/>
              <a:buChar char="§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ФГОС ДО и ФОП ДО являются основой для самостоятельной разработки и утверждения Организациями образовательных программ дошкольного образования, обязательная (инвариантная) часть этих программ должна соответствовать ФОП ДО.</a:t>
            </a:r>
          </a:p>
          <a:p>
            <a:pPr marL="285750" indent="-285750" algn="just">
              <a:spcAft>
                <a:spcPts val="0"/>
              </a:spcAft>
              <a:buClr>
                <a:srgbClr val="E75F5B"/>
              </a:buClr>
              <a:buFont typeface="Wingdings" panose="05000000000000000000" pitchFamily="2" charset="2"/>
              <a:buChar char="§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ФОП ДО определяет объем обязательной части этих Программ, который и в соответствии со ФГОС ДО и ФОП ДО составляет не менее 60% от общего объема программы.</a:t>
            </a:r>
          </a:p>
          <a:p>
            <a:pPr marL="285750" indent="-285750" algn="just">
              <a:buClr>
                <a:srgbClr val="E75F5B"/>
              </a:buClr>
              <a:buFont typeface="Wingdings" panose="05000000000000000000" pitchFamily="2" charset="2"/>
              <a:buChar char="§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Вариативная часть программы, формируемая участниками образовательных отношений составляет не более 40%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может быть ориентирована на специфику национальных, социокультурных и иных условий, в том числе региональных, в которых осуществляется образовательная деятельность; сложившиеся традиции ДОО; выбор парциальных образовательных программ и форм организации работы с детьми, которые в наибольшей степени соответствуют потребностям и интересам детей, а также возможностям педагогического коллектива и ДОО в целом. </a:t>
            </a: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Содержание и планируемые результаты разрабатываемых в ДОО Программ должны быть не ниже соответствующих содержания и планируемых результатов Федеральной программы.</a:t>
            </a:r>
          </a:p>
          <a:p>
            <a:pPr marL="285750" indent="-285750" algn="just">
              <a:spcAft>
                <a:spcPts val="0"/>
              </a:spcAft>
              <a:buClr>
                <a:srgbClr val="E75F5B"/>
              </a:buClr>
              <a:buFont typeface="Wingdings" panose="05000000000000000000" pitchFamily="2" charset="2"/>
              <a:buChar char="§"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Хорда 28"/>
          <p:cNvSpPr/>
          <p:nvPr/>
        </p:nvSpPr>
        <p:spPr>
          <a:xfrm rot="12161575">
            <a:off x="-446428" y="728992"/>
            <a:ext cx="4705562" cy="5471561"/>
          </a:xfrm>
          <a:prstGeom prst="chord">
            <a:avLst>
              <a:gd name="adj1" fmla="val 920937"/>
              <a:gd name="adj2" fmla="val 18512346"/>
            </a:avLst>
          </a:prstGeom>
          <a:solidFill>
            <a:srgbClr val="F2A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 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ФОП ДО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099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4517256" y="949683"/>
            <a:ext cx="6552129" cy="4958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556692" y="6585754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4472C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16</a:t>
            </a:r>
            <a:endParaRPr lang="ru-RU" dirty="0">
              <a:solidFill>
                <a:srgbClr val="4472C4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1331168" y="73893"/>
            <a:ext cx="765207" cy="6613954"/>
            <a:chOff x="11298511" y="73893"/>
            <a:chExt cx="765207" cy="6613954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8662884" y="3523422"/>
              <a:ext cx="603646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cap="all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8511" y="73893"/>
              <a:ext cx="765207" cy="795798"/>
            </a:xfrm>
            <a:prstGeom prst="rect">
              <a:avLst/>
            </a:prstGeom>
          </p:spPr>
        </p:pic>
      </p:grpSp>
      <p:sp>
        <p:nvSpPr>
          <p:cNvPr id="21" name="Прямоугольник 20"/>
          <p:cNvSpPr/>
          <p:nvPr/>
        </p:nvSpPr>
        <p:spPr>
          <a:xfrm>
            <a:off x="332034" y="293154"/>
            <a:ext cx="109020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E75F5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ФЕДЕРАЛЬНАЯ ОБРАЗОВАТЕЛЬНАЯ ПРОГРАММА ДОШКОЛЬНОГО ОБРАЗОВАНИЯ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53427" y="1437811"/>
            <a:ext cx="5613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buClr>
                <a:srgbClr val="E75F5B"/>
              </a:buClr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E75F5B"/>
              </a:buClr>
            </a:pPr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Хорда 28"/>
          <p:cNvSpPr/>
          <p:nvPr/>
        </p:nvSpPr>
        <p:spPr>
          <a:xfrm rot="12161575">
            <a:off x="-365351" y="965105"/>
            <a:ext cx="5519437" cy="4481478"/>
          </a:xfrm>
          <a:prstGeom prst="chord">
            <a:avLst>
              <a:gd name="adj1" fmla="val 534090"/>
              <a:gd name="adj2" fmla="val 19028917"/>
            </a:avLst>
          </a:prstGeom>
          <a:solidFill>
            <a:srgbClr val="F2A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77983" y="2576946"/>
            <a:ext cx="39206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ФОП ДО ВКЛЮЧАЕТ В СЕБЯ УЧЕБНО-МЕТОДИЧЕСКУЮ ДОКУМЕНТАЦИЮ: 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625224" y="1203028"/>
            <a:ext cx="5169245" cy="1209430"/>
          </a:xfrm>
          <a:prstGeom prst="roundRect">
            <a:avLst>
              <a:gd name="adj" fmla="val 21553"/>
            </a:avLst>
          </a:prstGeom>
          <a:solidFill>
            <a:schemeClr val="bg1"/>
          </a:solidFill>
          <a:ln w="28575">
            <a:solidFill>
              <a:srgbClr val="E75F5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рабочая программа воспитания 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(далее - Программа воспитания)</a:t>
            </a:r>
          </a:p>
          <a:p>
            <a:endParaRPr lang="ru-RU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625224" y="5075437"/>
            <a:ext cx="5117958" cy="641083"/>
          </a:xfrm>
          <a:prstGeom prst="roundRect">
            <a:avLst>
              <a:gd name="adj" fmla="val 21553"/>
            </a:avLst>
          </a:prstGeom>
          <a:solidFill>
            <a:schemeClr val="bg1"/>
          </a:solidFill>
          <a:ln w="28575">
            <a:solidFill>
              <a:srgbClr val="E75F5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иные компоненты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569002" y="4153953"/>
            <a:ext cx="5225467" cy="653197"/>
          </a:xfrm>
          <a:prstGeom prst="roundRect">
            <a:avLst>
              <a:gd name="adj" fmla="val 21553"/>
            </a:avLst>
          </a:prstGeom>
          <a:solidFill>
            <a:schemeClr val="bg1"/>
          </a:solidFill>
          <a:ln w="28575">
            <a:solidFill>
              <a:srgbClr val="E75F5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календарный план воспитательной работы 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597492" y="2704047"/>
            <a:ext cx="5063574" cy="1225968"/>
          </a:xfrm>
          <a:prstGeom prst="roundRect">
            <a:avLst>
              <a:gd name="adj" fmla="val 21553"/>
            </a:avLst>
          </a:prstGeom>
          <a:solidFill>
            <a:schemeClr val="bg1"/>
          </a:solidFill>
          <a:ln w="28575">
            <a:solidFill>
              <a:srgbClr val="E75F5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примерный режим и распорядок дня дошкольных групп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910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4398682" y="912526"/>
            <a:ext cx="6670704" cy="49957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556692" y="6585754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4472C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17</a:t>
            </a:r>
            <a:endParaRPr lang="ru-RU" dirty="0">
              <a:solidFill>
                <a:srgbClr val="4472C4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1331168" y="73893"/>
            <a:ext cx="765207" cy="6613954"/>
            <a:chOff x="11298511" y="73893"/>
            <a:chExt cx="765207" cy="6613954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8662884" y="3523422"/>
              <a:ext cx="603646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cap="all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8511" y="73893"/>
              <a:ext cx="765207" cy="795798"/>
            </a:xfrm>
            <a:prstGeom prst="rect">
              <a:avLst/>
            </a:prstGeom>
          </p:spPr>
        </p:pic>
      </p:grpSp>
      <p:sp>
        <p:nvSpPr>
          <p:cNvPr id="21" name="Прямоугольник 20"/>
          <p:cNvSpPr/>
          <p:nvPr/>
        </p:nvSpPr>
        <p:spPr>
          <a:xfrm>
            <a:off x="332034" y="293154"/>
            <a:ext cx="109020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E75F5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ФЕДЕРАЛЬНАЯ ОБРАЗОВАТЕЛЬНАЯ ПРОГРАММА ДОШКОЛЬНОГО ОБРАЗОВАНИЯ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53427" y="1437811"/>
            <a:ext cx="5613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buClr>
                <a:srgbClr val="E75F5B"/>
              </a:buClr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E75F5B"/>
              </a:buClr>
            </a:pPr>
            <a: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Хорда 28"/>
          <p:cNvSpPr/>
          <p:nvPr/>
        </p:nvSpPr>
        <p:spPr>
          <a:xfrm rot="12161575">
            <a:off x="-365351" y="965105"/>
            <a:ext cx="5519437" cy="4481478"/>
          </a:xfrm>
          <a:prstGeom prst="chord">
            <a:avLst>
              <a:gd name="adj1" fmla="val 534090"/>
              <a:gd name="adj2" fmla="val 19028917"/>
            </a:avLst>
          </a:prstGeom>
          <a:solidFill>
            <a:srgbClr val="F2A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77983" y="2576946"/>
            <a:ext cx="39206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ФОП ДО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625224" y="1203028"/>
            <a:ext cx="5169245" cy="1209430"/>
          </a:xfrm>
          <a:prstGeom prst="roundRect">
            <a:avLst>
              <a:gd name="adj" fmla="val 21553"/>
            </a:avLst>
          </a:prstGeom>
          <a:solidFill>
            <a:schemeClr val="bg1"/>
          </a:solidFill>
          <a:ln w="28575">
            <a:solidFill>
              <a:srgbClr val="E75F5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</a:t>
            </a:r>
            <a:endParaRPr lang="ru-RU" sz="24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551260" y="4265968"/>
            <a:ext cx="5225467" cy="653197"/>
          </a:xfrm>
          <a:prstGeom prst="roundRect">
            <a:avLst>
              <a:gd name="adj" fmla="val 21553"/>
            </a:avLst>
          </a:prstGeom>
          <a:solidFill>
            <a:schemeClr val="bg1"/>
          </a:solidFill>
          <a:ln w="28575">
            <a:solidFill>
              <a:srgbClr val="E75F5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ОРГАНИЗАЦИОННЫЙ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597492" y="2704047"/>
            <a:ext cx="5063574" cy="1225968"/>
          </a:xfrm>
          <a:prstGeom prst="roundRect">
            <a:avLst>
              <a:gd name="adj" fmla="val 21553"/>
            </a:avLst>
          </a:prstGeom>
          <a:solidFill>
            <a:schemeClr val="bg1"/>
          </a:solidFill>
          <a:ln w="28575">
            <a:solidFill>
              <a:srgbClr val="E75F5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СОДЕРЖАТЕЛЬНЫЙ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22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11331168" y="73893"/>
            <a:ext cx="765207" cy="6613954"/>
            <a:chOff x="11298511" y="73893"/>
            <a:chExt cx="765207" cy="6613954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8662884" y="3523422"/>
              <a:ext cx="603646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cap="all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8511" y="73893"/>
              <a:ext cx="765207" cy="795798"/>
            </a:xfrm>
            <a:prstGeom prst="rect">
              <a:avLst/>
            </a:prstGeom>
          </p:spPr>
        </p:pic>
      </p:grpSp>
      <p:sp>
        <p:nvSpPr>
          <p:cNvPr id="22" name="Прямоугольник 21"/>
          <p:cNvSpPr/>
          <p:nvPr/>
        </p:nvSpPr>
        <p:spPr>
          <a:xfrm>
            <a:off x="11554875" y="6569019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4472C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</a:t>
            </a:r>
            <a:endParaRPr lang="ru-RU" dirty="0">
              <a:solidFill>
                <a:srgbClr val="4472C4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96394" y="380910"/>
            <a:ext cx="75797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i="1" dirty="0">
                <a:solidFill>
                  <a:srgbClr val="1D499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«Успешное будущее человека зависит от качественного образования и разностороннего развития. Такие возможности нужно обеспечить повсеместно, в любом регионе нашей страны», – В.В. Путин.</a:t>
            </a:r>
            <a:endParaRPr lang="ru-RU" sz="1600" i="1" dirty="0">
              <a:solidFill>
                <a:srgbClr val="1D499A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913" y="2751918"/>
            <a:ext cx="46570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Нормативные изменения в сфере дошкольного образования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944617" y="2746286"/>
            <a:ext cx="52315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Векторы и направления обновления программного обеспечения дошкольного образования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42913" y="4024304"/>
            <a:ext cx="46570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Проблемные зоны и «болевые» точки ФОП дошкольного образования, прогноз развития ситуации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944617" y="4024304"/>
            <a:ext cx="52071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Проблемы взаимодействия нормативных правовых документов в условиях введения ФОП дошкольного образования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944618" y="5235827"/>
            <a:ext cx="52071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Структура и содержание ФОП дошкольного образования на этапе ее окончательного формирования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42913" y="5234364"/>
            <a:ext cx="46570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Анализ современного программно-методического поля на уровне дошкольного образования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0376" y="2890957"/>
            <a:ext cx="170392" cy="170392"/>
          </a:xfrm>
          <a:prstGeom prst="rect">
            <a:avLst/>
          </a:prstGeom>
          <a:solidFill>
            <a:srgbClr val="E75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60376" y="4186357"/>
            <a:ext cx="170392" cy="170392"/>
          </a:xfrm>
          <a:prstGeom prst="rect">
            <a:avLst/>
          </a:prstGeom>
          <a:solidFill>
            <a:srgbClr val="E75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60376" y="5375395"/>
            <a:ext cx="170392" cy="170392"/>
          </a:xfrm>
          <a:prstGeom prst="rect">
            <a:avLst/>
          </a:prstGeom>
          <a:solidFill>
            <a:srgbClr val="E75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974292" y="2898542"/>
            <a:ext cx="170392" cy="170392"/>
          </a:xfrm>
          <a:prstGeom prst="rect">
            <a:avLst/>
          </a:prstGeom>
          <a:solidFill>
            <a:srgbClr val="E75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974292" y="4193942"/>
            <a:ext cx="170392" cy="170392"/>
          </a:xfrm>
          <a:prstGeom prst="rect">
            <a:avLst/>
          </a:prstGeom>
          <a:solidFill>
            <a:srgbClr val="E75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974292" y="5382980"/>
            <a:ext cx="170392" cy="170392"/>
          </a:xfrm>
          <a:prstGeom prst="rect">
            <a:avLst/>
          </a:prstGeom>
          <a:solidFill>
            <a:srgbClr val="E75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264" y="1744596"/>
            <a:ext cx="887186" cy="88718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19" y="1742721"/>
            <a:ext cx="887186" cy="88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21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872050"/>
            <a:ext cx="12192000" cy="14396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475047" y="6569425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4472C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18</a:t>
            </a:r>
            <a:endParaRPr lang="ru-RU" dirty="0">
              <a:solidFill>
                <a:srgbClr val="4472C4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1331168" y="73893"/>
            <a:ext cx="765207" cy="6613954"/>
            <a:chOff x="11298511" y="73893"/>
            <a:chExt cx="765207" cy="6613954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8662884" y="3523422"/>
              <a:ext cx="603646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cap="all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8511" y="73893"/>
              <a:ext cx="765207" cy="795798"/>
            </a:xfrm>
            <a:prstGeom prst="rect">
              <a:avLst/>
            </a:prstGeom>
          </p:spPr>
        </p:pic>
      </p:grpSp>
      <p:sp>
        <p:nvSpPr>
          <p:cNvPr id="3" name="Прямоугольник 2"/>
          <p:cNvSpPr/>
          <p:nvPr/>
        </p:nvSpPr>
        <p:spPr>
          <a:xfrm>
            <a:off x="1391078" y="999110"/>
            <a:ext cx="97119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i="1" dirty="0">
                <a:solidFill>
                  <a:srgbClr val="1D49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и планируемые результаты разрабатываемых в Организациях программ должны быть не ниже соответствующих содержания и планируемых результатов Федеральной программы.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91078" y="2556387"/>
            <a:ext cx="9343184" cy="3586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раздел ФОП ДО</a:t>
            </a:r>
          </a:p>
          <a:p>
            <a:pPr algn="just">
              <a:lnSpc>
                <a:spcPct val="15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целевом разделе ФОП ДО представлены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цели, задачи, принципы её формирования;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освоения ФОП ДО в младенческом, раннем, дошкольном возрастах, а также на этапе завершения освоения ФОП ДО</a:t>
            </a:r>
          </a:p>
          <a:p>
            <a:pPr algn="just">
              <a:lnSpc>
                <a:spcPct val="15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подходы к педагогической диагностике достижения планируемых результатов.</a:t>
            </a:r>
            <a:r>
              <a:rPr lang="ru-RU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071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475047" y="6569425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4472C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19</a:t>
            </a:r>
            <a:endParaRPr lang="ru-RU" dirty="0">
              <a:solidFill>
                <a:srgbClr val="4472C4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1331168" y="73893"/>
            <a:ext cx="765207" cy="6613954"/>
            <a:chOff x="11298511" y="73893"/>
            <a:chExt cx="765207" cy="6613954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8662884" y="3523422"/>
              <a:ext cx="603646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cap="all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8511" y="73893"/>
              <a:ext cx="765207" cy="795798"/>
            </a:xfrm>
            <a:prstGeom prst="rect">
              <a:avLst/>
            </a:prstGeom>
          </p:spPr>
        </p:pic>
      </p:grpSp>
      <p:sp>
        <p:nvSpPr>
          <p:cNvPr id="3" name="Прямоугольник 2"/>
          <p:cNvSpPr/>
          <p:nvPr/>
        </p:nvSpPr>
        <p:spPr>
          <a:xfrm>
            <a:off x="1391078" y="999110"/>
            <a:ext cx="97119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i="1" dirty="0">
                <a:solidFill>
                  <a:srgbClr val="1D49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раздел Федеральной программы включает в себя: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23547" y="2073605"/>
            <a:ext cx="8944905" cy="3523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ПОЯСНИТЕЛЬНУЮ ЗАПИСКУ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ОСВОЕНИЯ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ПРОГРАММЫ ПО ВСЕМ ВОЗРАСТАМ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ПЕДАГОГИЧЕСКАЯ ДИАГНОСТИКА ДОСТИЖЕНИЯ ПЛАНИРУЕМЫХ РЕЗУЛЬТАТОВ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259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475047" y="6569425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4472C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</a:t>
            </a:r>
            <a:endParaRPr lang="ru-RU" dirty="0">
              <a:solidFill>
                <a:srgbClr val="4472C4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1331168" y="73893"/>
            <a:ext cx="765207" cy="6613954"/>
            <a:chOff x="11298511" y="73893"/>
            <a:chExt cx="765207" cy="6613954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8662884" y="3523422"/>
              <a:ext cx="603646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cap="all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8511" y="73893"/>
              <a:ext cx="765207" cy="795798"/>
            </a:xfrm>
            <a:prstGeom prst="rect">
              <a:avLst/>
            </a:prstGeom>
          </p:spPr>
        </p:pic>
      </p:grpSp>
      <p:sp>
        <p:nvSpPr>
          <p:cNvPr id="3" name="Прямоугольник 2"/>
          <p:cNvSpPr/>
          <p:nvPr/>
        </p:nvSpPr>
        <p:spPr>
          <a:xfrm>
            <a:off x="1366463" y="288631"/>
            <a:ext cx="98857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УКАЗ ПРЕЗИДЕНТА РОССИЙСКОЙ ФЕДЕРАЦИИ ОТ 9 НОЯБРЯ 2022 Г.                 № 809 ОБ УТВЕРЖДЕНИИ ОСНОВ ГОСУДАРСТВЕННОЙ ПОЛИТИКИ ПО СОХРАНЕНИЮ И УКРЕПЛЕНИЮ ТРАДИЦИОННЫХ РОССИЙСКИХ ДУХОВНО-НРАВСТВЕННЫХ ЦЕННОСТЕЙ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60981" y="1694454"/>
            <a:ext cx="9796830" cy="4648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ПОЯСНИТЕЛЬНАЯ ЗАПИСКА</a:t>
            </a:r>
          </a:p>
          <a:p>
            <a:pPr>
              <a:lnSpc>
                <a:spcPct val="150000"/>
              </a:lnSpc>
            </a:pPr>
            <a:r>
              <a:rPr lang="ru-RU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 традиционным российским духовно-нравственным ценностям относятся, прежде всего, жизнь, достоинство, права и свободы человека, патриотизм, гражданственность, служение Отечеству и ответственность за его судьбу,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России 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F5C01F12-3BB1-A79C-1585-DD638AD3691B}"/>
              </a:ext>
            </a:extLst>
          </p:cNvPr>
          <p:cNvGrpSpPr/>
          <p:nvPr/>
        </p:nvGrpSpPr>
        <p:grpSpPr>
          <a:xfrm>
            <a:off x="313072" y="288631"/>
            <a:ext cx="1253448" cy="1323439"/>
            <a:chOff x="3002830" y="282474"/>
            <a:chExt cx="1174434" cy="1174434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9098B4A7-E501-53F9-3655-BA2A9AA0A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2830" y="282474"/>
              <a:ext cx="1174434" cy="1174434"/>
            </a:xfrm>
            <a:prstGeom prst="rect">
              <a:avLst/>
            </a:prstGeom>
          </p:spPr>
        </p:pic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DD66945D-2244-A14D-5599-EC914DCADD5F}"/>
                </a:ext>
              </a:extLst>
            </p:cNvPr>
            <p:cNvSpPr/>
            <p:nvPr/>
          </p:nvSpPr>
          <p:spPr>
            <a:xfrm>
              <a:off x="3309257" y="776624"/>
              <a:ext cx="587829" cy="47289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81A72839-0F76-76F3-D18E-CF5E25969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785" y="703516"/>
              <a:ext cx="590986" cy="5909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63062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475047" y="6569425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4472C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21</a:t>
            </a:r>
            <a:endParaRPr lang="ru-RU" dirty="0">
              <a:solidFill>
                <a:srgbClr val="4472C4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1331168" y="73893"/>
            <a:ext cx="765207" cy="6613954"/>
            <a:chOff x="11298511" y="73893"/>
            <a:chExt cx="765207" cy="6613954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8662884" y="3523422"/>
              <a:ext cx="603646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cap="all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8511" y="73893"/>
              <a:ext cx="765207" cy="795798"/>
            </a:xfrm>
            <a:prstGeom prst="rect">
              <a:avLst/>
            </a:prstGeom>
          </p:spPr>
        </p:pic>
      </p:grpSp>
      <p:sp>
        <p:nvSpPr>
          <p:cNvPr id="3" name="Прямоугольник 2"/>
          <p:cNvSpPr/>
          <p:nvPr/>
        </p:nvSpPr>
        <p:spPr>
          <a:xfrm>
            <a:off x="986319" y="215757"/>
            <a:ext cx="99714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1D49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РАЗДЕЛ ФОП ДО</a:t>
            </a:r>
            <a:endParaRPr lang="ru-RU" sz="2800" b="1" dirty="0">
              <a:solidFill>
                <a:srgbClr val="1D49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3A0E3C-BA48-1374-574F-4856AF195D9E}"/>
              </a:ext>
            </a:extLst>
          </p:cNvPr>
          <p:cNvSpPr txBox="1"/>
          <p:nvPr/>
        </p:nvSpPr>
        <p:spPr>
          <a:xfrm>
            <a:off x="224510" y="615867"/>
            <a:ext cx="1114301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разностороннее развитие ребенка в период дошкольного детства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учетом возрастных и индивидуальных особенностей </a:t>
            </a:r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основе духовно-нравственных ценностей российского народа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исторических и национально-культурных традиций.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Задачи.</a:t>
            </a:r>
          </a:p>
          <a:p>
            <a:pPr marL="342900" indent="-342900" algn="just"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ФОП ДО построена на принципах ДО, установленных ФГОС ДО.</a:t>
            </a:r>
          </a:p>
          <a:p>
            <a:pPr marL="342900" indent="-342900" algn="just">
              <a:buAutoNum type="arabicPeriod"/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освоения ФОП ДО:</a:t>
            </a:r>
          </a:p>
          <a:p>
            <a:pPr indent="342900"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-в младенческом возрасте (к одному году);</a:t>
            </a:r>
          </a:p>
          <a:p>
            <a:pPr indent="342900"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 раннем (к 3 годам);</a:t>
            </a:r>
          </a:p>
          <a:p>
            <a:pPr indent="342900"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 дошкольном возрасте (к 4,5,6 годам);</a:t>
            </a:r>
          </a:p>
          <a:p>
            <a:pPr indent="342900"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-на этапе завершения освоения программы</a:t>
            </a:r>
          </a:p>
          <a:p>
            <a:pPr indent="342900"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(к концу дошкольного возраста).</a:t>
            </a:r>
          </a:p>
          <a:p>
            <a:pPr indent="342900" algn="just"/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Возрастные ориентиры «к одному году» </a:t>
            </a:r>
            <a:r>
              <a:rPr lang="ru-RU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итд</a:t>
            </a:r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имеют условный характер.</a:t>
            </a:r>
          </a:p>
          <a:p>
            <a:pPr indent="342900" algn="just"/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В деятельностной форме.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2638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475047" y="6569425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4472C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22</a:t>
            </a:r>
            <a:endParaRPr lang="ru-RU" dirty="0">
              <a:solidFill>
                <a:srgbClr val="4472C4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1331168" y="73893"/>
            <a:ext cx="765207" cy="6613954"/>
            <a:chOff x="11298511" y="73893"/>
            <a:chExt cx="765207" cy="6613954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8662884" y="3523422"/>
              <a:ext cx="603646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cap="all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8511" y="73893"/>
              <a:ext cx="765207" cy="795798"/>
            </a:xfrm>
            <a:prstGeom prst="rect">
              <a:avLst/>
            </a:prstGeom>
          </p:spPr>
        </p:pic>
      </p:grpSp>
      <p:sp>
        <p:nvSpPr>
          <p:cNvPr id="3" name="Прямоугольник 2"/>
          <p:cNvSpPr/>
          <p:nvPr/>
        </p:nvSpPr>
        <p:spPr>
          <a:xfrm>
            <a:off x="966644" y="150444"/>
            <a:ext cx="10136352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РЕАЛИЗАЦИИ  ФОП ДО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6BD08E-FC0D-FFAD-32A0-8D28231D68CE}"/>
              </a:ext>
            </a:extLst>
          </p:cNvPr>
          <p:cNvSpPr txBox="1"/>
          <p:nvPr/>
        </p:nvSpPr>
        <p:spPr>
          <a:xfrm>
            <a:off x="304183" y="911468"/>
            <a:ext cx="107817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➢ В соответствии с ФГОС ДО специфика дошкольного возраста и системные особенности ДО делают неправомерными требования от ребенка дошкольного возраста конкретных образовательных достижений. Поэтому планируемые результаты освоения Федеральной программы представляют собой возрастные характеристики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достижений ребенка дошкольного возраста на разных возрастных этапах и к завершению ДО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79B3D2-CCD2-FC25-AEF0-291E8B08527B}"/>
              </a:ext>
            </a:extLst>
          </p:cNvPr>
          <p:cNvSpPr txBox="1"/>
          <p:nvPr/>
        </p:nvSpPr>
        <p:spPr>
          <a:xfrm>
            <a:off x="205483" y="3589125"/>
            <a:ext cx="106440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➣ </a:t>
            </a:r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Степень выраженности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возрастных характеристик </a:t>
            </a:r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возможных достижений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может различаться у детей одного возраста по причине высокой индивидуализации их психического развития и разных стартовых условий освоения образовательной программы.</a:t>
            </a:r>
          </a:p>
          <a:p>
            <a:pPr algn="just"/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Обозначенные различия не должны быть констатированы как трудности</a:t>
            </a:r>
          </a:p>
          <a:p>
            <a:pPr algn="just"/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ребенка в освоении образовательной программы ДОО и не подразумевают</a:t>
            </a:r>
          </a:p>
          <a:p>
            <a:pPr algn="just"/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его включения в соответствующую целевую группу</a:t>
            </a:r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6279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475047" y="6569425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4472C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23</a:t>
            </a:r>
            <a:endParaRPr lang="ru-RU" dirty="0">
              <a:solidFill>
                <a:srgbClr val="4472C4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1331168" y="73893"/>
            <a:ext cx="765207" cy="6613954"/>
            <a:chOff x="11298511" y="73893"/>
            <a:chExt cx="765207" cy="6613954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8662884" y="3523422"/>
              <a:ext cx="603646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cap="all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8511" y="73893"/>
              <a:ext cx="765207" cy="795798"/>
            </a:xfrm>
            <a:prstGeom prst="rect">
              <a:avLst/>
            </a:prstGeom>
          </p:spPr>
        </p:pic>
      </p:grpSp>
      <p:sp>
        <p:nvSpPr>
          <p:cNvPr id="3" name="Прямоугольник 2"/>
          <p:cNvSpPr/>
          <p:nvPr/>
        </p:nvSpPr>
        <p:spPr>
          <a:xfrm>
            <a:off x="966644" y="246580"/>
            <a:ext cx="10136352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ДИАГНОСТИКА ДОСТИЖЕНИЯ ПЛАНИРУЕМЫХ РЕЗУЛЬТАТОВ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6BD08E-FC0D-FFAD-32A0-8D28231D68CE}"/>
              </a:ext>
            </a:extLst>
          </p:cNvPr>
          <p:cNvSpPr txBox="1"/>
          <p:nvPr/>
        </p:nvSpPr>
        <p:spPr>
          <a:xfrm>
            <a:off x="547455" y="1658234"/>
            <a:ext cx="110201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2900" algn="just">
              <a:spcBef>
                <a:spcPts val="1100"/>
              </a:spcBef>
            </a:pPr>
            <a: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➤ Педагогическая диагностика достижений планируемых результатов направлена на изучение деятельностных умений ребенка, его интересов, предпочтений, склонностей, личностных особенностей, способов взаимодействия со взрослыми и сверстниками. Она позволяет выявлять особенности и динамику развития ребенка, составлять на основе полученных данных индивидуальные образовательные маршруты освоения образовательной программы, своевременно вносить изменения в планирование, содержание и организацию образовательной деятельности.</a:t>
            </a:r>
            <a:endParaRPr lang="ru-RU" sz="2200" b="1" dirty="0"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F19EBE-63E7-CDC0-2758-5F5C4A12F60D}"/>
              </a:ext>
            </a:extLst>
          </p:cNvPr>
          <p:cNvSpPr txBox="1"/>
          <p:nvPr/>
        </p:nvSpPr>
        <p:spPr>
          <a:xfrm>
            <a:off x="439930" y="4438436"/>
            <a:ext cx="11020124" cy="1415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➤ Педагогическая диагностика направлена на оценку индивидуального развития детей дошкольного возраста, на основе которой определяется эффективность педагогических действий и осуществляется их дальнейшее планирование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73869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475047" y="6569425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4472C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24</a:t>
            </a:r>
            <a:endParaRPr lang="ru-RU" dirty="0">
              <a:solidFill>
                <a:srgbClr val="4472C4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1331168" y="73893"/>
            <a:ext cx="765207" cy="6613954"/>
            <a:chOff x="11298511" y="73893"/>
            <a:chExt cx="765207" cy="6613954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8662884" y="3523422"/>
              <a:ext cx="603646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cap="all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8511" y="73893"/>
              <a:ext cx="765207" cy="795798"/>
            </a:xfrm>
            <a:prstGeom prst="rect">
              <a:avLst/>
            </a:prstGeom>
          </p:spPr>
        </p:pic>
      </p:grpSp>
      <p:sp>
        <p:nvSpPr>
          <p:cNvPr id="3" name="Прямоугольник 2"/>
          <p:cNvSpPr/>
          <p:nvPr/>
        </p:nvSpPr>
        <p:spPr>
          <a:xfrm>
            <a:off x="966644" y="246580"/>
            <a:ext cx="10136352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ДИАГНОСТИКА ДОСТИЖЕНИЯ ПЛАНИРУЕМЫХ РЕЗУЛЬТАТОВ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6BD08E-FC0D-FFAD-32A0-8D28231D68CE}"/>
              </a:ext>
            </a:extLst>
          </p:cNvPr>
          <p:cNvSpPr txBox="1"/>
          <p:nvPr/>
        </p:nvSpPr>
        <p:spPr>
          <a:xfrm>
            <a:off x="729465" y="1726058"/>
            <a:ext cx="10601703" cy="4165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2900" algn="just">
              <a:spcBef>
                <a:spcPts val="1100"/>
              </a:spcBef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педагогической диагностики (мониторинга) </a:t>
            </a:r>
          </a:p>
          <a:p>
            <a:pPr indent="342900" algn="just">
              <a:spcBef>
                <a:spcPts val="1100"/>
              </a:spcBef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могут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использоваться исключительно для решения следующих образовательных задач:</a:t>
            </a:r>
          </a:p>
          <a:p>
            <a:pPr marL="457200" indent="-457200" algn="just">
              <a:spcBef>
                <a:spcPts val="1100"/>
              </a:spcBef>
              <a:buAutoNum type="arabicParenR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индивидуализации образования (в том числе поддержки ребенка, построения его образовательной траектории или профессиональной коррекции особенностей его развития);</a:t>
            </a:r>
          </a:p>
          <a:p>
            <a:pPr marL="457200" indent="-457200" algn="just">
              <a:spcBef>
                <a:spcPts val="1100"/>
              </a:spcBef>
              <a:buAutoNum type="arabicParenR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оптимизации работы с группой детей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Периодичность проведения педагогической диагностики определяется ДОО рекомендуется на начальном этапе и (стартовая диагностика) и на завершающем этапе освоения программы его возрастной группой (заключительная, финальная диагностика). 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100"/>
              </a:spcBef>
            </a:pP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2323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475047" y="6569425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4472C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25</a:t>
            </a:r>
            <a:endParaRPr lang="ru-RU" dirty="0">
              <a:solidFill>
                <a:srgbClr val="4472C4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1331168" y="73893"/>
            <a:ext cx="765207" cy="6613954"/>
            <a:chOff x="11298511" y="73893"/>
            <a:chExt cx="765207" cy="6613954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8662884" y="3523422"/>
              <a:ext cx="603646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cap="all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8511" y="73893"/>
              <a:ext cx="765207" cy="795798"/>
            </a:xfrm>
            <a:prstGeom prst="rect">
              <a:avLst/>
            </a:prstGeom>
          </p:spPr>
        </p:pic>
      </p:grpSp>
      <p:sp>
        <p:nvSpPr>
          <p:cNvPr id="3" name="Прямоугольник 2"/>
          <p:cNvSpPr/>
          <p:nvPr/>
        </p:nvSpPr>
        <p:spPr>
          <a:xfrm>
            <a:off x="966644" y="246580"/>
            <a:ext cx="10136352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ПЕДАГОГИЧЕСКОЙ ДИАГНОСТИКИ </a:t>
            </a:r>
          </a:p>
          <a:p>
            <a:pPr algn="ctr">
              <a:lnSpc>
                <a:spcPct val="150000"/>
              </a:lnSpc>
            </a:pP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6BD08E-FC0D-FFAD-32A0-8D28231D68CE}"/>
              </a:ext>
            </a:extLst>
          </p:cNvPr>
          <p:cNvSpPr txBox="1"/>
          <p:nvPr/>
        </p:nvSpPr>
        <p:spPr>
          <a:xfrm>
            <a:off x="698643" y="1253447"/>
            <a:ext cx="10868935" cy="4542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2900" algn="just">
              <a:spcBef>
                <a:spcPts val="1100"/>
              </a:spcBef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➤ Педагогическая диагностика индивидуального развития детей проводится педагогом в произвольной форме на основе малоформализованных диагностических методов:</a:t>
            </a:r>
          </a:p>
          <a:p>
            <a:pPr indent="342900" algn="just">
              <a:spcBef>
                <a:spcPts val="1100"/>
              </a:spcBef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наблюдения, свободных бесед с детьми, анализа продуктов детской деятельности (рисунков, работ по лепке, аппликации, построек, поделок и тому подобное), специальных диагностических ситуаций. При необходимости педагог может использовать специальные методики диагностики физического, коммуникативного, познавательного, речевого, художественно эстетического развития. </a:t>
            </a:r>
            <a:endParaRPr lang="ru-RU" sz="2200" b="1" dirty="0"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1172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475047" y="6569425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4472C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26</a:t>
            </a:r>
            <a:endParaRPr lang="ru-RU" dirty="0">
              <a:solidFill>
                <a:srgbClr val="4472C4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1331168" y="73893"/>
            <a:ext cx="765207" cy="6613954"/>
            <a:chOff x="11298511" y="73893"/>
            <a:chExt cx="765207" cy="6613954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8662884" y="3523422"/>
              <a:ext cx="603646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cap="all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8511" y="73893"/>
              <a:ext cx="765207" cy="795798"/>
            </a:xfrm>
            <a:prstGeom prst="rect">
              <a:avLst/>
            </a:prstGeom>
          </p:spPr>
        </p:pic>
      </p:grpSp>
      <p:sp>
        <p:nvSpPr>
          <p:cNvPr id="3" name="Прямоугольник 2"/>
          <p:cNvSpPr/>
          <p:nvPr/>
        </p:nvSpPr>
        <p:spPr>
          <a:xfrm>
            <a:off x="832207" y="246580"/>
            <a:ext cx="10270789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ПЕДАГОГИЧЕСКОЙ ДИАГНОСТИКИ </a:t>
            </a:r>
          </a:p>
          <a:p>
            <a:pPr algn="ctr">
              <a:lnSpc>
                <a:spcPct val="150000"/>
              </a:lnSpc>
            </a:pP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6BD08E-FC0D-FFAD-32A0-8D28231D68CE}"/>
              </a:ext>
            </a:extLst>
          </p:cNvPr>
          <p:cNvSpPr txBox="1"/>
          <p:nvPr/>
        </p:nvSpPr>
        <p:spPr>
          <a:xfrm>
            <a:off x="636997" y="1181528"/>
            <a:ext cx="10930581" cy="4437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2900">
              <a:spcBef>
                <a:spcPts val="1100"/>
              </a:spcBef>
            </a:pP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Bef>
                <a:spcPts val="1100"/>
              </a:spcBef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➤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Результаты наблюдения фиксируются, способ и форму их регистрации педагог выбирает самостоятельно. Оптимальной формой фиксации результатов наблюдения может </a:t>
            </a:r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являться карта развития ребенка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Педагог может составить ее самостоятельно, отразив показатели возрастного развития ребенка и критерии их оценивания. Фиксация данных наблюдения позволит педагогу выявить и проанализировать динамику в развитии ребенка на определенном возрастном этапе, а также скорректировать образовательную деятельность с учетом индивидуальных особенностей развития ребенка и его потребностей.</a:t>
            </a:r>
          </a:p>
          <a:p>
            <a:pPr indent="342900">
              <a:spcBef>
                <a:spcPts val="1100"/>
              </a:spcBef>
            </a:pP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5739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475047" y="6569425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4472C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27</a:t>
            </a:r>
            <a:endParaRPr lang="ru-RU" dirty="0">
              <a:solidFill>
                <a:srgbClr val="4472C4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1331168" y="73893"/>
            <a:ext cx="765207" cy="6613954"/>
            <a:chOff x="11298511" y="73893"/>
            <a:chExt cx="765207" cy="6613954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8662884" y="3523422"/>
              <a:ext cx="603646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cap="all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8511" y="73893"/>
              <a:ext cx="765207" cy="795798"/>
            </a:xfrm>
            <a:prstGeom prst="rect">
              <a:avLst/>
            </a:prstGeom>
          </p:spPr>
        </p:pic>
      </p:grpSp>
      <p:sp>
        <p:nvSpPr>
          <p:cNvPr id="3" name="Прямоугольник 2"/>
          <p:cNvSpPr/>
          <p:nvPr/>
        </p:nvSpPr>
        <p:spPr>
          <a:xfrm>
            <a:off x="832207" y="246580"/>
            <a:ext cx="10270789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ПЕДАГОГИЧЕСКОЙ ДИАГНОСТИКИ </a:t>
            </a:r>
          </a:p>
          <a:p>
            <a:pPr algn="ctr">
              <a:lnSpc>
                <a:spcPct val="150000"/>
              </a:lnSpc>
            </a:pP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6BD08E-FC0D-FFAD-32A0-8D28231D68CE}"/>
              </a:ext>
            </a:extLst>
          </p:cNvPr>
          <p:cNvSpPr txBox="1"/>
          <p:nvPr/>
        </p:nvSpPr>
        <p:spPr>
          <a:xfrm>
            <a:off x="626724" y="1315092"/>
            <a:ext cx="10940855" cy="3926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2900" algn="just">
              <a:spcBef>
                <a:spcPts val="1100"/>
              </a:spcBef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➤ При необходимости используется психологическая диагностика развития детей (выявление и изучение индивидуально-психологических особенностей детей, причин возникновения трудностей в освоении образовательной программы), которую проводят квалифицированные специалисты (педагоги-психологи, психологи). </a:t>
            </a:r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 ребенка в психологической диагностике допускается только с согласия его родителей (законных представителей).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психологической диагностики могут использоваться для решения задач психологического сопровождения и оказания адресной психологической помощи.</a:t>
            </a:r>
          </a:p>
          <a:p>
            <a:pPr indent="342900">
              <a:spcBef>
                <a:spcPts val="1100"/>
              </a:spcBef>
            </a:pP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686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11331168" y="73893"/>
            <a:ext cx="765207" cy="6613954"/>
            <a:chOff x="11298511" y="73893"/>
            <a:chExt cx="765207" cy="6613954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8662884" y="3523422"/>
              <a:ext cx="603646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cap="all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8511" y="73893"/>
              <a:ext cx="765207" cy="795798"/>
            </a:xfrm>
            <a:prstGeom prst="rect">
              <a:avLst/>
            </a:prstGeom>
          </p:spPr>
        </p:pic>
      </p:grpSp>
      <p:sp>
        <p:nvSpPr>
          <p:cNvPr id="22" name="Прямоугольник 21"/>
          <p:cNvSpPr/>
          <p:nvPr/>
        </p:nvSpPr>
        <p:spPr>
          <a:xfrm>
            <a:off x="11546720" y="6569019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4472C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</a:t>
            </a:r>
            <a:endParaRPr lang="ru-RU" dirty="0">
              <a:solidFill>
                <a:srgbClr val="4472C4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06946" y="270442"/>
            <a:ext cx="73241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rgbClr val="1D499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ПРОГРАММЫ ДОШКОЛЬНОГО ОБРАЗОВАНИЯ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разрабатывались именитыми авторами-экспертами — педагогами дошкольного образования и детскими психологами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5026" y="1446616"/>
            <a:ext cx="38469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1D49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ТИПОВАЯ ПРОГРАММА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принятая еще в 1984 году, в состав авторов которой входил один из основоположников детской психологии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Запорожец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9520" y="2400723"/>
            <a:ext cx="38469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1D49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«ПРОГРАММА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1D49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И ОБУЧЕНИЯ В ДЕТСКОМ САДУ»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1985 года под редакцией Маргариты Васильевой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5026" y="3049732"/>
            <a:ext cx="35157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1D499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 2013 году были приняты ФГОС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12258" y="2044558"/>
            <a:ext cx="518005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1D49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НАВИГАТОР ОБРАЗОВАТЕЛЬНЫХ ПРОГРАММ ДОШКОЛЬНОГО ОБРАЗОВАНИЯ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наименование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«От рождения до школы»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программа под редакцией Николая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Вераксы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«Истоки»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ее основе — тезисы Александра Запорожца) </a:t>
            </a:r>
          </a:p>
          <a:p>
            <a:pPr algn="just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«Золотой ключик»</a:t>
            </a:r>
          </a:p>
          <a:p>
            <a:pPr algn="just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по системе Монтессори»</a:t>
            </a:r>
          </a:p>
          <a:p>
            <a:pPr algn="just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ПРОдетей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которой — культурно-исторический подход к образованию, разработанный еще Львом Выготским</a:t>
            </a:r>
          </a:p>
          <a:p>
            <a:pPr algn="just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«Вдохновение»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созданная c учетом результатов новейших отечественных и зарубежных психолого-педагогических исследований в области дошкольного детства и другие</a:t>
            </a:r>
          </a:p>
          <a:p>
            <a:pPr algn="just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5026" y="3324205"/>
            <a:ext cx="3881489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КАЖДЫЙ ДЕТСКИЙ САД МОГ БРАТЬ ОДНУ ИЛИ ДВЕ ПРОГРАММЫ, В ЗАВИСИМОСТИ ОТ ПОТРЕБНОСТЕЙ, И ПЕРЕПИСЫВАТЬ ИХ ИСХОДЯ ИЗ СВОИХ РЕСУРСОВ, КАДРОВЫХ ВОЗМОЖНОСТЕЙ И ПРОСТРАНСТВЕННО-ПРЕДМЕТНОЙ СРЕДЫ</a:t>
            </a:r>
            <a:endParaRPr lang="ru-RU" sz="1050" dirty="0"/>
          </a:p>
        </p:txBody>
      </p:sp>
      <p:grpSp>
        <p:nvGrpSpPr>
          <p:cNvPr id="35" name="Группа 34"/>
          <p:cNvGrpSpPr/>
          <p:nvPr/>
        </p:nvGrpSpPr>
        <p:grpSpPr>
          <a:xfrm>
            <a:off x="436689" y="4240269"/>
            <a:ext cx="5290145" cy="2347289"/>
            <a:chOff x="1260321" y="-697105"/>
            <a:chExt cx="4373651" cy="2347289"/>
          </a:xfrm>
        </p:grpSpPr>
        <p:graphicFrame>
          <p:nvGraphicFramePr>
            <p:cNvPr id="19" name="Диаграмма 18"/>
            <p:cNvGraphicFramePr/>
            <p:nvPr>
              <p:extLst>
                <p:ext uri="{D42A27DB-BD31-4B8C-83A1-F6EECF244321}">
                  <p14:modId xmlns:p14="http://schemas.microsoft.com/office/powerpoint/2010/main" val="512583303"/>
                </p:ext>
              </p:extLst>
            </p:nvPr>
          </p:nvGraphicFramePr>
          <p:xfrm>
            <a:off x="1284884" y="-697105"/>
            <a:ext cx="3520934" cy="234728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0" name="Прямоугольник 19"/>
            <p:cNvSpPr/>
            <p:nvPr/>
          </p:nvSpPr>
          <p:spPr>
            <a:xfrm>
              <a:off x="3401246" y="602820"/>
              <a:ext cx="90281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60%</a:t>
              </a:r>
              <a:endParaRPr lang="ru-RU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2498435" y="-29388"/>
              <a:ext cx="90281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40%</a:t>
              </a:r>
              <a:endParaRPr lang="ru-RU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260321" y="280237"/>
              <a:ext cx="1507282" cy="9694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РЕГИОНАЛЬНЫЙ  КОМПОНЕНТ </a:t>
              </a:r>
            </a:p>
            <a:p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ПАРЦИАЛЬНЫЕ  </a:t>
              </a:r>
            </a:p>
            <a:p>
              <a:r>
                <a:rPr lang="ru-RU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ПРОГРАММЫ ТРАДИЦИИ ДОО</a:t>
              </a:r>
            </a:p>
            <a:p>
              <a:endParaRPr lang="ru-RU" sz="1200" b="1" dirty="0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3822330" y="371989"/>
              <a:ext cx="181164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Обязательная часть </a:t>
              </a:r>
              <a:endParaRPr lang="ru-RU" sz="1200" b="1" dirty="0"/>
            </a:p>
          </p:txBody>
        </p:sp>
      </p:grpSp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293" y="1348782"/>
            <a:ext cx="805543" cy="80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801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475048" y="6585754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4472C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28</a:t>
            </a:r>
            <a:endParaRPr lang="ru-RU" dirty="0">
              <a:solidFill>
                <a:srgbClr val="4472C4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1331168" y="73893"/>
            <a:ext cx="765207" cy="6613954"/>
            <a:chOff x="11298511" y="73893"/>
            <a:chExt cx="765207" cy="6613954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8662884" y="3523422"/>
              <a:ext cx="603646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cap="all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8511" y="73893"/>
              <a:ext cx="765207" cy="795798"/>
            </a:xfrm>
            <a:prstGeom prst="rect">
              <a:avLst/>
            </a:prstGeom>
          </p:spPr>
        </p:pic>
      </p:grpSp>
      <p:sp>
        <p:nvSpPr>
          <p:cNvPr id="21" name="Прямоугольник 20"/>
          <p:cNvSpPr/>
          <p:nvPr/>
        </p:nvSpPr>
        <p:spPr>
          <a:xfrm>
            <a:off x="585627" y="271737"/>
            <a:ext cx="109466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000" b="1" dirty="0">
                <a:solidFill>
                  <a:srgbClr val="E75F5B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СОДЕРЖАТЕЛЬНЫЙ РАЗДЕЛ ФОП ДО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2034" y="937382"/>
            <a:ext cx="1060994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i="1" dirty="0">
                <a:solidFill>
                  <a:srgbClr val="1D49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 содержание образовательной деятельности по каждой из образовательных областей для всех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возрастных групп обучающихся: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познавательное,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речевое,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художественно-эстетическое,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развитие);</a:t>
            </a:r>
          </a:p>
          <a:p>
            <a:pPr algn="just">
              <a:spcAft>
                <a:spcPts val="0"/>
              </a:spcAft>
            </a:pP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Вариативные формы, способы, методы и средства реализации ФОП ДО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04500" y="568049"/>
            <a:ext cx="1972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dirty="0">
                <a:solidFill>
                  <a:srgbClr val="1D499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включает: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B5BCD6-378A-08D4-EAAF-64BB0F73C8F5}"/>
              </a:ext>
            </a:extLst>
          </p:cNvPr>
          <p:cNvSpPr txBox="1"/>
          <p:nvPr/>
        </p:nvSpPr>
        <p:spPr>
          <a:xfrm>
            <a:off x="6848061" y="48204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9353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475048" y="6585754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4472C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28</a:t>
            </a:r>
            <a:endParaRPr lang="ru-RU" dirty="0">
              <a:solidFill>
                <a:srgbClr val="4472C4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1331168" y="73893"/>
            <a:ext cx="765207" cy="6613954"/>
            <a:chOff x="11298511" y="73893"/>
            <a:chExt cx="765207" cy="6613954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8662884" y="3523422"/>
              <a:ext cx="603646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cap="all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8511" y="73893"/>
              <a:ext cx="765207" cy="795798"/>
            </a:xfrm>
            <a:prstGeom prst="rect">
              <a:avLst/>
            </a:prstGeom>
          </p:spPr>
        </p:pic>
      </p:grpSp>
      <p:sp>
        <p:nvSpPr>
          <p:cNvPr id="21" name="Прямоугольник 20"/>
          <p:cNvSpPr/>
          <p:nvPr/>
        </p:nvSpPr>
        <p:spPr>
          <a:xfrm>
            <a:off x="585627" y="271737"/>
            <a:ext cx="109466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000" b="1" dirty="0">
                <a:solidFill>
                  <a:srgbClr val="E75F5B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СОДЕРЖАТЕЛЬНЫЙ РАЗДЕЛ ФОП ДО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2034" y="937382"/>
            <a:ext cx="1060994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Особенности образовательной деятельности разных видов и культурных практик;</a:t>
            </a:r>
          </a:p>
          <a:p>
            <a:pPr algn="just">
              <a:spcAft>
                <a:spcPts val="0"/>
              </a:spcAft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Способы и направления поддержки детской инициативы ;</a:t>
            </a:r>
          </a:p>
          <a:p>
            <a:pPr algn="just">
              <a:spcAft>
                <a:spcPts val="0"/>
              </a:spcAft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Особенности взаимодействия педагогического коллектива с семьями обучающихся;</a:t>
            </a:r>
          </a:p>
          <a:p>
            <a:pPr algn="just">
              <a:spcAft>
                <a:spcPts val="0"/>
              </a:spcAft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Направления, задачи и содержание коррекционно-развивающей работы;</a:t>
            </a:r>
          </a:p>
          <a:p>
            <a:pPr algn="just">
              <a:spcAft>
                <a:spcPts val="0"/>
              </a:spcAft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Федеральная рабочая программа воспитания: пояснительная записка; целевой раздел; содержательный раздел; организационный раздел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04500" y="568049"/>
            <a:ext cx="1972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dirty="0">
                <a:solidFill>
                  <a:srgbClr val="1D499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включает: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B5BCD6-378A-08D4-EAAF-64BB0F73C8F5}"/>
              </a:ext>
            </a:extLst>
          </p:cNvPr>
          <p:cNvSpPr txBox="1"/>
          <p:nvPr/>
        </p:nvSpPr>
        <p:spPr>
          <a:xfrm>
            <a:off x="6848061" y="48204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94471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475048" y="6585754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4472C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29</a:t>
            </a:r>
            <a:endParaRPr lang="ru-RU" dirty="0">
              <a:solidFill>
                <a:srgbClr val="4472C4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1331168" y="73893"/>
            <a:ext cx="765207" cy="6613954"/>
            <a:chOff x="11298511" y="73893"/>
            <a:chExt cx="765207" cy="6613954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8662884" y="3523422"/>
              <a:ext cx="603646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cap="all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8511" y="73893"/>
              <a:ext cx="765207" cy="795798"/>
            </a:xfrm>
            <a:prstGeom prst="rect">
              <a:avLst/>
            </a:prstGeom>
          </p:spPr>
        </p:pic>
      </p:grpSp>
      <p:sp>
        <p:nvSpPr>
          <p:cNvPr id="21" name="Прямоугольник 20"/>
          <p:cNvSpPr/>
          <p:nvPr/>
        </p:nvSpPr>
        <p:spPr>
          <a:xfrm>
            <a:off x="5132861" y="271737"/>
            <a:ext cx="63994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000" b="1" dirty="0">
                <a:solidFill>
                  <a:srgbClr val="E75F5B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СОДЕРЖАТЕЛЬНЫЙ РАЗДЕЛ ФОП ДО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5757" y="1159945"/>
            <a:ext cx="1111541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srgbClr val="1D49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400" b="1" i="1" spc="-10" dirty="0">
              <a:solidFill>
                <a:srgbClr val="1D49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➤ Задачи и содержание образования (обучения и воспитания) по образовательным областям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➤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каждой из образовательных областей показана интеграция  обучающих и воспитательных задач, сформулированы задачи и содержание образовательной деятельности, предусмотренное для освоения в каждой возрастной группе детей в возрасте от двух месяцев до семи - восьми лет. Представлены задачи воспитания, направленные на приобщение детей к ценностям российского народа, формирование у них ценностного отношения к окружающему миру.</a:t>
            </a:r>
          </a:p>
          <a:p>
            <a:pPr algn="just">
              <a:defRPr/>
            </a:pPr>
            <a:endParaRPr lang="ru-RU" sz="2400" b="1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➤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конкретное и дифференцированное по возрастам описание воспитательных задач приводится в Программе воспитания</a:t>
            </a:r>
          </a:p>
          <a:p>
            <a:pPr algn="just">
              <a:defRPr/>
            </a:pP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25126" y="1159945"/>
            <a:ext cx="50517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04500" y="568049"/>
            <a:ext cx="1972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dirty="0">
                <a:solidFill>
                  <a:srgbClr val="1D499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включает: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B5BCD6-378A-08D4-EAAF-64BB0F73C8F5}"/>
              </a:ext>
            </a:extLst>
          </p:cNvPr>
          <p:cNvSpPr txBox="1"/>
          <p:nvPr/>
        </p:nvSpPr>
        <p:spPr>
          <a:xfrm>
            <a:off x="6848061" y="48204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91821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475048" y="6585754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4472C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30</a:t>
            </a:r>
            <a:endParaRPr lang="ru-RU" dirty="0">
              <a:solidFill>
                <a:srgbClr val="4472C4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1331168" y="73893"/>
            <a:ext cx="765207" cy="6613954"/>
            <a:chOff x="11298511" y="73893"/>
            <a:chExt cx="765207" cy="6613954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8662884" y="3523422"/>
              <a:ext cx="603646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cap="all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8511" y="73893"/>
              <a:ext cx="765207" cy="795798"/>
            </a:xfrm>
            <a:prstGeom prst="rect">
              <a:avLst/>
            </a:prstGeom>
          </p:spPr>
        </p:pic>
      </p:grpSp>
      <p:sp>
        <p:nvSpPr>
          <p:cNvPr id="21" name="Прямоугольник 20"/>
          <p:cNvSpPr/>
          <p:nvPr/>
        </p:nvSpPr>
        <p:spPr>
          <a:xfrm>
            <a:off x="5132861" y="271737"/>
            <a:ext cx="63994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000" b="1" dirty="0">
                <a:solidFill>
                  <a:srgbClr val="E75F5B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СОДЕРЖАТЕЛЬНЫЙ РАЗДЕЛ ФОП ДО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22532" y="1159945"/>
            <a:ext cx="516204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 Задачи и содержание образования (обучения и воспитания) по образовательным областям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 Социально-коммуникативное развитие</a:t>
            </a:r>
          </a:p>
          <a:p>
            <a:pPr algn="just">
              <a:spcAft>
                <a:spcPts val="0"/>
              </a:spcAft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 Познавательное развитие</a:t>
            </a:r>
          </a:p>
          <a:p>
            <a:pPr algn="just">
              <a:spcAft>
                <a:spcPts val="0"/>
              </a:spcAft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 Речевое развитие.</a:t>
            </a:r>
          </a:p>
          <a:p>
            <a:pPr algn="just">
              <a:spcAft>
                <a:spcPts val="0"/>
              </a:spcAft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21. Художественно-эстетическое развитие. </a:t>
            </a:r>
          </a:p>
          <a:p>
            <a:pPr algn="just">
              <a:spcAft>
                <a:spcPts val="0"/>
              </a:spcAft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22. Физическое развитие. </a:t>
            </a:r>
          </a:p>
          <a:p>
            <a:pPr algn="just">
              <a:spcAft>
                <a:spcPts val="0"/>
              </a:spcAft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23.Вариативные формы, способы, методы и Федеральной программы. </a:t>
            </a:r>
          </a:p>
          <a:p>
            <a:pPr algn="just">
              <a:spcAft>
                <a:spcPts val="0"/>
              </a:spcAft>
            </a:pPr>
            <a:endParaRPr lang="ru-RU" i="1" dirty="0">
              <a:solidFill>
                <a:srgbClr val="1D49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79459" y="1159945"/>
            <a:ext cx="5051709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24.Особенности образовательной деятельности разных видов и культурных</a:t>
            </a:r>
          </a:p>
          <a:p>
            <a:pPr algn="just"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практик. </a:t>
            </a:r>
          </a:p>
          <a:p>
            <a:pPr algn="just">
              <a:spcAft>
                <a:spcPts val="0"/>
              </a:spcAft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25. Способы и направления поддержки детской инициативы.</a:t>
            </a:r>
          </a:p>
          <a:p>
            <a:pPr algn="just">
              <a:spcAft>
                <a:spcPts val="0"/>
              </a:spcAft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26.Особенности взаимодействия педагогического коллектива с семьями обучающихся.</a:t>
            </a:r>
          </a:p>
          <a:p>
            <a:pPr algn="just">
              <a:spcAft>
                <a:spcPts val="0"/>
              </a:spcAft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27. Направления и задачи коррекционно-развивающей работы.</a:t>
            </a:r>
          </a:p>
          <a:p>
            <a:pPr algn="just">
              <a:spcAft>
                <a:spcPts val="0"/>
              </a:spcAft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28. Содержание КРР на уровне ДО. </a:t>
            </a:r>
          </a:p>
          <a:p>
            <a:pPr algn="just">
              <a:spcAft>
                <a:spcPts val="0"/>
              </a:spcAft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 Федеральная рабочая программа воспитания.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391251" y="568049"/>
            <a:ext cx="1598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dirty="0">
                <a:solidFill>
                  <a:srgbClr val="1D499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входит:</a:t>
            </a:r>
          </a:p>
        </p:txBody>
      </p:sp>
    </p:spTree>
    <p:extLst>
      <p:ext uri="{BB962C8B-B14F-4D97-AF65-F5344CB8AC3E}">
        <p14:creationId xmlns:p14="http://schemas.microsoft.com/office/powerpoint/2010/main" val="13734709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475048" y="6585754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4472C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31</a:t>
            </a:r>
            <a:endParaRPr lang="ru-RU" dirty="0">
              <a:solidFill>
                <a:srgbClr val="4472C4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1331168" y="73893"/>
            <a:ext cx="765207" cy="6613954"/>
            <a:chOff x="11298511" y="73893"/>
            <a:chExt cx="765207" cy="6613954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8662884" y="3523422"/>
              <a:ext cx="603646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cap="all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8511" y="73893"/>
              <a:ext cx="765207" cy="795798"/>
            </a:xfrm>
            <a:prstGeom prst="rect">
              <a:avLst/>
            </a:prstGeom>
          </p:spPr>
        </p:pic>
      </p:grpSp>
      <p:sp>
        <p:nvSpPr>
          <p:cNvPr id="21" name="Прямоугольник 20"/>
          <p:cNvSpPr/>
          <p:nvPr/>
        </p:nvSpPr>
        <p:spPr>
          <a:xfrm>
            <a:off x="370033" y="271737"/>
            <a:ext cx="111622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ВАРИАТИВНЫЕ ФОРМЫ, СПОСОБЫ, МЕТОДЫ И ФОП ДО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70033" y="805527"/>
            <a:ext cx="10724726" cy="532453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➤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Формы, способы, методы и средства реализации ФОП ДО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определяет самостоятельно в соответствии с задачами воспитания и обучения, возрастными и индивидуальными особенностями детей, спецификой их образовательных потребностей и интересов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Существенное значение имеют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сформировавшиеся у педагога практики воспитания и обучения детей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оценка результативности форм, методов, средств образовательной деятельности применительно к конкретной возрастной группе детей.</a:t>
            </a:r>
          </a:p>
          <a:p>
            <a:pPr algn="just">
              <a:spcAft>
                <a:spcPts val="0"/>
              </a:spcAft>
            </a:pPr>
            <a:r>
              <a:rPr lang="ru-RU"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➤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Вариативность форм, методов и средств реализации ФОП ДО зависит не только от учета возрастных особенностей обучающихся, их индивидуальных и особых образовательных потребностей, но и от личных интересов, мотивов, ожиданий, желаний детей.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Важное значение имеет признание приоритетной субъективной позиции ребенка в образовательном процессе.</a:t>
            </a:r>
          </a:p>
          <a:p>
            <a:pPr algn="just">
              <a:spcAft>
                <a:spcPts val="0"/>
              </a:spcAft>
            </a:pPr>
            <a:r>
              <a:rPr lang="ru-RU"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➤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выборе форм, методов, средств реализации ФОП ДО педагог учитывает субъектные проявления ребенка в деятельности: интерес к миру и культуре; избирательное отношение к социокультурным объектам и разным видам деятельности; инициативность и желание заниматься той или иной деятельностью; самостоятельность в выборе и осуществлении деятельности; творчество в интерпретации объектов культуры и создании продуктов деятельности.</a:t>
            </a:r>
          </a:p>
          <a:p>
            <a:pPr algn="just">
              <a:spcAft>
                <a:spcPts val="0"/>
              </a:spcAft>
            </a:pPr>
            <a:r>
              <a:rPr lang="ru-RU"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➤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педагогом педагогически обоснованных форм, методов, средств реализации ФОП ДО, адекватных образовательным потребностям и предпочтениям детей, их соотношение и интеграция при решении задач воспитания и обучения обеспечивает их вариативность.</a:t>
            </a:r>
            <a:endParaRPr lang="ru-RU" i="1" dirty="0">
              <a:solidFill>
                <a:srgbClr val="1D49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79459" y="1159945"/>
            <a:ext cx="50517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7068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475048" y="6585754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4472C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32</a:t>
            </a:r>
            <a:endParaRPr lang="ru-RU" dirty="0">
              <a:solidFill>
                <a:srgbClr val="4472C4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1331168" y="73893"/>
            <a:ext cx="765207" cy="6613954"/>
            <a:chOff x="11298511" y="73893"/>
            <a:chExt cx="765207" cy="6613954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8662884" y="3523422"/>
              <a:ext cx="603646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cap="all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8511" y="73893"/>
              <a:ext cx="765207" cy="795798"/>
            </a:xfrm>
            <a:prstGeom prst="rect">
              <a:avLst/>
            </a:prstGeom>
          </p:spPr>
        </p:pic>
      </p:grpSp>
      <p:sp>
        <p:nvSpPr>
          <p:cNvPr id="21" name="Прямоугольник 20"/>
          <p:cNvSpPr/>
          <p:nvPr/>
        </p:nvSpPr>
        <p:spPr>
          <a:xfrm>
            <a:off x="370033" y="271737"/>
            <a:ext cx="111622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/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26. Особенности взаимодействия педагогического коллектива с семьями обучающихся.</a:t>
            </a:r>
            <a:endParaRPr lang="ru-RU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0033" y="805527"/>
            <a:ext cx="1072472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26.1. Главными целями взаимодействия педагогического коллектива ДОО с семьями обучающихся дошкольного возраста являются:</a:t>
            </a: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психолого-педагогической поддержки семьи и повышение компетентности родителей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(законных представителей) в вопросах образования, охраны и укрепления здоровья детей младенческого, раннего и дошкольного возрастов;</a:t>
            </a:r>
          </a:p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единства подходов к воспитанию и обучению детей в условиях ДОО и семьи; повышение воспитательного потенциала семьи.</a:t>
            </a:r>
          </a:p>
          <a:p>
            <a:pPr algn="just">
              <a:spcAft>
                <a:spcPts val="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26.4. Построение взаимодействия с родителями (законными представителями) должно придерживаться следующих принципов: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AutoNum type="arabicParenR"/>
            </a:pP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приоритет семьи в воспитании, обучении и развитии ребенка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в соответствии с Законом об образовании у родителей (законных представителей) обучающихся не только есть преимущественное право на обучение и воспитание детей, но именно они обязаны заложить основы физического, нравственного и интеллектуального развития личности ребенка;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AutoNum type="arabicParenR"/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открытость: для родителей (законных представителей) должна быть доступна актуальная информация об особенностях пребывания ребенка в группе; </a:t>
            </a:r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каждому из родителей (законных представителей) должен быть предоставлен свободный доступ в ДОО;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между педагогами и родителями (законными представителями) необходим обмен информацией об особенностях развития ребенка в ДОО и семье;…</a:t>
            </a:r>
          </a:p>
          <a:p>
            <a:pPr algn="just">
              <a:spcAft>
                <a:spcPts val="0"/>
              </a:spcAft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79459" y="1159945"/>
            <a:ext cx="50517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2307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46B635-3A2B-331E-2DFE-FF4C5EC65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91" y="231561"/>
            <a:ext cx="10634609" cy="405437"/>
          </a:xfrm>
        </p:spPr>
        <p:txBody>
          <a:bodyPr>
            <a:normAutofit fontScale="90000"/>
          </a:bodyPr>
          <a:lstStyle/>
          <a:p>
            <a:br>
              <a:rPr lang="ru-RU" sz="2200" b="1" dirty="0">
                <a:solidFill>
                  <a:srgbClr val="E75F5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1B0D14-C207-2CB5-A362-1DB1F3D3A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17" y="92467"/>
            <a:ext cx="11702264" cy="6533971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6400" b="1" dirty="0">
                <a:solidFill>
                  <a:srgbClr val="1D49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КОММЕНТАРИЙ К ОРГАНИЗАЦИИ КОРРЕКЦИОННО-РАЗВИВАЮЩЕЙ РАБОТЫ (</a:t>
            </a:r>
            <a:r>
              <a:rPr lang="ru-RU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27.3. ДОО имеет право и возможность разработать программу КРР в соответствии с ФГОС ДО)</a:t>
            </a:r>
            <a:b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Содержание КРР для каждого обучающегося определяется с учетом его ООП на основе рекомендаций ППК ДОО.</a:t>
            </a:r>
          </a:p>
          <a:p>
            <a:pPr indent="0" algn="just">
              <a:lnSpc>
                <a:spcPct val="120000"/>
              </a:lnSpc>
              <a:spcBef>
                <a:spcPts val="1100"/>
              </a:spcBef>
              <a:buNone/>
            </a:pPr>
            <a:r>
              <a:rPr lang="ru-RU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образовательной практике определяются нижеследующие категории </a:t>
            </a:r>
            <a:r>
              <a:rPr lang="ru-RU" sz="6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целевых групп </a:t>
            </a:r>
            <a:r>
              <a:rPr lang="ru-RU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0" algn="just">
              <a:lnSpc>
                <a:spcPct val="120000"/>
              </a:lnSpc>
              <a:spcBef>
                <a:spcPts val="1100"/>
              </a:spcBef>
              <a:buNone/>
            </a:pPr>
            <a:r>
              <a:rPr lang="ru-RU" sz="6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Нормотипичные дети с нормативным кризисом развития;</a:t>
            </a:r>
          </a:p>
          <a:p>
            <a:pPr indent="0" algn="just">
              <a:lnSpc>
                <a:spcPct val="120000"/>
              </a:lnSpc>
              <a:spcBef>
                <a:spcPts val="1100"/>
              </a:spcBef>
              <a:buNone/>
            </a:pPr>
            <a:r>
              <a:rPr lang="ru-RU" sz="6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Обучающиеся с ООП:</a:t>
            </a:r>
            <a:endParaRPr lang="ru-RU" sz="64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285750" algn="just">
              <a:lnSpc>
                <a:spcPct val="120000"/>
              </a:lnSpc>
              <a:spcBef>
                <a:spcPts val="1100"/>
              </a:spcBef>
              <a:buFontTx/>
              <a:buChar char="-"/>
            </a:pPr>
            <a:r>
              <a:rPr lang="ru-RU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ОВЗ и (или) инвалидностью, получившие статус в порядке, установленном законодательством Российской Федерации;</a:t>
            </a:r>
            <a:endParaRPr lang="ru-RU" sz="6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285750" algn="just">
              <a:lnSpc>
                <a:spcPct val="120000"/>
              </a:lnSpc>
              <a:spcBef>
                <a:spcPts val="1100"/>
              </a:spcBef>
              <a:buFontTx/>
              <a:buChar char="-"/>
            </a:pPr>
            <a:r>
              <a:rPr lang="ru-RU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обучающиеся по индивидуальному учебному плану (учебному расписанию) на основании медицинского заключения (дети, находящиеся под диспансерным наблюдением, в том числе часто болеющие дети); часто болеющие дети характеризуются повышенной заболеваемостью острыми респираторными инфекциями, которые не связаны с врожденными и наследственными состояниями, приводящими к большому количеству пропусков ребенком в посещении ДОО;</a:t>
            </a:r>
            <a:endParaRPr lang="ru-RU" sz="6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285750" algn="just">
              <a:lnSpc>
                <a:spcPct val="120000"/>
              </a:lnSpc>
              <a:spcBef>
                <a:spcPts val="1100"/>
              </a:spcBef>
              <a:buFontTx/>
              <a:buChar char="-"/>
            </a:pPr>
            <a:r>
              <a:rPr lang="ru-RU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обучающиеся, испытывающие трудности в освоении образовательных программ, развитии, социальной адаптации;</a:t>
            </a:r>
            <a:endParaRPr lang="ru-RU" sz="6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285750" algn="just">
              <a:lnSpc>
                <a:spcPct val="120000"/>
              </a:lnSpc>
              <a:spcBef>
                <a:spcPts val="1100"/>
              </a:spcBef>
              <a:buFontTx/>
              <a:buChar char="-"/>
            </a:pPr>
            <a:r>
              <a:rPr lang="ru-RU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одаренные обучающиеся;</a:t>
            </a:r>
          </a:p>
          <a:p>
            <a:pPr indent="0" algn="just">
              <a:lnSpc>
                <a:spcPct val="120000"/>
              </a:lnSpc>
              <a:spcBef>
                <a:spcPts val="1100"/>
              </a:spcBef>
              <a:buNone/>
            </a:pPr>
            <a:r>
              <a:rPr lang="ru-RU" sz="6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Дети и (или) семьи, находящиеся в трудной жизненной ситуации, признанные таковыми в нормативно установленном порядке;</a:t>
            </a:r>
          </a:p>
          <a:p>
            <a:pPr indent="0" algn="just">
              <a:lnSpc>
                <a:spcPct val="120000"/>
              </a:lnSpc>
              <a:spcBef>
                <a:spcPts val="1100"/>
              </a:spcBef>
              <a:buNone/>
            </a:pPr>
            <a:r>
              <a:rPr lang="ru-RU" sz="6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Дети и (или) семьи, находящиеся в социально опасном положении </a:t>
            </a:r>
            <a:r>
              <a:rPr lang="ru-RU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(безнадзорные, беспризорные, склонные к бродяжничеству), признанные таковыми в нормативно установленном порядке;</a:t>
            </a:r>
          </a:p>
          <a:p>
            <a:pPr indent="0" algn="just">
              <a:lnSpc>
                <a:spcPct val="120000"/>
              </a:lnSpc>
              <a:spcBef>
                <a:spcPts val="1100"/>
              </a:spcBef>
              <a:buNone/>
            </a:pPr>
            <a:r>
              <a:rPr lang="ru-RU" sz="6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5) Обучающиеся «группы риска»: </a:t>
            </a:r>
            <a:r>
              <a:rPr lang="ru-RU" sz="6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проявляющие комплекс выраженных факторов риска негативных проявлений (импульсивность, агрессивность, неустойчивая или крайне низкая (завышенная) самооценка, завышенный уровень притязаний).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56065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9616" y="1003114"/>
            <a:ext cx="10861551" cy="1519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УКАЗ ПРЕЗИДЕНТА РОССИЙСКОЙ ФЕДЕРАЦИИ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9 НОЯБРЯ 2022 Г. № 809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«ОБ УТВЕРЖДЕНИИ ОСНОВ ГОСУДАРСТВЕННОЙ ПОЛИТИКИ ПО </a:t>
            </a:r>
          </a:p>
          <a:p>
            <a:pPr algn="ctr"/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СОХРАНЕНИЮ И УКРЕПЛЕНИЮ ТРАДИЦИОННЫХ</a:t>
            </a:r>
          </a:p>
          <a:p>
            <a:pPr algn="ctr"/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РОССИЙСКИХ ДУХОВНО-НРАВСТВЕННЫХ ЦЕННОСТЕЙ»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556692" y="6585754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4472C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33</a:t>
            </a:r>
            <a:endParaRPr lang="ru-RU" dirty="0">
              <a:solidFill>
                <a:srgbClr val="4472C4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1331168" y="73893"/>
            <a:ext cx="765207" cy="6613954"/>
            <a:chOff x="11298511" y="73893"/>
            <a:chExt cx="765207" cy="6613954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8662884" y="3523422"/>
              <a:ext cx="603646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cap="all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8511" y="73893"/>
              <a:ext cx="765207" cy="795798"/>
            </a:xfrm>
            <a:prstGeom prst="rect">
              <a:avLst/>
            </a:prstGeom>
          </p:spPr>
        </p:pic>
      </p:grpSp>
      <p:sp>
        <p:nvSpPr>
          <p:cNvPr id="16" name="Прямоугольник 15"/>
          <p:cNvSpPr/>
          <p:nvPr/>
        </p:nvSpPr>
        <p:spPr>
          <a:xfrm>
            <a:off x="2126141" y="1112128"/>
            <a:ext cx="9406157" cy="589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60"/>
              </a:lnSpc>
            </a:pPr>
            <a:endParaRPr lang="ru-RU" sz="2000" b="1" dirty="0">
              <a:solidFill>
                <a:srgbClr val="000000"/>
              </a:solidFill>
              <a:effectLst/>
              <a:latin typeface="Helvetica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332034" y="1113918"/>
            <a:ext cx="1758827" cy="1174434"/>
            <a:chOff x="3002830" y="282474"/>
            <a:chExt cx="1174434" cy="1174434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2830" y="282474"/>
              <a:ext cx="1174434" cy="1174434"/>
            </a:xfrm>
            <a:prstGeom prst="rect">
              <a:avLst/>
            </a:prstGeom>
          </p:spPr>
        </p:pic>
        <p:sp>
          <p:nvSpPr>
            <p:cNvPr id="19" name="Прямоугольник 18"/>
            <p:cNvSpPr/>
            <p:nvPr/>
          </p:nvSpPr>
          <p:spPr>
            <a:xfrm>
              <a:off x="3309257" y="776624"/>
              <a:ext cx="587829" cy="47289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785" y="703516"/>
              <a:ext cx="590986" cy="590986"/>
            </a:xfrm>
            <a:prstGeom prst="rect">
              <a:avLst/>
            </a:prstGeom>
          </p:spPr>
        </p:pic>
      </p:grpSp>
      <p:sp>
        <p:nvSpPr>
          <p:cNvPr id="21" name="Прямоугольник 20"/>
          <p:cNvSpPr/>
          <p:nvPr/>
        </p:nvSpPr>
        <p:spPr>
          <a:xfrm>
            <a:off x="95625" y="161805"/>
            <a:ext cx="111399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E75F5B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ФЕДЕРАЛЬНАЯ ОБРАЗОВАТЕЛЬНАЯ ПРОГРАММА дошкольного образования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7868C7-C34D-5066-BCF4-57CAA519BD30}"/>
              </a:ext>
            </a:extLst>
          </p:cNvPr>
          <p:cNvSpPr txBox="1"/>
          <p:nvPr/>
        </p:nvSpPr>
        <p:spPr>
          <a:xfrm>
            <a:off x="332034" y="2399156"/>
            <a:ext cx="1099913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Федеральная рабочая программа воспитания</a:t>
            </a:r>
          </a:p>
          <a:p>
            <a:pPr algn="just"/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3) Основу воспитания на всех уровнях, начиная с дошкольного, составляют традиционные ценности российского общества. Традиционные ценности — это нравственные ориентиры, формирующие мировоззрение граждан России, передаваемые от поколения к поколению, лежащие в основе общероссийской гражданской идентичности и единого культурного пространства страны, укрепляющие гражданское единство, нашедшие свое уникальное, самобытное проявление в духовном, историческом и культурном развитии многонационального народа России.</a:t>
            </a:r>
            <a:r>
              <a:rPr lang="ru-RU" sz="2400" b="1" dirty="0">
                <a:effectLst/>
              </a:rPr>
              <a:t> </a:t>
            </a:r>
          </a:p>
          <a:p>
            <a:pPr algn="just"/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4) Программа воспитания предусматривает приобщение детей к традиционным ценностям российского общества - жизнь, достоинство, права и свободы человека, патриотизм, гражданственность, служение Отечеству и ответственность за его судьбу,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России.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8616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46B635-3A2B-331E-2DFE-FF4C5EC65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91" y="231561"/>
            <a:ext cx="10634609" cy="405437"/>
          </a:xfrm>
        </p:spPr>
        <p:txBody>
          <a:bodyPr>
            <a:normAutofit fontScale="90000"/>
          </a:bodyPr>
          <a:lstStyle/>
          <a:p>
            <a:br>
              <a:rPr lang="ru-RU" sz="2200" b="1" dirty="0">
                <a:solidFill>
                  <a:srgbClr val="E75F5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1B0D14-C207-2CB5-A362-1DB1F3D3A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17" y="719268"/>
            <a:ext cx="11702264" cy="5907169"/>
          </a:xfrm>
        </p:spPr>
        <p:txBody>
          <a:bodyPr numCol="2">
            <a:normAutofit fontScale="47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ru-RU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Целевой раздел </a:t>
            </a:r>
            <a:r>
              <a:rPr lang="ru-RU" sz="3100" b="1" dirty="0">
                <a:solidFill>
                  <a:srgbClr val="1D49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ФРПВ                                                </a:t>
            </a:r>
            <a:r>
              <a:rPr lang="ru-RU" sz="3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1.1. Цели и задачи воспитания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1.2. Направления воспитания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1.2. 1. Патриотическое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1.2. 2. Духовно-нравственное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1.2. 3. Социальное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1.2. 4. Познавательное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1.2. 5. Физическое и оздоровительное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1.2. 6. Трудовое</a:t>
            </a:r>
            <a:endParaRPr lang="ru-RU" sz="31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3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1.2. 7. Эстетическое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1.3. Целевые ориентиры воспитания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по возрастам</a:t>
            </a:r>
            <a:endParaRPr lang="ru-RU" sz="2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Содержательный раздел </a:t>
            </a:r>
            <a:r>
              <a:rPr lang="ru-RU" sz="3500" b="1" dirty="0">
                <a:solidFill>
                  <a:srgbClr val="1D49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ФРПВ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2.1.</a:t>
            </a:r>
            <a:r>
              <a:rPr lang="ru-RU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Уклад образовательной организации</a:t>
            </a:r>
            <a:r>
              <a:rPr lang="ru-RU" sz="3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2.2.</a:t>
            </a:r>
            <a:r>
              <a:rPr lang="ru-RU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Воспитывающая среда ОО</a:t>
            </a:r>
            <a:endParaRPr lang="ru-RU" sz="35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3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2.3.</a:t>
            </a:r>
            <a:r>
              <a:rPr lang="ru-RU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Общности ОО</a:t>
            </a:r>
            <a:endParaRPr lang="ru-RU" sz="35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3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2.4.</a:t>
            </a:r>
            <a:r>
              <a:rPr lang="ru-RU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Задачи воспитания в ОО</a:t>
            </a:r>
            <a:endParaRPr lang="ru-RU" sz="35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3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2.5.</a:t>
            </a:r>
            <a:r>
              <a:rPr lang="ru-RU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Формы совместной деятельности в ОО</a:t>
            </a:r>
            <a:endParaRPr lang="ru-RU" sz="35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3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2.5.1.</a:t>
            </a:r>
            <a:r>
              <a:rPr lang="ru-RU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Работа с родителями (законными представителями).</a:t>
            </a:r>
            <a:r>
              <a:rPr lang="ru-RU" sz="3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2.5.2.</a:t>
            </a:r>
            <a:r>
              <a:rPr lang="ru-RU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События образовательной ОО</a:t>
            </a:r>
            <a:endParaRPr lang="ru-RU" sz="35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3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2.5.3.</a:t>
            </a:r>
            <a:r>
              <a:rPr lang="ru-RU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Совместная деятельность в ОО</a:t>
            </a:r>
            <a:endParaRPr lang="ru-RU" sz="35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3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2.6. </a:t>
            </a:r>
            <a:r>
              <a:rPr lang="ru-RU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предметно-пространственной среды.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2.7. </a:t>
            </a:r>
            <a:r>
              <a:rPr lang="ru-RU" sz="3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Социальное партнерство</a:t>
            </a:r>
            <a:r>
              <a:rPr lang="ru-RU" sz="3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Организационный раздел </a:t>
            </a:r>
            <a:r>
              <a:rPr lang="ru-RU" sz="3500" b="1" dirty="0">
                <a:solidFill>
                  <a:srgbClr val="1D49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ФРПВ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3.1. Кадровое обеспечение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3.2. Нормативно-методическое обеспечение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35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(П.29.4.2. ФОП_ДО) </a:t>
            </a:r>
            <a:r>
              <a:rPr lang="ru-RU" sz="3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реализации программы воспитания ДОО рекомендуется использовать практическое руководство «Воспитателю о воспитании», представленное в открытом доступе в электронной форме на платформе </a:t>
            </a:r>
            <a:r>
              <a:rPr lang="ru-RU" sz="35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институтвоспитания.рф.</a:t>
            </a:r>
            <a:endParaRPr lang="ru-RU" sz="35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3.1. Требование к условиям работы с особыми категориями детей</a:t>
            </a:r>
          </a:p>
          <a:p>
            <a:pPr marL="0" indent="0">
              <a:lnSpc>
                <a:spcPct val="100000"/>
              </a:lnSpc>
              <a:buNone/>
            </a:pPr>
            <a:endParaRPr lang="ru-RU" sz="1800" b="1" dirty="0">
              <a:solidFill>
                <a:srgbClr val="1D499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5F98E1-EC37-21A2-9A4D-D8D028E0CE5B}"/>
              </a:ext>
            </a:extLst>
          </p:cNvPr>
          <p:cNvSpPr txBox="1"/>
          <p:nvPr/>
        </p:nvSpPr>
        <p:spPr>
          <a:xfrm>
            <a:off x="376719" y="313832"/>
            <a:ext cx="117022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1D49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КОММЕНТАРИЙ К ФЕДЕРАЛЬНОЙ РАБОЧЕЙ ПРОГРАММЕ ВОСПИТАНИЯ (СОДЕРЖАТЕЛЬНЫЙ РАЗДЕЛ ФОП ДО)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840497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475048" y="6585754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4472C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36</a:t>
            </a:r>
            <a:endParaRPr lang="ru-RU" dirty="0">
              <a:solidFill>
                <a:srgbClr val="4472C4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1331168" y="73893"/>
            <a:ext cx="765207" cy="6613954"/>
            <a:chOff x="11298511" y="73893"/>
            <a:chExt cx="765207" cy="6613954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8662884" y="3523422"/>
              <a:ext cx="603646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cap="all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8511" y="73893"/>
              <a:ext cx="765207" cy="795798"/>
            </a:xfrm>
            <a:prstGeom prst="rect">
              <a:avLst/>
            </a:prstGeom>
          </p:spPr>
        </p:pic>
      </p:grpSp>
      <p:sp>
        <p:nvSpPr>
          <p:cNvPr id="21" name="Прямоугольник 20"/>
          <p:cNvSpPr/>
          <p:nvPr/>
        </p:nvSpPr>
        <p:spPr>
          <a:xfrm>
            <a:off x="622533" y="271737"/>
            <a:ext cx="109097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/>
            <a:r>
              <a:rPr lang="ru-RU" sz="2000" b="1" dirty="0">
                <a:solidFill>
                  <a:srgbClr val="E75F5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ОРГАНИЗАЦИОННЫЙ РАЗДЕЛ ФОП ДО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22533" y="671847"/>
            <a:ext cx="10601109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Описание условий реализации программы: </a:t>
            </a:r>
            <a:endParaRPr lang="ru-RU" sz="22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30. Психолого-педагогические условия реализации Федеральной программы </a:t>
            </a:r>
          </a:p>
          <a:p>
            <a:pPr algn="just"/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31. Особенности организации развивающей предметно-пространственной среды</a:t>
            </a:r>
          </a:p>
          <a:p>
            <a:pPr algn="just"/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32. Материально-техническое обеспечение ФОП ДО, обеспеченность методическими материалами и средствами обучения и воспитания</a:t>
            </a:r>
          </a:p>
          <a:p>
            <a:pPr algn="just"/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33.</a:t>
            </a:r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перечень литературных, музыкальных, художественных, анимационных произведений для реализации ФОП ДО </a:t>
            </a:r>
          </a:p>
          <a:p>
            <a:pPr algn="just"/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34. Кадровые условия реализации ФОП ДО </a:t>
            </a:r>
          </a:p>
          <a:p>
            <a:pPr algn="just"/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35. </a:t>
            </a:r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режим и распорядок дня в дошкольных группах</a:t>
            </a:r>
          </a:p>
          <a:p>
            <a:pPr algn="just"/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36. Федеральный календарный план воспитательной работы</a:t>
            </a:r>
          </a:p>
          <a:p>
            <a:pPr algn="just"/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79459" y="1159945"/>
            <a:ext cx="50517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853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556692" y="6585754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4472C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</a:t>
            </a:r>
            <a:endParaRPr lang="ru-RU" dirty="0">
              <a:solidFill>
                <a:srgbClr val="4472C4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1331168" y="73893"/>
            <a:ext cx="765207" cy="6613954"/>
            <a:chOff x="11298511" y="73893"/>
            <a:chExt cx="765207" cy="6613954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8662884" y="3523422"/>
              <a:ext cx="603646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cap="all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8511" y="73893"/>
              <a:ext cx="765207" cy="795798"/>
            </a:xfrm>
            <a:prstGeom prst="rect">
              <a:avLst/>
            </a:prstGeom>
          </p:spPr>
        </p:pic>
      </p:grpSp>
      <p:sp>
        <p:nvSpPr>
          <p:cNvPr id="21" name="Прямоугольник 20"/>
          <p:cNvSpPr/>
          <p:nvPr/>
        </p:nvSpPr>
        <p:spPr>
          <a:xfrm>
            <a:off x="184935" y="161805"/>
            <a:ext cx="110506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E75F5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Нормативно-правовая база организации образовательной деятельности в ДОО 21.02.2023 г.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8D562F-1F49-7434-3EB5-EEF7A548A6C3}"/>
              </a:ext>
            </a:extLst>
          </p:cNvPr>
          <p:cNvSpPr txBox="1"/>
          <p:nvPr/>
        </p:nvSpPr>
        <p:spPr>
          <a:xfrm>
            <a:off x="441788" y="729465"/>
            <a:ext cx="1105061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ru-RU" sz="1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 декабря 2012 г. № 273-ФЗ «Об образовании в Российской Федерации» (в ред. Федеральных законов от 31.07.2020 №304-ФЗ, от 14.07.2022 №295-ФЗ, от 24.09.2022 №371-ФЗ)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Министерства образования и науки Российской Федерации от 17 октября 2013 г. № 1155 (в ред. Приказов Минпросвещения России от 21.01.2019 № 31, от 08.11.2022 № 955) «Об утверждении федерального государственного образовательного стандарта дошкольного образования»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Министерства просвещения Российской Федерации от 31 июля 2020 г. № 373 (в ред. Приказа Минпросвещения России от 01.12.2022 № 1048) «Об 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дошкольного образования»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Министерства просвещения Российской Федерации от 15 мая 2020 г. № 236 (в ред. Приказов Минпросвещения России от 08.09.2020 №471, от 04.10.2021№686) «Об утверждении Порядка приема на обучение по образовательным программам дошкольного образования»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Министерства просвещения Российской Федерации от 25 ноября 2022 г. № 1028 «Об утверждении федеральной образовательной программы дошкольного образования»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 Минпросвещения России от 24.11.2022 № 1022 «Об утверждении федеральной адаптированной образовательной программы дошкольного образования для обучающихся с ограниченными возможностями здоровья» </a:t>
            </a:r>
          </a:p>
        </p:txBody>
      </p:sp>
    </p:spTree>
    <p:extLst>
      <p:ext uri="{BB962C8B-B14F-4D97-AF65-F5344CB8AC3E}">
        <p14:creationId xmlns:p14="http://schemas.microsoft.com/office/powerpoint/2010/main" val="31061521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475047" y="6585754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4472C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37</a:t>
            </a:r>
            <a:endParaRPr lang="ru-RU" dirty="0">
              <a:solidFill>
                <a:srgbClr val="4472C4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1331168" y="73893"/>
            <a:ext cx="765207" cy="6613954"/>
            <a:chOff x="11298511" y="73893"/>
            <a:chExt cx="765207" cy="6613954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8662884" y="3523422"/>
              <a:ext cx="603646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cap="all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8511" y="73893"/>
              <a:ext cx="765207" cy="795798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291" y="857476"/>
            <a:ext cx="3045940" cy="4175425"/>
          </a:xfrm>
          <a:prstGeom prst="rect">
            <a:avLst/>
          </a:prstGeom>
          <a:ln w="28575">
            <a:solidFill>
              <a:srgbClr val="E75F5B"/>
            </a:solidFill>
            <a:prstDash val="sysDash"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688" y="869691"/>
            <a:ext cx="3029630" cy="4175425"/>
          </a:xfrm>
          <a:prstGeom prst="rect">
            <a:avLst/>
          </a:prstGeom>
          <a:ln w="28575">
            <a:solidFill>
              <a:srgbClr val="E75F5B"/>
            </a:solidFill>
            <a:prstDash val="sysDash"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0114"/>
            <a:ext cx="2992932" cy="1169114"/>
          </a:xfrm>
          <a:prstGeom prst="rect">
            <a:avLst/>
          </a:prstGeom>
          <a:ln w="28575">
            <a:solidFill>
              <a:srgbClr val="E75F5B"/>
            </a:solidFill>
            <a:prstDash val="sysDash"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869691"/>
            <a:ext cx="2992932" cy="4175425"/>
          </a:xfrm>
          <a:prstGeom prst="rect">
            <a:avLst/>
          </a:prstGeom>
          <a:ln w="28575">
            <a:solidFill>
              <a:srgbClr val="E75F5B"/>
            </a:solidFill>
            <a:prstDash val="sysDash"/>
          </a:ln>
        </p:spPr>
      </p:pic>
    </p:spTree>
    <p:extLst>
      <p:ext uri="{BB962C8B-B14F-4D97-AF65-F5344CB8AC3E}">
        <p14:creationId xmlns:p14="http://schemas.microsoft.com/office/powerpoint/2010/main" val="37346976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81233"/>
            <a:ext cx="12192000" cy="6863253"/>
            <a:chOff x="0" y="-5253"/>
            <a:chExt cx="12192000" cy="6863253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" t="20106" b="912"/>
            <a:stretch/>
          </p:blipFill>
          <p:spPr>
            <a:xfrm>
              <a:off x="1" y="-5253"/>
              <a:ext cx="12191999" cy="6863253"/>
            </a:xfrm>
            <a:prstGeom prst="rect">
              <a:avLst/>
            </a:prstGeom>
          </p:spPr>
        </p:pic>
        <p:sp>
          <p:nvSpPr>
            <p:cNvPr id="6" name="Прямоугольный треугольник 5"/>
            <p:cNvSpPr/>
            <p:nvPr/>
          </p:nvSpPr>
          <p:spPr>
            <a:xfrm>
              <a:off x="0" y="3755572"/>
              <a:ext cx="2896521" cy="3102428"/>
            </a:xfrm>
            <a:prstGeom prst="rtTriangle">
              <a:avLst/>
            </a:prstGeom>
            <a:solidFill>
              <a:srgbClr val="2D42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2D4257"/>
                </a:solidFill>
              </a:endParaRPr>
            </a:p>
          </p:txBody>
        </p:sp>
      </p:grpSp>
      <p:sp>
        <p:nvSpPr>
          <p:cNvPr id="5" name="Прямоугольник с одним усеченным и одним скругленным углом 4"/>
          <p:cNvSpPr/>
          <p:nvPr/>
        </p:nvSpPr>
        <p:spPr>
          <a:xfrm flipH="1">
            <a:off x="108995" y="3542025"/>
            <a:ext cx="2207942" cy="2832410"/>
          </a:xfrm>
          <a:custGeom>
            <a:avLst/>
            <a:gdLst>
              <a:gd name="connsiteX0" fmla="*/ 370122 w 2220686"/>
              <a:gd name="connsiteY0" fmla="*/ 0 h 2552510"/>
              <a:gd name="connsiteX1" fmla="*/ 1850564 w 2220686"/>
              <a:gd name="connsiteY1" fmla="*/ 0 h 2552510"/>
              <a:gd name="connsiteX2" fmla="*/ 2220686 w 2220686"/>
              <a:gd name="connsiteY2" fmla="*/ 370122 h 2552510"/>
              <a:gd name="connsiteX3" fmla="*/ 2220686 w 2220686"/>
              <a:gd name="connsiteY3" fmla="*/ 2552510 h 2552510"/>
              <a:gd name="connsiteX4" fmla="*/ 0 w 2220686"/>
              <a:gd name="connsiteY4" fmla="*/ 2552510 h 2552510"/>
              <a:gd name="connsiteX5" fmla="*/ 0 w 2220686"/>
              <a:gd name="connsiteY5" fmla="*/ 370122 h 2552510"/>
              <a:gd name="connsiteX6" fmla="*/ 370122 w 2220686"/>
              <a:gd name="connsiteY6" fmla="*/ 0 h 2552510"/>
              <a:gd name="connsiteX0" fmla="*/ 370122 w 2231564"/>
              <a:gd name="connsiteY0" fmla="*/ 32657 h 2585167"/>
              <a:gd name="connsiteX1" fmla="*/ 2231564 w 2231564"/>
              <a:gd name="connsiteY1" fmla="*/ 0 h 2585167"/>
              <a:gd name="connsiteX2" fmla="*/ 2220686 w 2231564"/>
              <a:gd name="connsiteY2" fmla="*/ 402779 h 2585167"/>
              <a:gd name="connsiteX3" fmla="*/ 2220686 w 2231564"/>
              <a:gd name="connsiteY3" fmla="*/ 2585167 h 2585167"/>
              <a:gd name="connsiteX4" fmla="*/ 0 w 2231564"/>
              <a:gd name="connsiteY4" fmla="*/ 2585167 h 2585167"/>
              <a:gd name="connsiteX5" fmla="*/ 0 w 2231564"/>
              <a:gd name="connsiteY5" fmla="*/ 402779 h 2585167"/>
              <a:gd name="connsiteX6" fmla="*/ 370122 w 2231564"/>
              <a:gd name="connsiteY6" fmla="*/ 32657 h 2585167"/>
              <a:gd name="connsiteX0" fmla="*/ 370122 w 2220686"/>
              <a:gd name="connsiteY0" fmla="*/ 0 h 2552510"/>
              <a:gd name="connsiteX1" fmla="*/ 2198907 w 2220686"/>
              <a:gd name="connsiteY1" fmla="*/ 0 h 2552510"/>
              <a:gd name="connsiteX2" fmla="*/ 2220686 w 2220686"/>
              <a:gd name="connsiteY2" fmla="*/ 370122 h 2552510"/>
              <a:gd name="connsiteX3" fmla="*/ 2220686 w 2220686"/>
              <a:gd name="connsiteY3" fmla="*/ 2552510 h 2552510"/>
              <a:gd name="connsiteX4" fmla="*/ 0 w 2220686"/>
              <a:gd name="connsiteY4" fmla="*/ 2552510 h 2552510"/>
              <a:gd name="connsiteX5" fmla="*/ 0 w 2220686"/>
              <a:gd name="connsiteY5" fmla="*/ 370122 h 2552510"/>
              <a:gd name="connsiteX6" fmla="*/ 370122 w 2220686"/>
              <a:gd name="connsiteY6" fmla="*/ 0 h 2552510"/>
              <a:gd name="connsiteX0" fmla="*/ 370122 w 2220686"/>
              <a:gd name="connsiteY0" fmla="*/ 10886 h 2563396"/>
              <a:gd name="connsiteX1" fmla="*/ 2220678 w 2220686"/>
              <a:gd name="connsiteY1" fmla="*/ 0 h 2563396"/>
              <a:gd name="connsiteX2" fmla="*/ 2220686 w 2220686"/>
              <a:gd name="connsiteY2" fmla="*/ 381008 h 2563396"/>
              <a:gd name="connsiteX3" fmla="*/ 2220686 w 2220686"/>
              <a:gd name="connsiteY3" fmla="*/ 2563396 h 2563396"/>
              <a:gd name="connsiteX4" fmla="*/ 0 w 2220686"/>
              <a:gd name="connsiteY4" fmla="*/ 2563396 h 2563396"/>
              <a:gd name="connsiteX5" fmla="*/ 0 w 2220686"/>
              <a:gd name="connsiteY5" fmla="*/ 381008 h 2563396"/>
              <a:gd name="connsiteX6" fmla="*/ 370122 w 2220686"/>
              <a:gd name="connsiteY6" fmla="*/ 10886 h 256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0686" h="2563396">
                <a:moveTo>
                  <a:pt x="370122" y="10886"/>
                </a:moveTo>
                <a:lnTo>
                  <a:pt x="2220678" y="0"/>
                </a:lnTo>
                <a:cubicBezTo>
                  <a:pt x="2220681" y="127003"/>
                  <a:pt x="2220683" y="254005"/>
                  <a:pt x="2220686" y="381008"/>
                </a:cubicBezTo>
                <a:lnTo>
                  <a:pt x="2220686" y="2563396"/>
                </a:lnTo>
                <a:lnTo>
                  <a:pt x="0" y="2563396"/>
                </a:lnTo>
                <a:lnTo>
                  <a:pt x="0" y="381008"/>
                </a:lnTo>
                <a:cubicBezTo>
                  <a:pt x="0" y="176595"/>
                  <a:pt x="165709" y="10886"/>
                  <a:pt x="370122" y="10886"/>
                </a:cubicBezTo>
                <a:close/>
              </a:path>
            </a:pathLst>
          </a:custGeom>
          <a:solidFill>
            <a:srgbClr val="223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  <a:p>
            <a:pPr algn="ctr"/>
            <a:r>
              <a:rPr lang="ru-RU" sz="6000" b="1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9" name="Прямоугольный треугольник 8"/>
          <p:cNvSpPr/>
          <p:nvPr/>
        </p:nvSpPr>
        <p:spPr>
          <a:xfrm>
            <a:off x="-1" y="4995746"/>
            <a:ext cx="2118733" cy="1862254"/>
          </a:xfrm>
          <a:prstGeom prst="rtTriangle">
            <a:avLst/>
          </a:prstGeom>
          <a:solidFill>
            <a:srgbClr val="E75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07941" y="2812905"/>
            <a:ext cx="9436993" cy="2651724"/>
          </a:xfrm>
          <a:prstGeom prst="rect">
            <a:avLst/>
          </a:prstGeom>
          <a:solidFill>
            <a:srgbClr val="2D425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252483" y="2852884"/>
            <a:ext cx="940129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E75F5B"/>
                </a:solidFill>
                <a:latin typeface="Arial Black" panose="020B0A04020102020204" pitchFamily="34" charset="0"/>
              </a:rPr>
              <a:t>ФЕДЕРАЛЬНАЯ ОБРАЗОВАТЕЛЬНАЯ ПРОГРАММА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7E7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ДОШКОЛЬНОГО ОБРАЗОВАНИЯ </a:t>
            </a:r>
          </a:p>
          <a:p>
            <a:endParaRPr lang="ru-RU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93889" y="2210042"/>
            <a:ext cx="6487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Roboto Light" panose="02000000000000000000" pitchFamily="2" charset="0"/>
                <a:cs typeface="Times New Roman" panose="02020603050405020304" pitchFamily="18" charset="0"/>
              </a:rPr>
              <a:t>МИНИСТЕРСТВО ОБРАЗОВАНИЯ И НАУКИ </a:t>
            </a:r>
          </a:p>
          <a:p>
            <a:pPr algn="ctr"/>
            <a:r>
              <a:rPr lang="ru-RU" sz="1400" b="1" cap="all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ea typeface="Roboto Light" panose="02000000000000000000" pitchFamily="2" charset="0"/>
                <a:cs typeface="Times New Roman" panose="02020603050405020304" pitchFamily="18" charset="0"/>
              </a:rPr>
              <a:t>РЕСПУБЛИКИ ДАГЕСТАН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937" y="2049086"/>
            <a:ext cx="765207" cy="79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801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556692" y="6585754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4472C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</a:t>
            </a:r>
            <a:endParaRPr lang="ru-RU" dirty="0">
              <a:solidFill>
                <a:srgbClr val="4472C4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1331168" y="73893"/>
            <a:ext cx="765207" cy="6613954"/>
            <a:chOff x="11298511" y="73893"/>
            <a:chExt cx="765207" cy="6613954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8662884" y="3523422"/>
              <a:ext cx="603646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cap="all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8511" y="73893"/>
              <a:ext cx="765207" cy="795798"/>
            </a:xfrm>
            <a:prstGeom prst="rect">
              <a:avLst/>
            </a:prstGeom>
          </p:spPr>
        </p:pic>
      </p:grpSp>
      <p:sp>
        <p:nvSpPr>
          <p:cNvPr id="21" name="Прямоугольник 20"/>
          <p:cNvSpPr/>
          <p:nvPr/>
        </p:nvSpPr>
        <p:spPr>
          <a:xfrm>
            <a:off x="184935" y="161805"/>
            <a:ext cx="110506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E75F5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Нормативно-правовая база организации образовательной деятельности в ДОО 21.02.2023 г.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8D562F-1F49-7434-3EB5-EEF7A548A6C3}"/>
              </a:ext>
            </a:extLst>
          </p:cNvPr>
          <p:cNvSpPr txBox="1"/>
          <p:nvPr/>
        </p:nvSpPr>
        <p:spPr>
          <a:xfrm>
            <a:off x="441788" y="729465"/>
            <a:ext cx="110506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tabLst>
                <a:tab pos="540385" algn="l"/>
              </a:tabLs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7. Постановление Главного государственного санитарного врача Российской Федерации от 28.09.2020 № 28 «Об утверждении санитарных правил СП 2.4.3648-20 «Санитарно-эпидемиологические требования к организациям воспитания и обучения, отдыха и оздоровления детей и молодежи»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tabLst>
                <a:tab pos="540385" algn="l"/>
              </a:tabLs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8. Постановление Главного государственного санитарного врача Российской Федерации от 27 октября 2020 года № 32 «Об утверждении санитарно-эпидемиологических правил и норм СанПиН 2.3/2.4.3590-20 «Санитарно-эпидемиологические требования к организации общественного питания населения».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tabLst>
                <a:tab pos="540385" algn="l"/>
              </a:tabLs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9. Постановление Главного государственного санитарного врача Российской Федерации от 28 января 2021 г. № 2 Об утверждении санитарных правил и норм СанПиН 1.2.3685-21 «Гигиенические нормативы и требования к обеспечению безопасности и (или) безвредности для человек факторов среды обитания» согласно приложению.</a:t>
            </a:r>
            <a:endParaRPr lang="ru-RU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802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3866496"/>
            <a:ext cx="4465307" cy="23116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112128"/>
            <a:ext cx="12192000" cy="16850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556692" y="6585754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4472C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</a:t>
            </a:r>
            <a:endParaRPr lang="ru-RU" dirty="0">
              <a:solidFill>
                <a:srgbClr val="4472C4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1331168" y="73893"/>
            <a:ext cx="765207" cy="6613954"/>
            <a:chOff x="11298511" y="73893"/>
            <a:chExt cx="765207" cy="6613954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8662884" y="3523422"/>
              <a:ext cx="603646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cap="all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8511" y="73893"/>
              <a:ext cx="765207" cy="795798"/>
            </a:xfrm>
            <a:prstGeom prst="rect">
              <a:avLst/>
            </a:prstGeom>
          </p:spPr>
        </p:pic>
      </p:grpSp>
      <p:sp>
        <p:nvSpPr>
          <p:cNvPr id="16" name="Прямоугольник 15"/>
          <p:cNvSpPr/>
          <p:nvPr/>
        </p:nvSpPr>
        <p:spPr>
          <a:xfrm>
            <a:off x="3293538" y="1112128"/>
            <a:ext cx="620196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dirty="0">
                <a:solidFill>
                  <a:srgbClr val="1D499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ФЕДЕРАЛЬНЫЙ ЗАКОН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 24.09.2022 № 371-ФЗ                       «О внесении изменений в Федеральный закон «Об образовании в Российской Федерации» и статью 1 Федерального закона «Об обязательных требованиях в Российской Федерации»» 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2198708" y="1255594"/>
            <a:ext cx="1094830" cy="1174434"/>
            <a:chOff x="3002830" y="282474"/>
            <a:chExt cx="1174434" cy="1174434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2830" y="282474"/>
              <a:ext cx="1174434" cy="1174434"/>
            </a:xfrm>
            <a:prstGeom prst="rect">
              <a:avLst/>
            </a:prstGeom>
          </p:spPr>
        </p:pic>
        <p:sp>
          <p:nvSpPr>
            <p:cNvPr id="19" name="Прямоугольник 18"/>
            <p:cNvSpPr/>
            <p:nvPr/>
          </p:nvSpPr>
          <p:spPr>
            <a:xfrm>
              <a:off x="3309257" y="776624"/>
              <a:ext cx="587829" cy="47289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0785" y="703516"/>
              <a:ext cx="590986" cy="590986"/>
            </a:xfrm>
            <a:prstGeom prst="rect">
              <a:avLst/>
            </a:prstGeom>
          </p:spPr>
        </p:pic>
      </p:grpSp>
      <p:sp>
        <p:nvSpPr>
          <p:cNvPr id="21" name="Прямоугольник 20"/>
          <p:cNvSpPr/>
          <p:nvPr/>
        </p:nvSpPr>
        <p:spPr>
          <a:xfrm>
            <a:off x="3135895" y="161805"/>
            <a:ext cx="80996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E75F5B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ФЕДЕРАЛЬНАЯ ОБРАЗОВАТЕЛЬНАЯ ПРОГРАММА дошкольного образования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68796" y="4042218"/>
            <a:ext cx="379651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ОСНОВНЫЕ ОБЩЕОБРАЗОВАТЕЛЬНЫЕ ПРОГРАММЫ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подлежат приведению в соответствие с федеральными основными общеобразовательными программами: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970097" y="3302944"/>
            <a:ext cx="62404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УЧЕБНО-МЕТОДИЧЕСКАЯ ДОКУМЕНТАЦИЯ </a:t>
            </a:r>
          </a:p>
          <a:p>
            <a:pPr marL="285750" indent="-285750">
              <a:spcAft>
                <a:spcPts val="0"/>
              </a:spcAft>
              <a:buClr>
                <a:srgbClr val="E75F5B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федеральная рабочая программа воспитания, </a:t>
            </a:r>
          </a:p>
          <a:p>
            <a:pPr marL="285750" indent="-285750">
              <a:spcAft>
                <a:spcPts val="0"/>
              </a:spcAft>
              <a:buClr>
                <a:srgbClr val="E75F5B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примерный режим и распорядок дня дошкольных групп,</a:t>
            </a:r>
          </a:p>
          <a:p>
            <a:pPr marL="285750" indent="-285750">
              <a:buClr>
                <a:srgbClr val="E75F5B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федеральный календарный план воспитательной работы</a:t>
            </a:r>
          </a:p>
          <a:p>
            <a:pPr marL="285750" indent="-285750">
              <a:spcAft>
                <a:spcPts val="0"/>
              </a:spcAft>
              <a:buClr>
                <a:srgbClr val="E75F5B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иные компоненты</a:t>
            </a:r>
          </a:p>
          <a:p>
            <a:pPr>
              <a:spcAft>
                <a:spcPts val="0"/>
              </a:spcAft>
              <a:buClr>
                <a:srgbClr val="E75F5B"/>
              </a:buClr>
            </a:pPr>
            <a:endParaRPr lang="ru-RU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16200000">
            <a:off x="-903247" y="4526624"/>
            <a:ext cx="26208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E75F5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позднее </a:t>
            </a:r>
          </a:p>
          <a:p>
            <a:r>
              <a:rPr lang="ru-RU" sz="1400" b="1" dirty="0">
                <a:solidFill>
                  <a:srgbClr val="E75F5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сентября 2023 года </a:t>
            </a:r>
            <a:endParaRPr lang="ru-RU" sz="1000" dirty="0">
              <a:solidFill>
                <a:srgbClr val="E75F5B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844209" y="4687939"/>
            <a:ext cx="588909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ОПРЕДЕЛЯЕТ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единые базовый объем и содержание образования определенного уровня и (или) определенной направленности, планируемые результаты освоения образовательной программы в Российской Федерации </a:t>
            </a:r>
            <a:endParaRPr lang="ru-RU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ый треугольник 26"/>
          <p:cNvSpPr/>
          <p:nvPr/>
        </p:nvSpPr>
        <p:spPr>
          <a:xfrm rot="13479841">
            <a:off x="3229825" y="3837910"/>
            <a:ext cx="2360988" cy="2360988"/>
          </a:xfrm>
          <a:prstGeom prst="rtTriangl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121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7036" y="1740194"/>
            <a:ext cx="5171131" cy="41801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11331168" y="73893"/>
            <a:ext cx="765207" cy="6613954"/>
            <a:chOff x="11298511" y="73893"/>
            <a:chExt cx="765207" cy="6613954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8662884" y="3523422"/>
              <a:ext cx="603646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cap="all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8511" y="73893"/>
              <a:ext cx="765207" cy="795798"/>
            </a:xfrm>
            <a:prstGeom prst="rect">
              <a:avLst/>
            </a:prstGeom>
          </p:spPr>
        </p:pic>
      </p:grpSp>
      <p:sp>
        <p:nvSpPr>
          <p:cNvPr id="21" name="Прямоугольник 20"/>
          <p:cNvSpPr/>
          <p:nvPr/>
        </p:nvSpPr>
        <p:spPr>
          <a:xfrm>
            <a:off x="4920343" y="244461"/>
            <a:ext cx="6315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solidFill>
                  <a:srgbClr val="E75F5B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ПРИКАЗ МИНПРОСВЕЩЕНИЯ РОССИИ</a:t>
            </a:r>
            <a:endParaRPr lang="ru-RU" sz="2000" b="1" dirty="0">
              <a:solidFill>
                <a:srgbClr val="1D499A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467549" y="6569019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4472C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</a:t>
            </a:r>
            <a:endParaRPr lang="ru-RU" dirty="0">
              <a:solidFill>
                <a:srgbClr val="4472C4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412" y="2161110"/>
            <a:ext cx="1063321" cy="9235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8364" y="3230164"/>
            <a:ext cx="44042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E75F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МИНПРОСВЕЩЕНИЯ РОССИИ ОТ 30.09.2022 № 874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ПОРЯДКА РАЗРАБОТКИ И УТВЕРЖДЕНИЯ ФЕДЕРАЛЬНЫХ ОСНОВНЫХ ОБЩЕОБРАЗОВАТЕЛЬНЫХ ПРОГРАММ»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58193" y="2161110"/>
            <a:ext cx="610938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РАЗРАБАТЫВАЮТСЯ с учетом </a:t>
            </a:r>
          </a:p>
          <a:p>
            <a:pPr marL="285750" indent="-285750">
              <a:spcAft>
                <a:spcPts val="0"/>
              </a:spcAft>
              <a:buClr>
                <a:srgbClr val="1D499A"/>
              </a:buClr>
              <a:buFont typeface="Wingdings" panose="05000000000000000000" pitchFamily="2" charset="2"/>
              <a:buChar char="§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уровня и направленности, </a:t>
            </a:r>
          </a:p>
          <a:p>
            <a:pPr marL="285750" indent="-285750">
              <a:spcAft>
                <a:spcPts val="0"/>
              </a:spcAft>
              <a:buClr>
                <a:srgbClr val="1D499A"/>
              </a:buClr>
              <a:buFont typeface="Wingdings" panose="05000000000000000000" pitchFamily="2" charset="2"/>
              <a:buChar char="§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возможности организации углубленного изучения отдельных учебных предметов</a:t>
            </a:r>
          </a:p>
          <a:p>
            <a:pPr marL="285750" indent="-285750">
              <a:spcAft>
                <a:spcPts val="0"/>
              </a:spcAft>
              <a:buClr>
                <a:srgbClr val="1D499A"/>
              </a:buClr>
              <a:buFont typeface="Wingdings" panose="05000000000000000000" pitchFamily="2" charset="2"/>
              <a:buChar char="§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профильного обучения на основе федеральных государственных образовательных стандартов</a:t>
            </a:r>
          </a:p>
          <a:p>
            <a:pPr marL="285750" indent="-285750">
              <a:spcAft>
                <a:spcPts val="0"/>
              </a:spcAft>
              <a:buClr>
                <a:srgbClr val="1D499A"/>
              </a:buClr>
              <a:buFont typeface="Wingdings" panose="05000000000000000000" pitchFamily="2" charset="2"/>
              <a:buChar char="§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приоритетов научно-технологического развития Российской Федерации</a:t>
            </a:r>
          </a:p>
          <a:p>
            <a:pPr marL="285750" indent="-285750">
              <a:spcAft>
                <a:spcPts val="0"/>
              </a:spcAft>
              <a:buClr>
                <a:srgbClr val="1D499A"/>
              </a:buClr>
              <a:buFont typeface="Wingdings" panose="05000000000000000000" pitchFamily="2" charset="2"/>
              <a:buChar char="§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плана мероприятий по реализации Стратегии научно-технологического развития Российской Федерации, утверждаемого на соответствующие годы Правительством Российской Федерации</a:t>
            </a:r>
            <a:endParaRPr lang="ru-RU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503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556692" y="6585754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4472C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6</a:t>
            </a:r>
            <a:endParaRPr lang="ru-RU" dirty="0">
              <a:solidFill>
                <a:srgbClr val="4472C4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1331168" y="73893"/>
            <a:ext cx="765207" cy="6613954"/>
            <a:chOff x="11298511" y="73893"/>
            <a:chExt cx="765207" cy="6613954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8662884" y="3523422"/>
              <a:ext cx="603646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cap="all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8511" y="73893"/>
              <a:ext cx="765207" cy="795798"/>
            </a:xfrm>
            <a:prstGeom prst="rect">
              <a:avLst/>
            </a:prstGeom>
          </p:spPr>
        </p:pic>
      </p:grpSp>
      <p:sp>
        <p:nvSpPr>
          <p:cNvPr id="21" name="Прямоугольник 20"/>
          <p:cNvSpPr/>
          <p:nvPr/>
        </p:nvSpPr>
        <p:spPr>
          <a:xfrm>
            <a:off x="593610" y="982687"/>
            <a:ext cx="571207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/>
            <a:r>
              <a:rPr lang="ru-RU" sz="3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Распоряжением Минпросвещения России </a:t>
            </a:r>
          </a:p>
          <a:p>
            <a:pPr indent="449580" algn="ctr"/>
            <a:r>
              <a:rPr lang="ru-RU" sz="3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6 октября 2022 г. № Р-241 создана рабочая группа Министерства просвещения Российской Федерации по вопросам разработки федеральной образовательной программы дошкольного образования.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002AD1-C7D2-799B-CD37-D543C5E338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492" y="869691"/>
            <a:ext cx="4486311" cy="556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17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11331168" y="73893"/>
            <a:ext cx="765207" cy="6613954"/>
            <a:chOff x="11298511" y="73893"/>
            <a:chExt cx="765207" cy="6613954"/>
          </a:xfrm>
        </p:grpSpPr>
        <p:sp>
          <p:nvSpPr>
            <p:cNvPr id="13" name="Прямоугольник 12"/>
            <p:cNvSpPr/>
            <p:nvPr/>
          </p:nvSpPr>
          <p:spPr>
            <a:xfrm rot="16200000">
              <a:off x="8662884" y="3523422"/>
              <a:ext cx="603646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b="1" cap="all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rPr>
                <a:t>МИНИСТЕРСТВО ОБРАЗОВАНИЯ И НАУКИ РЕСПУБЛИКИ ДАГЕСТАН</a:t>
              </a: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8511" y="73893"/>
              <a:ext cx="765207" cy="795798"/>
            </a:xfrm>
            <a:prstGeom prst="rect">
              <a:avLst/>
            </a:prstGeom>
          </p:spPr>
        </p:pic>
      </p:grpSp>
      <p:sp>
        <p:nvSpPr>
          <p:cNvPr id="22" name="Прямоугольник 21"/>
          <p:cNvSpPr/>
          <p:nvPr/>
        </p:nvSpPr>
        <p:spPr>
          <a:xfrm>
            <a:off x="11546720" y="6569019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4472C4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</a:t>
            </a:r>
            <a:endParaRPr lang="ru-RU" dirty="0">
              <a:solidFill>
                <a:srgbClr val="4472C4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55951" y="1163350"/>
            <a:ext cx="10575795" cy="5332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Bef>
                <a:spcPts val="1100"/>
              </a:spcBef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П. 9) СТАТЬЯ 2: </a:t>
            </a:r>
            <a:r>
              <a:rPr lang="ru-RU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бразовательная программа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комплекс основных характеристик образования </a:t>
            </a:r>
            <a:r>
              <a:rPr lang="ru-RU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(объем, содержание, планируемые результаты)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организационно-педагогических условий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который представлен в виде:</a:t>
            </a:r>
          </a:p>
          <a:p>
            <a:pPr marL="285750" indent="-285750" algn="just">
              <a:spcBef>
                <a:spcPts val="1100"/>
              </a:spcBef>
              <a:buFontTx/>
              <a:buChar char="-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учебного плана,</a:t>
            </a:r>
          </a:p>
          <a:p>
            <a:pPr marL="285750" indent="-285750" algn="just">
              <a:spcBef>
                <a:spcPts val="1100"/>
              </a:spcBef>
              <a:buFontTx/>
              <a:buChar char="-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календарного учебного графика,</a:t>
            </a:r>
          </a:p>
          <a:p>
            <a:pPr marL="285750" indent="-285750" algn="just">
              <a:spcBef>
                <a:spcPts val="1100"/>
              </a:spcBef>
              <a:buFontTx/>
              <a:buChar char="-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рабочих программ учебных предметов, курсов, дисциплин (модулей), </a:t>
            </a:r>
          </a:p>
          <a:p>
            <a:pPr marL="285750" indent="-285750" algn="just">
              <a:spcBef>
                <a:spcPts val="1100"/>
              </a:spcBef>
              <a:buFontTx/>
              <a:buChar char="-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иных компонентов,</a:t>
            </a:r>
          </a:p>
          <a:p>
            <a:pPr marL="285750" indent="-285750" algn="just">
              <a:spcBef>
                <a:spcPts val="1100"/>
              </a:spcBef>
              <a:buFontTx/>
              <a:buChar char="-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оценочных и методических материалов,</a:t>
            </a:r>
          </a:p>
          <a:p>
            <a:pPr algn="just">
              <a:spcBef>
                <a:spcPts val="1100"/>
              </a:spcBef>
            </a:pPr>
            <a:r>
              <a:rPr lang="ru-RU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 также в предусмотренных настоящим Федеральным законом случаях в виде</a:t>
            </a:r>
          </a:p>
          <a:p>
            <a:pPr marL="285750" indent="-285750" algn="just">
              <a:spcBef>
                <a:spcPts val="1100"/>
              </a:spcBef>
              <a:buFontTx/>
              <a:buChar char="-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рабочей программы воспитания, </a:t>
            </a:r>
          </a:p>
          <a:p>
            <a:pPr marL="285750" indent="-285750" algn="just">
              <a:spcBef>
                <a:spcPts val="1100"/>
              </a:spcBef>
              <a:buFontTx/>
              <a:buChar char="-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календарного плана воспитательной работы, </a:t>
            </a:r>
          </a:p>
          <a:p>
            <a:pPr marL="285750" indent="-285750" algn="just">
              <a:spcBef>
                <a:spcPts val="1100"/>
              </a:spcBef>
              <a:buFontTx/>
              <a:buChar char="-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 аттестации.</a:t>
            </a:r>
          </a:p>
          <a:p>
            <a:pPr algn="just"/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F7F6C9-5259-CC4B-1D50-FC0418CE5A83}"/>
              </a:ext>
            </a:extLst>
          </p:cNvPr>
          <p:cNvSpPr txBox="1"/>
          <p:nvPr/>
        </p:nvSpPr>
        <p:spPr>
          <a:xfrm>
            <a:off x="95625" y="332353"/>
            <a:ext cx="111361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100"/>
              </a:spcBef>
              <a:buClr>
                <a:srgbClr val="E75F5B"/>
              </a:buClr>
            </a:pPr>
            <a:r>
              <a:rPr lang="ru-RU" sz="2200" b="1" dirty="0">
                <a:solidFill>
                  <a:srgbClr val="E75F5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29.12.2012 г. №273 «Об образовании в Российской Федерации»</a:t>
            </a:r>
          </a:p>
        </p:txBody>
      </p:sp>
    </p:spTree>
    <p:extLst>
      <p:ext uri="{BB962C8B-B14F-4D97-AF65-F5344CB8AC3E}">
        <p14:creationId xmlns:p14="http://schemas.microsoft.com/office/powerpoint/2010/main" val="5163229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14885</TotalTime>
  <Words>4329</Words>
  <Application>Microsoft Office PowerPoint</Application>
  <PresentationFormat>Широкоэкранный</PresentationFormat>
  <Paragraphs>407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50" baseType="lpstr">
      <vt:lpstr>Arial</vt:lpstr>
      <vt:lpstr>Arial Black</vt:lpstr>
      <vt:lpstr>Calibri</vt:lpstr>
      <vt:lpstr>Calibri Light</vt:lpstr>
      <vt:lpstr>Helvetica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Штрилиц</dc:creator>
  <cp:lastModifiedBy>Hadijat Alieva</cp:lastModifiedBy>
  <cp:revision>313</cp:revision>
  <dcterms:created xsi:type="dcterms:W3CDTF">2022-03-21T07:59:13Z</dcterms:created>
  <dcterms:modified xsi:type="dcterms:W3CDTF">2023-02-21T06:21:11Z</dcterms:modified>
</cp:coreProperties>
</file>