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6" r:id="rId5"/>
    <p:sldId id="265" r:id="rId6"/>
    <p:sldId id="262" r:id="rId7"/>
    <p:sldId id="263" r:id="rId8"/>
    <p:sldId id="267" r:id="rId9"/>
    <p:sldId id="264" r:id="rId10"/>
    <p:sldId id="268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3" d="100"/>
          <a:sy n="113" d="100"/>
        </p:scale>
        <p:origin x="9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6B0886-7CC4-48BE-9508-E58947A05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34744B-5116-4A3F-9370-F3DA4C830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60268D-FF48-4D29-947A-10D0AC52F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87769C-B7ED-491D-BD98-C43520DBD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244B92-09F9-44D5-B16E-A42F629A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68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D6488-FCC9-469D-B8E3-A993864DC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2D8CD8-7ABD-4D32-9FEB-9B383A3345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B3D792-525A-4564-B226-FD6B5266CD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E12813-A484-466B-8715-C59AE576A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6569D1C-6BD3-4E33-A14D-D6C3D276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B10F11-89C7-4D79-8CE1-A4920BB6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350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1F0B6-D899-47A0-9902-B02AEB99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517D173-45FA-47F1-B463-BCAFB2A35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ED036C6-4F8E-4990-A3F2-9B358ACBD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5C9BA41-A26A-4A1C-8EEB-F5F8DA7395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FFD4ED4-EF5B-408F-AB91-E96116BC4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28E852-10A2-4D83-82CC-3C69E60B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7EFE6A-C788-4C38-85D3-D8850237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827B07E-0595-4EA5-B842-7DFBA639D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48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BC2C04-A04E-4107-BC02-5A63314B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80FE674-A3AE-40DF-B81B-D6FED07FE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0F60AB-FE59-4CC4-BA31-142F10838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948347-2DE3-41CB-B40D-16F05F200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0E18A28-5B78-4579-99BE-7981E42CA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92CF49C-9329-4F90-8DDA-EC747BF3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902D21B-51EB-447F-90BE-6B725D2FC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17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8CC1D-15E5-4100-9F99-D201A24C2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C37138-8F68-4DFE-B10B-743E748A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0EC7F5-08BC-4732-A6F4-0C59BEAFD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FBA175A-CCE4-4877-8817-A628ECC73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DCB5C8-9D4F-4F0B-B597-E68D7E87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5D39A9-DABC-4DBB-B922-93420FF4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5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91D8DB-4377-4950-B876-3E3A54CF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6D0890-AF25-4A13-BF39-D8EEEC64E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C1AE182-7091-4DBA-AB79-CBC9759222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BCA148D-ED83-4BC6-83D0-64BD340A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CF9A8F-FEF3-4CB8-B58D-0918A1B42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13FFA4D-FB64-4E92-8546-FB685DAC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97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DB31F1-228C-40C6-B624-23A343ED1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CABE0B7-56FC-48BA-A39C-37B34F97B3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BB1945-AD24-4E84-9DFC-5B8E5127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67EE48-2B60-401E-B494-3A7CABF49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CBCE7A-E85A-400A-AF65-F54094635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54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6811A02-99BC-4B98-B939-926504C04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AE9657-1D00-4C11-B9F1-F1CA044FC0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95D028-7514-44D2-B893-C66F067C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D452EE-B597-4B8F-9ED0-7A14B57EB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2DED1-D988-4FF5-901D-CEA1F83B7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68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id="{0B504799-5A5B-4904-96F0-E39EDC02907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19263"/>
            <a:ext cx="12192000" cy="513873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8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0ABFC8D9-3E46-4244-BCF8-DF828263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6" name="Рисунок 6">
            <a:extLst>
              <a:ext uri="{FF2B5EF4-FFF2-40B4-BE49-F238E27FC236}">
                <a16:creationId xmlns:a16="http://schemas.microsoft.com/office/drawing/2014/main" id="{D5ACAE7A-E405-438C-BF4B-A37C1D7BBD2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726000" y="2079000"/>
            <a:ext cx="5220000" cy="4230000"/>
          </a:xfrm>
        </p:spPr>
      </p:sp>
    </p:spTree>
    <p:extLst>
      <p:ext uri="{BB962C8B-B14F-4D97-AF65-F5344CB8AC3E}">
        <p14:creationId xmlns:p14="http://schemas.microsoft.com/office/powerpoint/2010/main" val="53283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FB528B-4022-481C-B4C4-547E2E58A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93A88FE-2B8F-4A7F-8115-58A11752B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62E446-084A-4B5F-8B64-A7A28704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B9AD15-C6D5-4FF2-A8FA-F855066B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71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5E33173-FD76-4096-9269-4DAF27939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288" y="2304000"/>
            <a:ext cx="5960712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47BCC956-CB20-44D2-9E97-FD4B3765EE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770688" y="0"/>
            <a:ext cx="5421312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ED4F1DA6-0E09-4DDD-91BB-50C934A988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46063" y="3968750"/>
            <a:ext cx="6029325" cy="1979613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76646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414338"/>
            <a:ext cx="5489575" cy="283527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88F824-2714-40D3-B7D1-032D9A70C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83" y="430470"/>
            <a:ext cx="5084575" cy="1173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C7CB63-4F12-4BAC-9F52-10E4ABCEE4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6425" y="1944688"/>
            <a:ext cx="5040313" cy="46799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8C099E3E-6BA6-42CC-BA32-79F47F91AB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0" y="3608388"/>
            <a:ext cx="5489575" cy="301625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Font typeface="Arial" panose="020B0604020202020204" pitchFamily="34" charset="0"/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8070353-59AD-4E85-AD00-AD390EB609E5}"/>
              </a:ext>
            </a:extLst>
          </p:cNvPr>
          <p:cNvSpPr/>
          <p:nvPr userDrawn="1"/>
        </p:nvSpPr>
        <p:spPr>
          <a:xfrm>
            <a:off x="0" y="6399000"/>
            <a:ext cx="12192000" cy="45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77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EE3F739-19A4-4190-A1FA-67EFCD502D1C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84051" y="593725"/>
            <a:ext cx="5489575" cy="2857398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3751F-5479-412E-84EF-955FC9844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6000" y="593725"/>
            <a:ext cx="5151949" cy="103887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9A74BD7-8B5C-49BC-B03B-A549B6105B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56363" y="1944688"/>
            <a:ext cx="5151437" cy="481488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Font typeface="Arial" panose="020B0604020202020204" pitchFamily="34" charset="0"/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2C0238A-CE92-48A9-B41C-AC423CC575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3833813"/>
            <a:ext cx="5489575" cy="2925762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D3B8627-E627-4634-B66D-3D27D79305E7}"/>
              </a:ext>
            </a:extLst>
          </p:cNvPr>
          <p:cNvSpPr/>
          <p:nvPr userDrawn="1"/>
        </p:nvSpPr>
        <p:spPr>
          <a:xfrm>
            <a:off x="0" y="6399000"/>
            <a:ext cx="12192000" cy="45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19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2122" y="548862"/>
            <a:ext cx="5489575" cy="5760275"/>
          </a:xfrm>
        </p:spPr>
        <p:txBody>
          <a:bodyPr/>
          <a:lstStyle/>
          <a:p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944688-CD4C-42A4-912B-9CC26638C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1000" y="548862"/>
            <a:ext cx="5188878" cy="103887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013647-54DF-4DD1-9AF0-D3F96F826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0325" y="1898650"/>
            <a:ext cx="5189538" cy="44100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8B21DE2-9ECB-4665-9E2C-CBAAA3FFEAB7}"/>
              </a:ext>
            </a:extLst>
          </p:cNvPr>
          <p:cNvSpPr/>
          <p:nvPr userDrawn="1"/>
        </p:nvSpPr>
        <p:spPr>
          <a:xfrm>
            <a:off x="0" y="6399000"/>
            <a:ext cx="12192000" cy="45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11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33E598D-FE35-4AD2-85C8-760070BD09E5}"/>
              </a:ext>
            </a:extLst>
          </p:cNvPr>
          <p:cNvSpPr/>
          <p:nvPr userDrawn="1"/>
        </p:nvSpPr>
        <p:spPr>
          <a:xfrm>
            <a:off x="6110304" y="0"/>
            <a:ext cx="6081695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исунок 6">
            <a:extLst>
              <a:ext uri="{FF2B5EF4-FFF2-40B4-BE49-F238E27FC236}">
                <a16:creationId xmlns:a16="http://schemas.microsoft.com/office/drawing/2014/main" id="{86409E55-BC35-47A1-8E1D-C84F1F8839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5999" y="548863"/>
            <a:ext cx="4552169" cy="28801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013647-54DF-4DD1-9AF0-D3F96F82641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0325" y="1898650"/>
            <a:ext cx="5189538" cy="441007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E5354C2-B4DE-450B-8855-78EE895CF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2122" y="3699001"/>
            <a:ext cx="5226067" cy="76500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B99D29D-3056-4958-A0C3-FB6C590DB2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2138" y="4733925"/>
            <a:ext cx="5226050" cy="1844675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7656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4459DED-C11A-4511-A847-493005395558}"/>
              </a:ext>
            </a:extLst>
          </p:cNvPr>
          <p:cNvSpPr/>
          <p:nvPr userDrawn="1"/>
        </p:nvSpPr>
        <p:spPr>
          <a:xfrm>
            <a:off x="0" y="0"/>
            <a:ext cx="12192000" cy="182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B541E7-5B4D-43E5-8F59-EBDE70BC7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081C85-17C3-4494-ADC5-41279F506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FDFDBC3-9040-454D-921A-8EFEBEB7EFAE}"/>
              </a:ext>
            </a:extLst>
          </p:cNvPr>
          <p:cNvSpPr/>
          <p:nvPr userDrawn="1"/>
        </p:nvSpPr>
        <p:spPr>
          <a:xfrm>
            <a:off x="0" y="6492875"/>
            <a:ext cx="12192000" cy="3651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noFill/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8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D23225-A6EB-4C9E-BE2E-B9D55EC99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B195F4-6F69-45A4-A776-426F59E30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DD8BE2-7D6B-4A75-8335-D690B278F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112EC0-B9D9-4A20-8B06-52909BCC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4B120D-5D0E-4B47-AF11-603E420E9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hyperlink" Target="https://presentation-creation.ru/" TargetMode="Externa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B614CC-0DBF-4422-9735-A1F761FA8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02BD0-B6F7-4FC4-BE38-C3F830845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67E77E-7D10-4DF2-B1C4-409B432947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84120-DDB0-4CD8-A5A7-9CEC2FF4DA8A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B76696-11F7-4C3D-B4AD-F6CDDE256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6E1899-C8AF-4B4F-84CC-61C783520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70D3B-ABAB-4F8D-9335-B3598A2CBFDC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21"/>
            <a:extLst>
              <a:ext uri="{FF2B5EF4-FFF2-40B4-BE49-F238E27FC236}">
                <a16:creationId xmlns:a16="http://schemas.microsoft.com/office/drawing/2014/main" id="{C1F857D3-07AD-4545-9B12-410A92E911DF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22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0" r:id="rId3"/>
    <p:sldLayoutId id="2147483661" r:id="rId4"/>
    <p:sldLayoutId id="2147483662" r:id="rId5"/>
    <p:sldLayoutId id="2147483664" r:id="rId6"/>
    <p:sldLayoutId id="2147483667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  <p:sldLayoutId id="2147483665" r:id="rId18"/>
    <p:sldLayoutId id="2147483666" r:id="rId1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8AB3532-04C3-482F-8BCE-8461B638FCC7}"/>
              </a:ext>
            </a:extLst>
          </p:cNvPr>
          <p:cNvSpPr/>
          <p:nvPr/>
        </p:nvSpPr>
        <p:spPr>
          <a:xfrm>
            <a:off x="-29784" y="-7000"/>
            <a:ext cx="679054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3DDAC6E-56AB-4046-BD98-EABDCC2BB81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60" r="23660"/>
          <a:stretch>
            <a:fillRect/>
          </a:stretch>
        </p:blipFill>
        <p:spPr/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D3FBA7F-EBC3-4FC4-AA25-E00F690EAC3C}"/>
              </a:ext>
            </a:extLst>
          </p:cNvPr>
          <p:cNvSpPr/>
          <p:nvPr/>
        </p:nvSpPr>
        <p:spPr>
          <a:xfrm>
            <a:off x="-69000" y="1719000"/>
            <a:ext cx="7221000" cy="23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F3D3C8F1-35F6-4953-A284-EAEA09E14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76" y="2108467"/>
            <a:ext cx="6545712" cy="1247781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Роль методической службы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 </a:t>
            </a:r>
            <a:r>
              <a:rPr lang="ru-RU" sz="3600" dirty="0"/>
              <a:t>повышении качества образования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ый треугольник 8">
            <a:extLst>
              <a:ext uri="{FF2B5EF4-FFF2-40B4-BE49-F238E27FC236}">
                <a16:creationId xmlns:a16="http://schemas.microsoft.com/office/drawing/2014/main" id="{3AA26D27-2381-4362-A21E-FADC2A833282}"/>
              </a:ext>
            </a:extLst>
          </p:cNvPr>
          <p:cNvSpPr/>
          <p:nvPr/>
        </p:nvSpPr>
        <p:spPr>
          <a:xfrm>
            <a:off x="6790544" y="2124000"/>
            <a:ext cx="430456" cy="314999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>
            <a:extLst>
              <a:ext uri="{FF2B5EF4-FFF2-40B4-BE49-F238E27FC236}">
                <a16:creationId xmlns:a16="http://schemas.microsoft.com/office/drawing/2014/main" id="{5D92CB75-01D8-467F-9C1D-90981489FE34}"/>
              </a:ext>
            </a:extLst>
          </p:cNvPr>
          <p:cNvSpPr/>
          <p:nvPr/>
        </p:nvSpPr>
        <p:spPr>
          <a:xfrm rot="5400000">
            <a:off x="6787267" y="4775725"/>
            <a:ext cx="430455" cy="437008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709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ECD28-3359-497A-98B4-D68AA680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Информационное направление деятельности ММС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2A9C9605-5419-42F0-A642-FBC0C9A7D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654385"/>
              </p:ext>
            </p:extLst>
          </p:nvPr>
        </p:nvGraphicFramePr>
        <p:xfrm>
          <a:off x="516000" y="2304001"/>
          <a:ext cx="11070000" cy="372744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70000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</a:tblGrid>
              <a:tr h="327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формирование банка педагогической информации (нормативно-правовой, научно-методической, методической и др.)</a:t>
                      </a:r>
                      <a:endParaRPr lang="ru-RU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804293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/>
                        <a:t>ознакомление педагогических работников с новинками педагогической, психологической, методической и научно-популярной литературы на бумажных и электронных носителях; создание Банка эффективных педагогических и управленческих практик на сайте</a:t>
                      </a:r>
                      <a:endParaRPr lang="ru-RU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565984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/>
                        <a:t>ознакомление педагогических и руководящих работников образовательных учреждений с опытом инновационной деятельности образовательных учреждений и педагогов; создание Банка инновационной</a:t>
                      </a:r>
                      <a:r>
                        <a:rPr lang="ru-RU" sz="1600" b="0" baseline="0" dirty="0" smtClean="0"/>
                        <a:t> деятельности в муниципалитете, в регионе</a:t>
                      </a:r>
                      <a:endParaRPr lang="ru-RU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1042602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/>
                        <a:t>информирование педагогических работников образовательных учреждений о новых направлениях в развитии дошкольного, общего, специального образования и дополнительного образования детей, о содержании образовательных программ, новых учебниках, учебно-методических комплектах, видеоматериалах, рекомендациях, нормативных, локальных актах;</a:t>
                      </a:r>
                      <a:r>
                        <a:rPr lang="ru-RU" sz="1600" b="0" baseline="0" dirty="0" smtClean="0"/>
                        <a:t> материалы на сайте о ФГОС, функциональной грамотности – отдельные вкладки</a:t>
                      </a:r>
                      <a:endParaRPr lang="ru-RU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679446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/>
                        <a:t>создание </a:t>
                      </a:r>
                      <a:r>
                        <a:rPr lang="ru-RU" sz="1600" b="0" dirty="0" err="1" smtClean="0"/>
                        <a:t>медиатеки</a:t>
                      </a:r>
                      <a:r>
                        <a:rPr lang="ru-RU" sz="1600" b="0" dirty="0" smtClean="0"/>
                        <a:t> современных учебно-методических материалов, осуществление информационно-библиографической деятельности; </a:t>
                      </a:r>
                      <a:r>
                        <a:rPr lang="ru-RU" sz="1600" b="0" dirty="0" err="1" smtClean="0"/>
                        <a:t>медиатека</a:t>
                      </a:r>
                      <a:r>
                        <a:rPr lang="ru-RU" sz="1600" b="0" dirty="0" smtClean="0"/>
                        <a:t> должна быть интерактивной с доступом педагогов и руководителей</a:t>
                      </a:r>
                      <a:endParaRPr lang="ru-RU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09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ECD28-3359-497A-98B4-D68AA680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Организационно-методическое направление деятельности ММС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2A9C9605-5419-42F0-A642-FBC0C9A7D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9623790"/>
              </p:ext>
            </p:extLst>
          </p:nvPr>
        </p:nvGraphicFramePr>
        <p:xfrm>
          <a:off x="381000" y="1899001"/>
          <a:ext cx="11385000" cy="461345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385000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</a:tblGrid>
              <a:tr h="422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 smtClean="0"/>
                        <a:t>изучение запросов, методическое сопровождение и оказание практической помощи: молодым специалистам, педагогическим и руководящим работникам в период подготовки к аттестации, в </a:t>
                      </a:r>
                      <a:r>
                        <a:rPr lang="ru-RU" sz="1100" b="0" dirty="0" err="1" smtClean="0"/>
                        <a:t>межаттестационный</a:t>
                      </a:r>
                      <a:r>
                        <a:rPr lang="ru-RU" sz="1100" b="0" dirty="0" smtClean="0"/>
                        <a:t> и межкурсовой периоды; разработка и сопровождение в освоении</a:t>
                      </a:r>
                      <a:r>
                        <a:rPr lang="ru-RU" sz="1100" b="0" baseline="0" dirty="0" smtClean="0"/>
                        <a:t> индивидуального образовательного маршрута педагога, руководителя</a:t>
                      </a:r>
                      <a:endParaRPr lang="ru-RU" sz="11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прогнозирование, планирование и организация повышения квалификации педагогических и руководящих работников образовательных учреждений, оказание им информационно-методической помощи в системе непрерывного образования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организация работы районных, городских методических объединений педагогических работников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организация сети методических объединений педагогических работников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участие в разработке содержания регионального (национально-регионального) компонента, компонента образовательного учреждения образовательных стандартов, элективных курсов для </a:t>
                      </a:r>
                      <a:r>
                        <a:rPr lang="ru-RU" sz="1100" b="0" dirty="0" err="1" smtClean="0"/>
                        <a:t>предпрофильной</a:t>
                      </a:r>
                      <a:r>
                        <a:rPr lang="ru-RU" sz="1100" b="0" dirty="0" smtClean="0"/>
                        <a:t> подготовки обучающихся общеобразовательных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участие в разработке программ развития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665945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организация методического сопровождения профильного обучения в общеобразовательных учреждениях, введения индивидуальных учебных планов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440493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методическое сопровождение подготовки педагогических работников к проведению ГИА, ВПР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338891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обеспечение комплектования фондов учебников, учебно-методической литературы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906798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определение опорных (базовых) школ, дошкольных учреждений, школ педагогического опыта для проведения семинаров-практикумов и других мероприятий с руководящими и педагогическими работниками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642691"/>
                  </a:ext>
                </a:extLst>
              </a:tr>
              <a:tr h="422028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подготовка и проведение научно-практических конференций, проектных семинаров, педагогических чтений, конкурсов профессионального педагогического мастерства работников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980019"/>
                  </a:ext>
                </a:extLst>
              </a:tr>
              <a:tr h="275540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организация и проведение фестивалей, конкурсов, предметных олимпиад, конференций обучающихся образовательных учреждений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682352"/>
                  </a:ext>
                </a:extLst>
              </a:tr>
              <a:tr h="551079">
                <a:tc>
                  <a:txBody>
                    <a:bodyPr/>
                    <a:lstStyle/>
                    <a:p>
                      <a:pPr algn="just"/>
                      <a:r>
                        <a:rPr lang="ru-RU" sz="1100" b="0" dirty="0" smtClean="0"/>
                        <a:t>взаимодействие и координация методической деятельности с соответствующими подразделениями органов управления образованием и учреждений дополнительного профессионального (педагогического) образования</a:t>
                      </a:r>
                      <a:endParaRPr lang="ru-RU" sz="11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65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923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73776C0-3917-4D9C-A313-D3CF4DC4A976}"/>
              </a:ext>
            </a:extLst>
          </p:cNvPr>
          <p:cNvSpPr/>
          <p:nvPr/>
        </p:nvSpPr>
        <p:spPr>
          <a:xfrm>
            <a:off x="8751000" y="0"/>
            <a:ext cx="3441000" cy="216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600913E-930B-407A-A089-FC55113F048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84" b="32784"/>
          <a:stretch/>
        </p:blipFill>
        <p:spPr/>
      </p:pic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52544E9D-83A1-4CEC-B5E1-062CBAAF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Цель работы муниципальных методических служб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CE8180A0-DE95-4532-87BB-D9CEB4C8C3C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5416" y="2304000"/>
            <a:ext cx="5040313" cy="467995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/>
              <a:t>Содействие повышению качества общего образования </a:t>
            </a:r>
            <a:endParaRPr lang="ru-RU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/>
              <a:t>Создание </a:t>
            </a:r>
            <a:r>
              <a:rPr lang="ru-RU" sz="2400" dirty="0"/>
              <a:t>единого образовательного пространства непрерывного профессионального развития педагогических и управленческих кадров</a:t>
            </a:r>
            <a:endParaRPr lang="ru-RU" sz="2400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3145E89E-04BE-4D06-A97B-D4FF034CE9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26000" y="3564000"/>
            <a:ext cx="5984999" cy="2835275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002060"/>
                </a:solidFill>
              </a:rPr>
              <a:t>Методическое и информационное сопровождение внедрения и реализации ФГОС дошкольного, начального общего, основного общего и среднего общего образования 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</a:rPr>
              <a:t>Методическое </a:t>
            </a:r>
            <a:r>
              <a:rPr lang="ru-RU" sz="1800" dirty="0">
                <a:solidFill>
                  <a:srgbClr val="002060"/>
                </a:solidFill>
              </a:rPr>
              <a:t>сопровождение управленческих кадров по основным направлениям деятельности </a:t>
            </a:r>
            <a:endParaRPr lang="ru-RU" sz="18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>
                <a:solidFill>
                  <a:srgbClr val="002060"/>
                </a:solidFill>
              </a:rPr>
              <a:t>Организационно-методическое </a:t>
            </a:r>
            <a:r>
              <a:rPr lang="ru-RU" sz="1800" dirty="0">
                <a:solidFill>
                  <a:srgbClr val="002060"/>
                </a:solidFill>
              </a:rPr>
              <a:t>сопровождение инновационной деятельности в образовательных организациях, в том числе методическое сопровождение региональных инновационных площадок, введения новых технологий, современных методик, практик и пр.</a:t>
            </a:r>
            <a:endParaRPr lang="ru-RU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20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FF82343-202A-4D4B-8BA3-D03966DE8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000" y="369000"/>
            <a:ext cx="10461949" cy="1038875"/>
          </a:xfrm>
        </p:spPr>
        <p:txBody>
          <a:bodyPr>
            <a:normAutofit fontScale="90000"/>
          </a:bodyPr>
          <a:lstStyle/>
          <a:p>
            <a:r>
              <a:rPr lang="ru-RU" b="0" dirty="0"/>
              <a:t>Критерии эффективности муниципальных методических служб</a:t>
            </a:r>
            <a:endParaRPr lang="ru-RU" b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EE876D53-9175-4A4B-AD82-D040A0F424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6000" y="2349000"/>
            <a:ext cx="5489575" cy="2925762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Научно-методическое сопровождение роста профессионализма педагогических и управленческих кадров, обеспечение их готовности к решению задач обновляемого образования</a:t>
            </a:r>
            <a:endParaRPr lang="en-US" sz="12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Организационно-методическое </a:t>
            </a:r>
            <a:r>
              <a:rPr lang="ru-RU" sz="1200" dirty="0"/>
              <a:t>сопровождение экспериментальной деятельности в образовательных организациях, в том числе кураторство за ходом эксперимента </a:t>
            </a:r>
            <a:endParaRPr lang="ru-RU" sz="12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Методическое </a:t>
            </a:r>
            <a:r>
              <a:rPr lang="ru-RU" sz="1200" dirty="0"/>
              <a:t>сопровождение выявления и поддержки интеллектуально-одаренных детей, а также их </a:t>
            </a:r>
            <a:r>
              <a:rPr lang="ru-RU" sz="1200" dirty="0" smtClean="0"/>
              <a:t>педагогов-тренеров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Организационно-методическое </a:t>
            </a:r>
            <a:r>
              <a:rPr lang="ru-RU" sz="1200" dirty="0"/>
              <a:t>сопровождение подготовки и проведения государственной итоговой аттестации выпускников 9-х и 11-х классов, ВПР, НИКО, международных исследований, а также диагностических тестирований в рамках </a:t>
            </a:r>
            <a:r>
              <a:rPr lang="ru-RU" sz="1200" dirty="0" smtClean="0"/>
              <a:t>РСОКО, </a:t>
            </a:r>
            <a:r>
              <a:rPr lang="en-US" sz="1200" dirty="0" smtClean="0"/>
              <a:t>PISA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Организационно-методическое </a:t>
            </a:r>
            <a:r>
              <a:rPr lang="ru-RU" sz="1200" dirty="0"/>
              <a:t>сопровождение конкурсов профессионального мастерства различной направленности, </a:t>
            </a:r>
            <a:r>
              <a:rPr lang="ru-RU" sz="1200" dirty="0" err="1"/>
              <a:t>грантовой</a:t>
            </a:r>
            <a:r>
              <a:rPr lang="ru-RU" sz="1200" dirty="0"/>
              <a:t> поддержки педагогических и управленческих кадров </a:t>
            </a:r>
            <a:endParaRPr lang="en-US" sz="12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1200" dirty="0" smtClean="0"/>
              <a:t>Методическое </a:t>
            </a:r>
            <a:r>
              <a:rPr lang="ru-RU" sz="1200" dirty="0"/>
              <a:t>сопровождение организации </a:t>
            </a:r>
            <a:r>
              <a:rPr lang="ru-RU" sz="1200" dirty="0" smtClean="0"/>
              <a:t>сетевого взаимодействия</a:t>
            </a:r>
            <a:endParaRPr lang="ru-RU" sz="1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6051000" y="1854000"/>
            <a:ext cx="5895000" cy="4814887"/>
          </a:xfrm>
        </p:spPr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srgbClr val="002060"/>
                </a:solidFill>
              </a:rPr>
              <a:t>Содержание методической работы формируется из следующих направлений деятельности</a:t>
            </a:r>
            <a:r>
              <a:rPr lang="ru-RU" sz="1800" dirty="0" smtClean="0">
                <a:solidFill>
                  <a:srgbClr val="002060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организационно-методическое </a:t>
            </a:r>
            <a:r>
              <a:rPr lang="ru-RU" sz="1400" dirty="0"/>
              <a:t>(работа с профессиональным сознанием педагогов и управленцев, оснащение их теми методами и средствами, которые помогают снять индивидуальные затруднения, трансляция одним технологически оформленного опыта других)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информационно-аналитическое </a:t>
            </a:r>
            <a:r>
              <a:rPr lang="ru-RU" sz="1400" dirty="0"/>
              <a:t>(изучение, анализ и оценка результативности образовательного процесса и состояния методической работы в учреждениях образования, создание системы информационно-методической поддержки внедрения нового содержания образования, использования новых педагогических технологий и средств обучения)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консультативное </a:t>
            </a:r>
            <a:r>
              <a:rPr lang="ru-RU" sz="1400" dirty="0"/>
              <a:t>(консультирование педагогов и управленцев по созданию авторских разработок, внедрение инновационных процессов)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управленческое </a:t>
            </a:r>
            <a:r>
              <a:rPr lang="ru-RU" sz="1400" dirty="0"/>
              <a:t>(проектирование процесса подготовки кадров по своему направлению, организация этой подготовки, корректировка и изменение содержания и форм работы)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информационная </a:t>
            </a:r>
            <a:r>
              <a:rPr lang="ru-RU" sz="1400" dirty="0"/>
              <a:t>и издательская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27849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0AEE5E04-81BA-4470-85AD-F78B7020B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/>
              <a:t>Координационный совет по совершенствованию учебно-методической деятельности </a:t>
            </a:r>
            <a:endParaRPr lang="ru-RU" sz="3600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4E98BBD9-C0F9-4A9F-8999-9767674D6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000" y="2517129"/>
            <a:ext cx="100800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/>
              <a:t>Изучение учебно-методической и управленческой деятельности муниципальных </a:t>
            </a:r>
            <a:r>
              <a:rPr lang="ru-RU" sz="2400" dirty="0" smtClean="0"/>
              <a:t>образовательных организаций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Организация </a:t>
            </a:r>
            <a:r>
              <a:rPr lang="ru-RU" sz="2400" dirty="0"/>
              <a:t>и анализ результатов региональных </a:t>
            </a:r>
            <a:r>
              <a:rPr lang="ru-RU" sz="2400" dirty="0" smtClean="0"/>
              <a:t>и муниципальных мониторинговых </a:t>
            </a:r>
            <a:r>
              <a:rPr lang="ru-RU" sz="2400" dirty="0"/>
              <a:t>исследований, диагностических тестирований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Разработка </a:t>
            </a:r>
            <a:r>
              <a:rPr lang="ru-RU" sz="2400" dirty="0"/>
              <a:t>«дорожных карт» мероприятий по повышению качества образования </a:t>
            </a:r>
            <a:endParaRPr lang="ru-RU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/>
              <a:t>Повышение </a:t>
            </a:r>
            <a:r>
              <a:rPr lang="ru-RU" sz="2400" dirty="0"/>
              <a:t>качества образования в школах с низким результатами </a:t>
            </a:r>
            <a:r>
              <a:rPr lang="ru-RU" sz="2400" dirty="0" smtClean="0"/>
              <a:t>обучения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4014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43C9F50-5F15-41F5-A784-4D40AD0043A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6" b="8656"/>
          <a:stretch>
            <a:fillRect/>
          </a:stretch>
        </p:blipFill>
        <p:spPr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E5F1F13D-A794-452F-9B98-151241423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5" y="4346228"/>
            <a:ext cx="5226067" cy="7650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dirty="0"/>
              <a:t>Функции Координационного совета при </a:t>
            </a:r>
            <a:r>
              <a:rPr lang="ru-RU" sz="2000" dirty="0" smtClean="0"/>
              <a:t>МОУО </a:t>
            </a:r>
            <a:r>
              <a:rPr lang="ru-RU" sz="2000" dirty="0"/>
              <a:t>по изучению учебно-методической деятельности </a:t>
            </a:r>
            <a:endParaRPr lang="ru-RU" sz="20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DACCC89-75B5-40B0-9CFD-032EC5CF6799}"/>
              </a:ext>
            </a:extLst>
          </p:cNvPr>
          <p:cNvSpPr>
            <a:spLocks/>
          </p:cNvSpPr>
          <p:nvPr/>
        </p:nvSpPr>
        <p:spPr>
          <a:xfrm>
            <a:off x="5800657" y="695662"/>
            <a:ext cx="64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CDA66D-BC09-4B2A-93C7-D456B6D0AB69}"/>
              </a:ext>
            </a:extLst>
          </p:cNvPr>
          <p:cNvSpPr txBox="1"/>
          <p:nvPr/>
        </p:nvSpPr>
        <p:spPr>
          <a:xfrm>
            <a:off x="5928129" y="727275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id="{5247EA68-C5E3-4B87-9851-EA564AD781DE}"/>
              </a:ext>
            </a:extLst>
          </p:cNvPr>
          <p:cNvSpPr txBox="1">
            <a:spLocks/>
          </p:cNvSpPr>
          <p:nvPr/>
        </p:nvSpPr>
        <p:spPr>
          <a:xfrm>
            <a:off x="6576129" y="2256247"/>
            <a:ext cx="4842818" cy="675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rgbClr val="FFFF00"/>
                </a:solidFill>
              </a:rPr>
              <a:t>2. </a:t>
            </a:r>
            <a:r>
              <a:rPr lang="ru-RU" sz="1400" dirty="0" smtClean="0">
                <a:solidFill>
                  <a:srgbClr val="FFFF00"/>
                </a:solidFill>
              </a:rPr>
              <a:t>Инициирует разработку нормативных </a:t>
            </a:r>
            <a:r>
              <a:rPr lang="ru-RU" sz="1400" dirty="0">
                <a:solidFill>
                  <a:srgbClr val="FFFF00"/>
                </a:solidFill>
              </a:rPr>
              <a:t>правовых и инструктивных документов </a:t>
            </a:r>
            <a:r>
              <a:rPr lang="ru-RU" sz="1400" dirty="0" smtClean="0">
                <a:solidFill>
                  <a:srgbClr val="FFFF00"/>
                </a:solidFill>
              </a:rPr>
              <a:t>муниципальной </a:t>
            </a:r>
            <a:r>
              <a:rPr lang="ru-RU" sz="1400" dirty="0">
                <a:solidFill>
                  <a:srgbClr val="FFFF00"/>
                </a:solidFill>
              </a:rPr>
              <a:t>системы оценки качества образования 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C336B2F-8212-4D82-838D-3247E571E6DA}"/>
              </a:ext>
            </a:extLst>
          </p:cNvPr>
          <p:cNvSpPr>
            <a:spLocks/>
          </p:cNvSpPr>
          <p:nvPr/>
        </p:nvSpPr>
        <p:spPr>
          <a:xfrm>
            <a:off x="5800657" y="2215526"/>
            <a:ext cx="64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7F574D-0E06-491F-8577-E0348F2A5E93}"/>
              </a:ext>
            </a:extLst>
          </p:cNvPr>
          <p:cNvSpPr txBox="1"/>
          <p:nvPr/>
        </p:nvSpPr>
        <p:spPr>
          <a:xfrm>
            <a:off x="5928129" y="2247139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9" name="Текст 7">
            <a:extLst>
              <a:ext uri="{FF2B5EF4-FFF2-40B4-BE49-F238E27FC236}">
                <a16:creationId xmlns:a16="http://schemas.microsoft.com/office/drawing/2014/main" id="{62ACCDFD-0334-48A0-85CA-6DBF2C986A22}"/>
              </a:ext>
            </a:extLst>
          </p:cNvPr>
          <p:cNvSpPr txBox="1">
            <a:spLocks/>
          </p:cNvSpPr>
          <p:nvPr/>
        </p:nvSpPr>
        <p:spPr>
          <a:xfrm>
            <a:off x="6609560" y="3725892"/>
            <a:ext cx="5201440" cy="7831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rgbClr val="FFFF00"/>
                </a:solidFill>
              </a:rPr>
              <a:t>3. информирует </a:t>
            </a:r>
            <a:r>
              <a:rPr lang="ru-RU" sz="1400" dirty="0" smtClean="0">
                <a:solidFill>
                  <a:srgbClr val="FFFF00"/>
                </a:solidFill>
              </a:rPr>
              <a:t>образовательные организации, общественность </a:t>
            </a:r>
            <a:r>
              <a:rPr lang="ru-RU" sz="1400" dirty="0">
                <a:solidFill>
                  <a:srgbClr val="FFFF00"/>
                </a:solidFill>
              </a:rPr>
              <a:t>о ходе проведения мероприятий республиканской </a:t>
            </a:r>
            <a:r>
              <a:rPr lang="ru-RU" sz="1400" dirty="0" smtClean="0">
                <a:solidFill>
                  <a:srgbClr val="FFFF00"/>
                </a:solidFill>
              </a:rPr>
              <a:t>и муниципальной системы </a:t>
            </a:r>
            <a:r>
              <a:rPr lang="ru-RU" sz="1400" dirty="0">
                <a:solidFill>
                  <a:srgbClr val="FFFF00"/>
                </a:solidFill>
              </a:rPr>
              <a:t>оценки качества образования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D2C608C-875D-4803-9E9A-207667A1855F}"/>
              </a:ext>
            </a:extLst>
          </p:cNvPr>
          <p:cNvSpPr>
            <a:spLocks/>
          </p:cNvSpPr>
          <p:nvPr/>
        </p:nvSpPr>
        <p:spPr>
          <a:xfrm>
            <a:off x="5834088" y="3729840"/>
            <a:ext cx="64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A1306FE-F640-4520-9369-D4F12A7AE447}"/>
              </a:ext>
            </a:extLst>
          </p:cNvPr>
          <p:cNvSpPr txBox="1"/>
          <p:nvPr/>
        </p:nvSpPr>
        <p:spPr>
          <a:xfrm>
            <a:off x="5961560" y="3761453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3" name="Текст 7">
            <a:extLst>
              <a:ext uri="{FF2B5EF4-FFF2-40B4-BE49-F238E27FC236}">
                <a16:creationId xmlns:a16="http://schemas.microsoft.com/office/drawing/2014/main" id="{964BEDE2-5A2D-477C-A949-659CA59279F0}"/>
              </a:ext>
            </a:extLst>
          </p:cNvPr>
          <p:cNvSpPr txBox="1">
            <a:spLocks/>
          </p:cNvSpPr>
          <p:nvPr/>
        </p:nvSpPr>
        <p:spPr>
          <a:xfrm>
            <a:off x="6609560" y="5306457"/>
            <a:ext cx="4949999" cy="67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rgbClr val="FFFF00"/>
                </a:solidFill>
              </a:rPr>
              <a:t>4. проводит мониторинг реализации плана мероприятий по созданию специальных условий получения общего и дополнительного образования </a:t>
            </a:r>
            <a:r>
              <a:rPr lang="ru-RU" sz="1400" dirty="0" smtClean="0">
                <a:solidFill>
                  <a:srgbClr val="FFFF00"/>
                </a:solidFill>
              </a:rPr>
              <a:t>обучающимися </a:t>
            </a:r>
            <a:r>
              <a:rPr lang="ru-RU" sz="1400" dirty="0">
                <a:solidFill>
                  <a:srgbClr val="FFFF00"/>
                </a:solidFill>
              </a:rPr>
              <a:t>с ограниченными возможностями здоровья 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7625622-E5A4-4513-BEA6-C0C12F844320}"/>
              </a:ext>
            </a:extLst>
          </p:cNvPr>
          <p:cNvSpPr>
            <a:spLocks/>
          </p:cNvSpPr>
          <p:nvPr/>
        </p:nvSpPr>
        <p:spPr>
          <a:xfrm>
            <a:off x="5834088" y="5249704"/>
            <a:ext cx="648000" cy="64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623DC7B-4AF5-4F2F-9DE4-86127E17F903}"/>
              </a:ext>
            </a:extLst>
          </p:cNvPr>
          <p:cNvSpPr txBox="1"/>
          <p:nvPr/>
        </p:nvSpPr>
        <p:spPr>
          <a:xfrm>
            <a:off x="5961560" y="5281317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576129" y="605600"/>
            <a:ext cx="554987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FFFF00"/>
                </a:solidFill>
              </a:rPr>
              <a:t>1. координирует деятельность муниципальных </a:t>
            </a:r>
            <a:r>
              <a:rPr lang="ru-RU" sz="1400" dirty="0" smtClean="0">
                <a:solidFill>
                  <a:srgbClr val="FFFF00"/>
                </a:solidFill>
              </a:rPr>
              <a:t>служб и образовательных организаций по </a:t>
            </a:r>
            <a:r>
              <a:rPr lang="ru-RU" sz="1400" dirty="0">
                <a:solidFill>
                  <a:srgbClr val="FFFF00"/>
                </a:solidFill>
              </a:rPr>
              <a:t>выполнению мероприятий республиканской </a:t>
            </a:r>
            <a:r>
              <a:rPr lang="ru-RU" sz="1400" dirty="0" smtClean="0">
                <a:solidFill>
                  <a:srgbClr val="FFFF00"/>
                </a:solidFill>
              </a:rPr>
              <a:t>и муниципальной системы </a:t>
            </a:r>
            <a:r>
              <a:rPr lang="ru-RU" sz="1400" dirty="0">
                <a:solidFill>
                  <a:srgbClr val="FFFF00"/>
                </a:solidFill>
              </a:rPr>
              <a:t>оценки качества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550233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41FE287E-7A7D-4B8F-9029-17F74833C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000" y="232355"/>
            <a:ext cx="10515600" cy="1325563"/>
          </a:xfrm>
        </p:spPr>
        <p:txBody>
          <a:bodyPr/>
          <a:lstStyle/>
          <a:p>
            <a:r>
              <a:rPr lang="ru-RU" dirty="0"/>
              <a:t>Методическая работа в рамках повышения квалификации педагогических работников</a:t>
            </a:r>
            <a:endParaRPr lang="ru-RU" dirty="0"/>
          </a:p>
        </p:txBody>
      </p:sp>
      <p:sp>
        <p:nvSpPr>
          <p:cNvPr id="8" name="Стрелка: вправо 7">
            <a:extLst>
              <a:ext uri="{FF2B5EF4-FFF2-40B4-BE49-F238E27FC236}">
                <a16:creationId xmlns:a16="http://schemas.microsoft.com/office/drawing/2014/main" id="{A48C154C-3FA4-4335-B0FB-7F236377D726}"/>
              </a:ext>
            </a:extLst>
          </p:cNvPr>
          <p:cNvSpPr/>
          <p:nvPr/>
        </p:nvSpPr>
        <p:spPr>
          <a:xfrm>
            <a:off x="8301000" y="2574000"/>
            <a:ext cx="2745000" cy="1485000"/>
          </a:xfrm>
          <a:prstGeom prst="rightArrow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1BEE9D6-ADFC-4877-9809-AD0AE831AB63}"/>
              </a:ext>
            </a:extLst>
          </p:cNvPr>
          <p:cNvSpPr/>
          <p:nvPr/>
        </p:nvSpPr>
        <p:spPr>
          <a:xfrm>
            <a:off x="6616850" y="2945765"/>
            <a:ext cx="1690500" cy="7404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EBBE701-E1EB-4DA8-9733-C73CDA8A9647}"/>
              </a:ext>
            </a:extLst>
          </p:cNvPr>
          <p:cNvSpPr/>
          <p:nvPr/>
        </p:nvSpPr>
        <p:spPr>
          <a:xfrm>
            <a:off x="4929525" y="2945764"/>
            <a:ext cx="1690500" cy="740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6D86110-9E15-4D70-B7AB-AED26B826804}"/>
              </a:ext>
            </a:extLst>
          </p:cNvPr>
          <p:cNvSpPr/>
          <p:nvPr/>
        </p:nvSpPr>
        <p:spPr>
          <a:xfrm>
            <a:off x="3243305" y="2945764"/>
            <a:ext cx="1690500" cy="740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131F0AD-44EA-4018-B2C2-815E35B599CF}"/>
              </a:ext>
            </a:extLst>
          </p:cNvPr>
          <p:cNvSpPr/>
          <p:nvPr/>
        </p:nvSpPr>
        <p:spPr>
          <a:xfrm>
            <a:off x="1552805" y="2945764"/>
            <a:ext cx="1690500" cy="7404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461C03-119D-4D01-9DE9-41877984F883}"/>
              </a:ext>
            </a:extLst>
          </p:cNvPr>
          <p:cNvSpPr txBox="1"/>
          <p:nvPr/>
        </p:nvSpPr>
        <p:spPr>
          <a:xfrm>
            <a:off x="8978137" y="29928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5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03A5CE-C57E-459E-8D5A-B6D596CB3361}"/>
              </a:ext>
            </a:extLst>
          </p:cNvPr>
          <p:cNvSpPr txBox="1"/>
          <p:nvPr/>
        </p:nvSpPr>
        <p:spPr>
          <a:xfrm>
            <a:off x="7238796" y="299280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4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3A9E84-6FC3-4A89-937C-CA58C41AC63A}"/>
              </a:ext>
            </a:extLst>
          </p:cNvPr>
          <p:cNvSpPr txBox="1"/>
          <p:nvPr/>
        </p:nvSpPr>
        <p:spPr>
          <a:xfrm>
            <a:off x="5527359" y="30116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3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607769-5E7A-44A5-8769-9C6993022F20}"/>
              </a:ext>
            </a:extLst>
          </p:cNvPr>
          <p:cNvSpPr txBox="1"/>
          <p:nvPr/>
        </p:nvSpPr>
        <p:spPr>
          <a:xfrm>
            <a:off x="3846634" y="301168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2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6978E3-B9FB-4F5D-8524-32D0CE62B411}"/>
              </a:ext>
            </a:extLst>
          </p:cNvPr>
          <p:cNvSpPr txBox="1"/>
          <p:nvPr/>
        </p:nvSpPr>
        <p:spPr>
          <a:xfrm>
            <a:off x="2172368" y="299280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1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4EFF70D3-AE62-4612-BEF3-3E785242B4F9}"/>
              </a:ext>
            </a:extLst>
          </p:cNvPr>
          <p:cNvSpPr/>
          <p:nvPr/>
        </p:nvSpPr>
        <p:spPr>
          <a:xfrm>
            <a:off x="2157298" y="4098034"/>
            <a:ext cx="481514" cy="455966"/>
          </a:xfrm>
          <a:prstGeom prst="roundRect">
            <a:avLst>
              <a:gd name="adj" fmla="val 157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ADFE8862-6624-4F5C-BB62-FBC1165E9ECD}"/>
              </a:ext>
            </a:extLst>
          </p:cNvPr>
          <p:cNvSpPr/>
          <p:nvPr/>
        </p:nvSpPr>
        <p:spPr>
          <a:xfrm>
            <a:off x="3836099" y="4098034"/>
            <a:ext cx="488110" cy="455966"/>
          </a:xfrm>
          <a:prstGeom prst="roundRect">
            <a:avLst>
              <a:gd name="adj" fmla="val 1891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4AA6C0A4-C023-4BC1-9888-0AF9B54B3DC0}"/>
              </a:ext>
            </a:extLst>
          </p:cNvPr>
          <p:cNvSpPr/>
          <p:nvPr/>
        </p:nvSpPr>
        <p:spPr>
          <a:xfrm>
            <a:off x="5529885" y="4094850"/>
            <a:ext cx="483280" cy="455966"/>
          </a:xfrm>
          <a:prstGeom prst="roundRect">
            <a:avLst>
              <a:gd name="adj" fmla="val 1701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98D32582-3C34-4F29-966A-5D46757767E8}"/>
              </a:ext>
            </a:extLst>
          </p:cNvPr>
          <p:cNvSpPr/>
          <p:nvPr/>
        </p:nvSpPr>
        <p:spPr>
          <a:xfrm>
            <a:off x="7221343" y="4094851"/>
            <a:ext cx="481514" cy="455966"/>
          </a:xfrm>
          <a:prstGeom prst="roundRect">
            <a:avLst>
              <a:gd name="adj" fmla="val 1818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34E48807-2061-427A-8CE7-A6BC37B73B5C}"/>
              </a:ext>
            </a:extLst>
          </p:cNvPr>
          <p:cNvSpPr/>
          <p:nvPr/>
        </p:nvSpPr>
        <p:spPr>
          <a:xfrm>
            <a:off x="8902233" y="4094850"/>
            <a:ext cx="481514" cy="455966"/>
          </a:xfrm>
          <a:prstGeom prst="roundRect">
            <a:avLst>
              <a:gd name="adj" fmla="val 16645"/>
            </a:avLst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C649DD40-7B6A-4418-BE82-8CCBD05A4511}"/>
              </a:ext>
            </a:extLst>
          </p:cNvPr>
          <p:cNvSpPr/>
          <p:nvPr/>
        </p:nvSpPr>
        <p:spPr>
          <a:xfrm>
            <a:off x="5008564" y="4775466"/>
            <a:ext cx="17174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7030A0"/>
                </a:solidFill>
              </a:rPr>
              <a:t>«</a:t>
            </a:r>
            <a:r>
              <a:rPr lang="ru-RU" sz="1600" dirty="0" err="1" smtClean="0">
                <a:solidFill>
                  <a:srgbClr val="7030A0"/>
                </a:solidFill>
              </a:rPr>
              <a:t>Профессиональ-ный</a:t>
            </a:r>
            <a:r>
              <a:rPr lang="ru-RU" sz="1600" dirty="0" smtClean="0">
                <a:solidFill>
                  <a:srgbClr val="7030A0"/>
                </a:solidFill>
              </a:rPr>
              <a:t> </a:t>
            </a:r>
            <a:r>
              <a:rPr lang="ru-RU" sz="1600" dirty="0">
                <a:solidFill>
                  <a:srgbClr val="7030A0"/>
                </a:solidFill>
              </a:rPr>
              <a:t>стандарт педагога»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313C17D-2BFC-44BA-9A32-CDE289552384}"/>
              </a:ext>
            </a:extLst>
          </p:cNvPr>
          <p:cNvSpPr/>
          <p:nvPr/>
        </p:nvSpPr>
        <p:spPr>
          <a:xfrm>
            <a:off x="8400605" y="4792933"/>
            <a:ext cx="18077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Индивидуальный образовательный маршрут педагога, руководителя</a:t>
            </a:r>
            <a:endParaRPr lang="ru-RU" sz="1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5915916D-ED49-407F-8D3E-29517D60712A}"/>
              </a:ext>
            </a:extLst>
          </p:cNvPr>
          <p:cNvSpPr/>
          <p:nvPr/>
        </p:nvSpPr>
        <p:spPr>
          <a:xfrm>
            <a:off x="1569605" y="4594922"/>
            <a:ext cx="16245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rgbClr val="C00000"/>
                </a:solidFill>
              </a:rPr>
              <a:t>Региональная Стратегия НМ сопровождения педагогов и управленческих кадров </a:t>
            </a:r>
            <a:endParaRPr lang="ru-RU" sz="1500" dirty="0">
              <a:solidFill>
                <a:srgbClr val="C00000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314140D-102B-4362-A684-1DD13C13DA64}"/>
              </a:ext>
            </a:extLst>
          </p:cNvPr>
          <p:cNvSpPr/>
          <p:nvPr/>
        </p:nvSpPr>
        <p:spPr>
          <a:xfrm>
            <a:off x="6676496" y="4756078"/>
            <a:ext cx="1624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Профессиональ-ный</a:t>
            </a:r>
            <a:r>
              <a:rPr lang="ru-RU" sz="1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стандарт руководителя</a:t>
            </a:r>
            <a:endParaRPr lang="ru-RU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9D929AD0-7926-449C-BD01-0FBA78A3C546}"/>
              </a:ext>
            </a:extLst>
          </p:cNvPr>
          <p:cNvSpPr/>
          <p:nvPr/>
        </p:nvSpPr>
        <p:spPr>
          <a:xfrm>
            <a:off x="3243305" y="4775466"/>
            <a:ext cx="16245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Муниципальная модель методической службы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A50FF96E-DB14-4F5A-AF7A-069B41746B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224307" y="4138956"/>
            <a:ext cx="360000" cy="360000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0BACD0EC-D8CB-4619-B577-075560E4FDC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900154" y="4138408"/>
            <a:ext cx="360000" cy="36000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262AC709-5BB6-4503-B8EB-182E76F64594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rcRect/>
          <a:stretch/>
        </p:blipFill>
        <p:spPr>
          <a:xfrm>
            <a:off x="5600090" y="4137784"/>
            <a:ext cx="360000" cy="360000"/>
          </a:xfrm>
          <a:prstGeom prst="rect">
            <a:avLst/>
          </a:prstGeom>
        </p:spPr>
      </p:pic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181969F4-3106-41D3-94C4-3E9D1D9F8C6D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/>
          <a:stretch/>
        </p:blipFill>
        <p:spPr>
          <a:xfrm>
            <a:off x="7279961" y="4137784"/>
            <a:ext cx="360000" cy="36000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9A3792DD-AF68-483D-9BB8-4D6EA655EBC2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8966850" y="4151781"/>
            <a:ext cx="360000" cy="360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632679" y="20730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ОСНОВНЫЕ ОРИЕНТИРЫ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585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92638-F08C-4F8D-9B03-9504E505B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34" y="2617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Задачи муниципальной методической службы по развитию системы конкурсного и </a:t>
            </a:r>
            <a:r>
              <a:rPr lang="ru-RU" sz="3200" dirty="0" err="1"/>
              <a:t>грантового</a:t>
            </a:r>
            <a:r>
              <a:rPr lang="ru-RU" sz="3200" dirty="0"/>
              <a:t> </a:t>
            </a:r>
            <a:r>
              <a:rPr lang="ru-RU" sz="3200" dirty="0" smtClean="0"/>
              <a:t>движения</a:t>
            </a:r>
            <a:endParaRPr lang="ru-RU" sz="32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28F29BA-918B-4A41-8A1A-B69D91D4149D}"/>
              </a:ext>
            </a:extLst>
          </p:cNvPr>
          <p:cNvSpPr/>
          <p:nvPr/>
        </p:nvSpPr>
        <p:spPr>
          <a:xfrm>
            <a:off x="69202" y="2139432"/>
            <a:ext cx="1537264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903BA20-74DF-4175-8B38-F54B17809472}"/>
              </a:ext>
            </a:extLst>
          </p:cNvPr>
          <p:cNvSpPr/>
          <p:nvPr/>
        </p:nvSpPr>
        <p:spPr>
          <a:xfrm>
            <a:off x="1428842" y="2314136"/>
            <a:ext cx="1623344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dirty="0" smtClean="0">
                <a:solidFill>
                  <a:srgbClr val="0070C0"/>
                </a:solidFill>
              </a:rPr>
              <a:t>Стимулирование профессионального педагогического поиска, совершенствование методического мастерства работников образовательных организаций</a:t>
            </a:r>
            <a:endParaRPr lang="ru-RU" sz="1250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9EAE80E-E19B-44C6-9B1E-F051F02E8D54}"/>
              </a:ext>
            </a:extLst>
          </p:cNvPr>
          <p:cNvSpPr/>
          <p:nvPr/>
        </p:nvSpPr>
        <p:spPr>
          <a:xfrm>
            <a:off x="2941595" y="2139431"/>
            <a:ext cx="1494557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B050"/>
                </a:solidFill>
              </a:rPr>
              <a:t>Выявление информационно-методических потребностей и удовлетворение запросов педагогов образовательных организаций</a:t>
            </a:r>
            <a:endParaRPr lang="ru-RU" sz="1300" dirty="0">
              <a:solidFill>
                <a:srgbClr val="00B05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0FF005F-61F2-49AE-8CB4-AF51E1A9F40C}"/>
              </a:ext>
            </a:extLst>
          </p:cNvPr>
          <p:cNvSpPr/>
          <p:nvPr/>
        </p:nvSpPr>
        <p:spPr>
          <a:xfrm>
            <a:off x="1780257" y="5675644"/>
            <a:ext cx="2250000" cy="183356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E315B23-79CB-4805-92A3-59E8524F1B02}"/>
              </a:ext>
            </a:extLst>
          </p:cNvPr>
          <p:cNvSpPr/>
          <p:nvPr/>
        </p:nvSpPr>
        <p:spPr>
          <a:xfrm>
            <a:off x="4031157" y="5672288"/>
            <a:ext cx="2250000" cy="18335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FB84378-37E0-48C6-AC83-DB980657FB1F}"/>
              </a:ext>
            </a:extLst>
          </p:cNvPr>
          <p:cNvSpPr/>
          <p:nvPr/>
        </p:nvSpPr>
        <p:spPr>
          <a:xfrm>
            <a:off x="6280694" y="5672288"/>
            <a:ext cx="2250000" cy="183356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A68225D-78F4-4494-8A65-BAD9428A6407}"/>
              </a:ext>
            </a:extLst>
          </p:cNvPr>
          <p:cNvSpPr/>
          <p:nvPr/>
        </p:nvSpPr>
        <p:spPr>
          <a:xfrm>
            <a:off x="8532057" y="5672288"/>
            <a:ext cx="2250000" cy="1833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F0990C-D25B-4140-9E41-E49497C4AD81}"/>
              </a:ext>
            </a:extLst>
          </p:cNvPr>
          <p:cNvSpPr txBox="1"/>
          <p:nvPr/>
        </p:nvSpPr>
        <p:spPr>
          <a:xfrm>
            <a:off x="7028026" y="2139432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8F0C4A-3260-4B73-A180-E252635468AC}"/>
              </a:ext>
            </a:extLst>
          </p:cNvPr>
          <p:cNvSpPr txBox="1"/>
          <p:nvPr/>
        </p:nvSpPr>
        <p:spPr>
          <a:xfrm>
            <a:off x="9264301" y="2139432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9053271" y="2139429"/>
            <a:ext cx="1601699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>
                <a:solidFill>
                  <a:srgbClr val="7030A0"/>
                </a:solidFill>
              </a:rPr>
              <a:t>Организационно-методическое обеспечение муниципальных конкурсов профессионального мастерства</a:t>
            </a:r>
            <a:endParaRPr lang="ru-RU" sz="1300">
              <a:solidFill>
                <a:srgbClr val="7030A0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4321973" y="2303185"/>
            <a:ext cx="16284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>
                <a:solidFill>
                  <a:schemeClr val="accent3">
                    <a:lumMod val="50000"/>
                  </a:schemeClr>
                </a:solidFill>
              </a:rPr>
              <a:t>Формирование банка актуальной педагогической информации</a:t>
            </a:r>
            <a:endParaRPr lang="ru-RU" sz="140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5870545" y="2139430"/>
            <a:ext cx="1653839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chemeClr val="accent1">
                    <a:lumMod val="75000"/>
                  </a:schemeClr>
                </a:solidFill>
              </a:rPr>
              <a:t>Аккумулирование научного и методического потенциала для роста и самореализации, достижения качества образования</a:t>
            </a:r>
            <a:endParaRPr lang="ru-RU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7418812" y="2303184"/>
            <a:ext cx="1685698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>
                <a:solidFill>
                  <a:srgbClr val="C00000"/>
                </a:solidFill>
              </a:rPr>
              <a:t>Координация деятельности площадок эффективных образовательных практик – компонентов развивающегося муниципального методического пространства</a:t>
            </a:r>
            <a:endParaRPr lang="ru-RU" sz="1200">
              <a:solidFill>
                <a:srgbClr val="C00000"/>
              </a:solidFill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10603729" y="2303183"/>
            <a:ext cx="1499409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>
                <a:solidFill>
                  <a:srgbClr val="006666"/>
                </a:solidFill>
              </a:rPr>
              <a:t>Распространение </a:t>
            </a:r>
            <a:r>
              <a:rPr lang="ru-RU" sz="1300" dirty="0" err="1" smtClean="0">
                <a:solidFill>
                  <a:srgbClr val="006666"/>
                </a:solidFill>
              </a:rPr>
              <a:t>профессиональ-ного</a:t>
            </a:r>
            <a:r>
              <a:rPr lang="ru-RU" sz="1300" dirty="0" smtClean="0">
                <a:solidFill>
                  <a:srgbClr val="006666"/>
                </a:solidFill>
              </a:rPr>
              <a:t> </a:t>
            </a:r>
            <a:r>
              <a:rPr lang="ru-RU" sz="1300" dirty="0">
                <a:solidFill>
                  <a:srgbClr val="006666"/>
                </a:solidFill>
              </a:rPr>
              <a:t>педагогического, методического опыта</a:t>
            </a:r>
            <a:endParaRPr lang="ru-RU" sz="1300" dirty="0">
              <a:solidFill>
                <a:srgbClr val="006666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297" y="2414142"/>
            <a:ext cx="137296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Укрепление </a:t>
            </a:r>
            <a:r>
              <a:rPr lang="ru-RU" sz="1400" dirty="0"/>
              <a:t>мотивации педагогических кадров к непрерывному образованию</a:t>
            </a:r>
          </a:p>
        </p:txBody>
      </p:sp>
    </p:spTree>
    <p:extLst>
      <p:ext uri="{BB962C8B-B14F-4D97-AF65-F5344CB8AC3E}">
        <p14:creationId xmlns:p14="http://schemas.microsoft.com/office/powerpoint/2010/main" val="3302674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692638-F08C-4F8D-9B03-9504E505B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834" y="261797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КЛЮЧЕВЫЕ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МЕТОДИСТОВ МЕТОДИЧЕСКИХ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СЛУЖБ в </a:t>
            </a:r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СОПРОВОЖДЕНИИ 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РАЗВИТИЯ ОБРАЗОВАНИЯ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28F29BA-918B-4A41-8A1A-B69D91D4149D}"/>
              </a:ext>
            </a:extLst>
          </p:cNvPr>
          <p:cNvSpPr/>
          <p:nvPr/>
        </p:nvSpPr>
        <p:spPr>
          <a:xfrm>
            <a:off x="34147" y="2139425"/>
            <a:ext cx="1537264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903BA20-74DF-4175-8B38-F54B17809472}"/>
              </a:ext>
            </a:extLst>
          </p:cNvPr>
          <p:cNvSpPr/>
          <p:nvPr/>
        </p:nvSpPr>
        <p:spPr>
          <a:xfrm>
            <a:off x="1679696" y="2139424"/>
            <a:ext cx="1623344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6666"/>
                </a:solidFill>
                <a:cs typeface="Arial" panose="020B0604020202020204" pitchFamily="34" charset="0"/>
              </a:rPr>
              <a:t>методическое </a:t>
            </a:r>
            <a:r>
              <a:rPr lang="ru-RU" sz="1200" dirty="0">
                <a:solidFill>
                  <a:srgbClr val="006666"/>
                </a:solidFill>
                <a:cs typeface="Arial" panose="020B0604020202020204" pitchFamily="34" charset="0"/>
              </a:rPr>
              <a:t>сопровождение</a:t>
            </a:r>
            <a:r>
              <a:rPr lang="en-US" sz="1200" dirty="0">
                <a:solidFill>
                  <a:srgbClr val="006666"/>
                </a:solidFill>
                <a:cs typeface="Arial" panose="020B0604020202020204" pitchFamily="34" charset="0"/>
              </a:rPr>
              <a:t>:</a:t>
            </a:r>
            <a:r>
              <a:rPr lang="ru-RU" sz="1200" dirty="0">
                <a:solidFill>
                  <a:srgbClr val="006666"/>
                </a:solidFill>
                <a:cs typeface="Arial" panose="020B0604020202020204" pitchFamily="34" charset="0"/>
              </a:rPr>
              <a:t>            </a:t>
            </a:r>
            <a:endParaRPr lang="ru-RU" sz="1200" dirty="0" smtClean="0">
              <a:solidFill>
                <a:srgbClr val="006666"/>
              </a:solidFill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solidFill>
                  <a:srgbClr val="006666"/>
                </a:solidFill>
                <a:cs typeface="Arial" panose="020B0604020202020204" pitchFamily="34" charset="0"/>
              </a:rPr>
              <a:t>ДОУ</a:t>
            </a:r>
            <a:r>
              <a:rPr lang="ru-RU" sz="1200" dirty="0">
                <a:solidFill>
                  <a:srgbClr val="006666"/>
                </a:solidFill>
                <a:cs typeface="Arial" panose="020B0604020202020204" pitchFamily="34" charset="0"/>
              </a:rPr>
              <a:t>,           </a:t>
            </a:r>
            <a:endParaRPr lang="ru-RU" sz="1200" dirty="0" smtClean="0">
              <a:solidFill>
                <a:srgbClr val="006666"/>
              </a:solidFill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solidFill>
                  <a:srgbClr val="006666"/>
                </a:solidFill>
                <a:cs typeface="Arial" panose="020B0604020202020204" pitchFamily="34" charset="0"/>
              </a:rPr>
              <a:t>ОО</a:t>
            </a:r>
            <a:r>
              <a:rPr lang="ru-RU" sz="1200" dirty="0">
                <a:solidFill>
                  <a:srgbClr val="006666"/>
                </a:solidFill>
                <a:cs typeface="Arial" panose="020B0604020202020204" pitchFamily="34" charset="0"/>
              </a:rPr>
              <a:t>,           </a:t>
            </a:r>
            <a:endParaRPr lang="ru-RU" sz="1200" dirty="0" smtClean="0">
              <a:solidFill>
                <a:srgbClr val="006666"/>
              </a:solidFill>
              <a:cs typeface="Arial" panose="020B0604020202020204" pitchFamily="34" charset="0"/>
            </a:endParaRPr>
          </a:p>
          <a:p>
            <a:pPr marL="171450" indent="-171450" algn="ctr">
              <a:buFontTx/>
              <a:buChar char="-"/>
            </a:pPr>
            <a:r>
              <a:rPr lang="ru-RU" sz="1200" dirty="0" smtClean="0">
                <a:solidFill>
                  <a:srgbClr val="006666"/>
                </a:solidFill>
                <a:cs typeface="Arial" panose="020B0604020202020204" pitchFamily="34" charset="0"/>
              </a:rPr>
              <a:t>ДОД</a:t>
            </a:r>
            <a:endParaRPr lang="ru-RU" sz="1250" dirty="0">
              <a:solidFill>
                <a:srgbClr val="006666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9EAE80E-E19B-44C6-9B1E-F051F02E8D54}"/>
              </a:ext>
            </a:extLst>
          </p:cNvPr>
          <p:cNvSpPr/>
          <p:nvPr/>
        </p:nvSpPr>
        <p:spPr>
          <a:xfrm>
            <a:off x="3422411" y="2139427"/>
            <a:ext cx="1494557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200" dirty="0" smtClean="0">
                <a:solidFill>
                  <a:srgbClr val="7030A0"/>
                </a:solidFill>
              </a:rPr>
              <a:t>оказание </a:t>
            </a:r>
            <a:r>
              <a:rPr lang="ru-RU" altLang="ru-RU" sz="1200" dirty="0">
                <a:solidFill>
                  <a:srgbClr val="7030A0"/>
                </a:solidFill>
              </a:rPr>
              <a:t>методической поддержки учреждениям образования по освоению и реализации федеральных государственных образовательных стандартов</a:t>
            </a:r>
            <a:endParaRPr lang="ru-RU" sz="1200" dirty="0">
              <a:solidFill>
                <a:srgbClr val="7030A0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0FF005F-61F2-49AE-8CB4-AF51E1A9F40C}"/>
              </a:ext>
            </a:extLst>
          </p:cNvPr>
          <p:cNvSpPr/>
          <p:nvPr/>
        </p:nvSpPr>
        <p:spPr>
          <a:xfrm>
            <a:off x="1780257" y="5675644"/>
            <a:ext cx="2250000" cy="183356"/>
          </a:xfrm>
          <a:prstGeom prst="rect">
            <a:avLst/>
          </a:prstGeom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E315B23-79CB-4805-92A3-59E8524F1B02}"/>
              </a:ext>
            </a:extLst>
          </p:cNvPr>
          <p:cNvSpPr/>
          <p:nvPr/>
        </p:nvSpPr>
        <p:spPr>
          <a:xfrm>
            <a:off x="4031157" y="5672288"/>
            <a:ext cx="2250000" cy="183356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FB84378-37E0-48C6-AC83-DB980657FB1F}"/>
              </a:ext>
            </a:extLst>
          </p:cNvPr>
          <p:cNvSpPr/>
          <p:nvPr/>
        </p:nvSpPr>
        <p:spPr>
          <a:xfrm>
            <a:off x="6280694" y="5672288"/>
            <a:ext cx="2250000" cy="183356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7A68225D-78F4-4494-8A65-BAD9428A6407}"/>
              </a:ext>
            </a:extLst>
          </p:cNvPr>
          <p:cNvSpPr/>
          <p:nvPr/>
        </p:nvSpPr>
        <p:spPr>
          <a:xfrm>
            <a:off x="8532057" y="5672288"/>
            <a:ext cx="2250000" cy="183356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AF0990C-D25B-4140-9E41-E49497C4AD81}"/>
              </a:ext>
            </a:extLst>
          </p:cNvPr>
          <p:cNvSpPr txBox="1"/>
          <p:nvPr/>
        </p:nvSpPr>
        <p:spPr>
          <a:xfrm>
            <a:off x="7028026" y="2139432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98F0C4A-3260-4B73-A180-E252635468AC}"/>
              </a:ext>
            </a:extLst>
          </p:cNvPr>
          <p:cNvSpPr txBox="1"/>
          <p:nvPr/>
        </p:nvSpPr>
        <p:spPr>
          <a:xfrm>
            <a:off x="9264301" y="2139432"/>
            <a:ext cx="7553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10371000" y="2139430"/>
            <a:ext cx="1601699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200" dirty="0" smtClean="0">
                <a:solidFill>
                  <a:srgbClr val="003366"/>
                </a:solidFill>
              </a:rPr>
              <a:t>осуществление </a:t>
            </a:r>
            <a:r>
              <a:rPr lang="ru-RU" altLang="ru-RU" sz="1200" dirty="0">
                <a:solidFill>
                  <a:srgbClr val="003366"/>
                </a:solidFill>
              </a:rPr>
              <a:t>выявления, изучения, экспертиза, обобщение и трансляция позитивного педагогического </a:t>
            </a:r>
            <a:r>
              <a:rPr lang="ru-RU" altLang="ru-RU" sz="1200" dirty="0" smtClean="0">
                <a:solidFill>
                  <a:srgbClr val="003366"/>
                </a:solidFill>
              </a:rPr>
              <a:t>опыта</a:t>
            </a:r>
            <a:endParaRPr lang="ru-RU" sz="1300" dirty="0">
              <a:solidFill>
                <a:srgbClr val="003366"/>
              </a:solidFill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5033739" y="2139427"/>
            <a:ext cx="1628400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200" dirty="0">
                <a:solidFill>
                  <a:schemeClr val="accent3">
                    <a:lumMod val="50000"/>
                  </a:schemeClr>
                </a:solidFill>
              </a:rPr>
              <a:t>содействие в развитии творческого потенциала педагогических работников образовательных </a:t>
            </a:r>
            <a:r>
              <a:rPr lang="ru-RU" altLang="ru-RU" sz="1200" dirty="0" smtClean="0">
                <a:solidFill>
                  <a:schemeClr val="accent3">
                    <a:lumMod val="50000"/>
                  </a:schemeClr>
                </a:solidFill>
              </a:rPr>
              <a:t>учреждений</a:t>
            </a:r>
            <a:endParaRPr lang="ru-RU" altLang="ru-RU" sz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6781510" y="2139427"/>
            <a:ext cx="1653839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200">
                <a:solidFill>
                  <a:schemeClr val="accent1">
                    <a:lumMod val="60000"/>
                    <a:lumOff val="40000"/>
                  </a:schemeClr>
                </a:solidFill>
              </a:rPr>
              <a:t>оказание помощи в удовлетворении профессиональных, информационных, образовательных, учебно-методических запросов педагогов</a:t>
            </a:r>
            <a:endParaRPr lang="ru-RU" sz="13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AF538FAD-068C-49F8-86FE-8FEABB205B19}"/>
              </a:ext>
            </a:extLst>
          </p:cNvPr>
          <p:cNvSpPr/>
          <p:nvPr/>
        </p:nvSpPr>
        <p:spPr>
          <a:xfrm>
            <a:off x="8569989" y="2142892"/>
            <a:ext cx="1685698" cy="29700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413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200">
                <a:solidFill>
                  <a:schemeClr val="accent5">
                    <a:lumMod val="25000"/>
                  </a:schemeClr>
                </a:solidFill>
              </a:rPr>
              <a:t>оказание методической помощи в непрерывном профессиональном развитии педагогов, в том числе повышении квалификации</a:t>
            </a:r>
            <a:endParaRPr lang="ru-RU" sz="120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297" y="2414142"/>
            <a:ext cx="13729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200" dirty="0">
                <a:solidFill>
                  <a:srgbClr val="002060"/>
                </a:solidFill>
              </a:rPr>
              <a:t>  методическое сопровождение развития региональной системы образования, в </a:t>
            </a:r>
            <a:r>
              <a:rPr lang="ru-RU" altLang="ru-RU" sz="1200" dirty="0" err="1">
                <a:solidFill>
                  <a:srgbClr val="002060"/>
                </a:solidFill>
              </a:rPr>
              <a:t>т.ч</a:t>
            </a:r>
            <a:r>
              <a:rPr lang="ru-RU" altLang="ru-RU" sz="1200" dirty="0">
                <a:solidFill>
                  <a:srgbClr val="002060"/>
                </a:solidFill>
              </a:rPr>
              <a:t>. метод. сопровождение реализации федеральных и региональных </a:t>
            </a:r>
            <a:r>
              <a:rPr lang="ru-RU" altLang="ru-RU" sz="1200" dirty="0" smtClean="0">
                <a:solidFill>
                  <a:srgbClr val="002060"/>
                </a:solidFill>
              </a:rPr>
              <a:t>проектов</a:t>
            </a:r>
            <a:endParaRPr lang="ru-RU" alt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3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3ECD28-3359-497A-98B4-D68AA680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Аналитическое </a:t>
            </a:r>
            <a:r>
              <a:rPr lang="ru-RU" dirty="0" smtClean="0"/>
              <a:t>направление деятельности ММС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2A9C9605-5419-42F0-A642-FBC0C9A7D9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454893"/>
              </p:ext>
            </p:extLst>
          </p:nvPr>
        </p:nvGraphicFramePr>
        <p:xfrm>
          <a:off x="280988" y="2079000"/>
          <a:ext cx="11630024" cy="432482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630024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</a:tblGrid>
              <a:tr h="63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/>
                        <a:t>мониторинг профессиональных потребностей работников муниципальной системы образования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создание базы данных о педагогических работниках образовательных организаций района/города, анализ кадрового потенциала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базы данных о руководящих работниках образовательных организаций района/города, анализ кадрового обеспечения и потенциала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выявление затруднений дидактического и методического характера в образовательном процессе образовательных организаций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сбор и обработка информации о результатах образовательной деятельности образовательных организаций района/города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изучение и анализ состояния и результатов методической работы в образовательных организациях, определение направлений ее совершенствования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67924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sz="1800" b="0" dirty="0" smtClean="0"/>
                        <a:t>изучение, обобщение и распространение передового педагогического опыта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6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35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амопрезентаци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33473"/>
      </a:accent1>
      <a:accent2>
        <a:srgbClr val="034873"/>
      </a:accent2>
      <a:accent3>
        <a:srgbClr val="FBB812"/>
      </a:accent3>
      <a:accent4>
        <a:srgbClr val="F2B84B"/>
      </a:accent4>
      <a:accent5>
        <a:srgbClr val="F2F2F2"/>
      </a:accent5>
      <a:accent6>
        <a:srgbClr val="FFFFFF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1044</Words>
  <Application>Microsoft Office PowerPoint</Application>
  <PresentationFormat>Широкоэкранный</PresentationFormat>
  <Paragraphs>98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Тема Office</vt:lpstr>
      <vt:lpstr>Роль методической службы  в повышении качества образования</vt:lpstr>
      <vt:lpstr>Цель работы муниципальных методических служб </vt:lpstr>
      <vt:lpstr>Критерии эффективности муниципальных методических служб</vt:lpstr>
      <vt:lpstr>Координационный совет по совершенствованию учебно-методической деятельности </vt:lpstr>
      <vt:lpstr>Функции Координационного совета при МОУО по изучению учебно-методической деятельности </vt:lpstr>
      <vt:lpstr>Методическая работа в рамках повышения квалификации педагогических работников</vt:lpstr>
      <vt:lpstr>Задачи муниципальной методической службы по развитию системы конкурсного и грантового движения</vt:lpstr>
      <vt:lpstr>КЛЮЧЕВЫЕ ДЕЯТЕЛЬНОСТИ МЕТОДИСТОВ МЕТОДИЧЕСКИХ СЛУЖБ в СОПРОВОЖДЕНИИ РАЗВИТИЯ ОБРАЗОВАНИЯ</vt:lpstr>
      <vt:lpstr>Аналитическое направление деятельности ММС</vt:lpstr>
      <vt:lpstr>Информационное направление деятельности ММС</vt:lpstr>
      <vt:lpstr>Организационно-методическое направление деятельности ММС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Кычкина Антонина Анатольевна</cp:lastModifiedBy>
  <cp:revision>33</cp:revision>
  <dcterms:created xsi:type="dcterms:W3CDTF">2020-07-24T16:52:01Z</dcterms:created>
  <dcterms:modified xsi:type="dcterms:W3CDTF">2022-11-09T08:01:14Z</dcterms:modified>
</cp:coreProperties>
</file>