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60" r:id="rId3"/>
    <p:sldId id="263" r:id="rId4"/>
    <p:sldId id="265" r:id="rId5"/>
    <p:sldId id="314" r:id="rId6"/>
    <p:sldId id="299" r:id="rId7"/>
    <p:sldId id="300" r:id="rId8"/>
    <p:sldId id="315" r:id="rId9"/>
    <p:sldId id="312" r:id="rId10"/>
    <p:sldId id="313" r:id="rId11"/>
    <p:sldId id="266" r:id="rId12"/>
    <p:sldId id="316" r:id="rId13"/>
    <p:sldId id="305" r:id="rId14"/>
    <p:sldId id="304" r:id="rId15"/>
    <p:sldId id="309" r:id="rId16"/>
    <p:sldId id="31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BB30BE"/>
    <a:srgbClr val="FF66FF"/>
    <a:srgbClr val="FF3300"/>
    <a:srgbClr val="FF0066"/>
    <a:srgbClr val="C9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C705C-8EC7-48C8-A11B-6BC7F1D0C7C8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8A448-D4B1-40FA-B0E3-98BD867A1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9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713F-4574-4168-BD2A-3B573A4E008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B7D5-2747-4DBB-906E-38975421F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713F-4574-4168-BD2A-3B573A4E008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B7D5-2747-4DBB-906E-38975421F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713F-4574-4168-BD2A-3B573A4E008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B7D5-2747-4DBB-906E-38975421F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713F-4574-4168-BD2A-3B573A4E008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B7D5-2747-4DBB-906E-38975421F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713F-4574-4168-BD2A-3B573A4E008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B7D5-2747-4DBB-906E-38975421F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713F-4574-4168-BD2A-3B573A4E008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B7D5-2747-4DBB-906E-38975421F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713F-4574-4168-BD2A-3B573A4E008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B7D5-2747-4DBB-906E-38975421F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2118" y="-19894"/>
            <a:ext cx="9156118" cy="6877893"/>
          </a:xfrm>
          <a:prstGeom prst="rect">
            <a:avLst/>
          </a:prstGeom>
          <a:blipFill dpi="0" rotWithShape="1">
            <a:blip r:embed="rId2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90" t="-17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882" y="1463675"/>
            <a:ext cx="6203032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713F-4574-4168-BD2A-3B573A4E008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B7D5-2747-4DBB-906E-38975421F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-12118" y="-19894"/>
            <a:ext cx="9156118" cy="6877893"/>
          </a:xfrm>
          <a:prstGeom prst="rect">
            <a:avLst/>
          </a:prstGeom>
          <a:blipFill dpi="0" rotWithShape="1">
            <a:blip r:embed="rId2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90" t="-17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713F-4574-4168-BD2A-3B573A4E008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B7D5-2747-4DBB-906E-38975421F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2118" y="-19894"/>
            <a:ext cx="9156118" cy="6877893"/>
          </a:xfrm>
          <a:prstGeom prst="rect">
            <a:avLst/>
          </a:prstGeom>
          <a:blipFill dpi="0" rotWithShape="1">
            <a:blip r:embed="rId2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90" t="-17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713F-4574-4168-BD2A-3B573A4E008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B7D5-2747-4DBB-906E-38975421F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713F-4574-4168-BD2A-3B573A4E008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B7D5-2747-4DBB-906E-38975421F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0" name="Picture 28" descr="http://file.mobilmusic.ru/6a/fa/03/833584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713F-4574-4168-BD2A-3B573A4E008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B7D5-2747-4DBB-906E-38975421F9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>
          <a:xfrm>
            <a:off x="642910" y="642918"/>
            <a:ext cx="8001056" cy="5715040"/>
          </a:xfrm>
          <a:prstGeom prst="roundRect">
            <a:avLst/>
          </a:prstGeom>
          <a:gradFill>
            <a:gsLst>
              <a:gs pos="0">
                <a:srgbClr val="CCCCFF">
                  <a:alpha val="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38" name="Picture 26" descr="http://nsa34.casimages.com/img/2014/03/23/140323080102446286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9720642">
            <a:off x="-609871" y="-55208"/>
            <a:ext cx="4564051" cy="3553019"/>
          </a:xfrm>
          <a:prstGeom prst="rect">
            <a:avLst/>
          </a:prstGeom>
          <a:noFill/>
        </p:spPr>
      </p:pic>
      <p:pic>
        <p:nvPicPr>
          <p:cNvPr id="32" name="Picture 32" descr="http://www.playcast.ru/uploads/2014/05/11/8555267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18553150">
            <a:off x="7485932" y="81918"/>
            <a:ext cx="1528332" cy="1608700"/>
          </a:xfrm>
          <a:prstGeom prst="rect">
            <a:avLst/>
          </a:prstGeom>
          <a:noFill/>
        </p:spPr>
      </p:pic>
      <p:pic>
        <p:nvPicPr>
          <p:cNvPr id="34" name="Picture 32" descr="http://www.playcast.ru/uploads/2014/05/11/8555267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18553150">
            <a:off x="7485933" y="867735"/>
            <a:ext cx="1528332" cy="1608700"/>
          </a:xfrm>
          <a:prstGeom prst="rect">
            <a:avLst/>
          </a:prstGeom>
          <a:noFill/>
        </p:spPr>
      </p:pic>
      <p:pic>
        <p:nvPicPr>
          <p:cNvPr id="35" name="Picture 32" descr="http://www.playcast.ru/uploads/2014/05/11/8555267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18553150">
            <a:off x="7485931" y="1796430"/>
            <a:ext cx="1528332" cy="1608700"/>
          </a:xfrm>
          <a:prstGeom prst="rect">
            <a:avLst/>
          </a:prstGeom>
          <a:noFill/>
        </p:spPr>
      </p:pic>
      <p:pic>
        <p:nvPicPr>
          <p:cNvPr id="36" name="Picture 32" descr="http://www.playcast.ru/uploads/2014/05/11/8555267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18553150">
            <a:off x="7485932" y="2796562"/>
            <a:ext cx="1528332" cy="1608700"/>
          </a:xfrm>
          <a:prstGeom prst="rect">
            <a:avLst/>
          </a:prstGeom>
          <a:noFill/>
        </p:spPr>
      </p:pic>
      <p:pic>
        <p:nvPicPr>
          <p:cNvPr id="37" name="Picture 32" descr="http://www.playcast.ru/uploads/2014/05/11/8555267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18553150">
            <a:off x="7485932" y="3653818"/>
            <a:ext cx="1528332" cy="1608700"/>
          </a:xfrm>
          <a:prstGeom prst="rect">
            <a:avLst/>
          </a:prstGeom>
          <a:noFill/>
        </p:spPr>
      </p:pic>
      <p:pic>
        <p:nvPicPr>
          <p:cNvPr id="38" name="Picture 32" descr="http://www.playcast.ru/uploads/2014/05/11/8555267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18553150">
            <a:off x="7485932" y="4725389"/>
            <a:ext cx="1528332" cy="1608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20210111-WA0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МКДОУ «Детский сад с. </a:t>
            </a:r>
            <a:r>
              <a:rPr lang="ru-RU" sz="2400" dirty="0" err="1" smtClean="0">
                <a:solidFill>
                  <a:schemeClr val="bg1"/>
                </a:solidFill>
              </a:rPr>
              <a:t>Бурдеки</a:t>
            </a:r>
            <a:r>
              <a:rPr lang="ru-RU" sz="2400" dirty="0" smtClean="0">
                <a:solidFill>
                  <a:schemeClr val="bg1"/>
                </a:solidFill>
              </a:rPr>
              <a:t>»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9600" b="1" i="1" dirty="0" smtClean="0">
              <a:solidFill>
                <a:srgbClr val="BB30BE"/>
              </a:solidFill>
              <a:latin typeface="Batang" panose="02030600000101010101" pitchFamily="18" charset="-127"/>
              <a:ea typeface="Batang" panose="02030600000101010101" pitchFamily="18" charset="-127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ru-RU" sz="9600" b="1" i="1" dirty="0">
                <a:solidFill>
                  <a:srgbClr val="BB30BE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abic Typesetting" panose="03020402040406030203" pitchFamily="66" charset="-78"/>
              </a:rPr>
              <a:t> </a:t>
            </a:r>
            <a:r>
              <a:rPr lang="ru-RU" sz="9600" b="1" i="1" dirty="0" smtClean="0">
                <a:solidFill>
                  <a:srgbClr val="BB30BE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abic Typesetting" panose="03020402040406030203" pitchFamily="66" charset="-78"/>
              </a:rPr>
              <a:t> </a:t>
            </a:r>
          </a:p>
          <a:p>
            <a:pPr marL="0" indent="0">
              <a:buNone/>
            </a:pPr>
            <a:endParaRPr lang="ru-RU" sz="9600" b="1" i="1" dirty="0">
              <a:solidFill>
                <a:srgbClr val="BB30BE"/>
              </a:solidFill>
              <a:latin typeface="Batang" panose="02030600000101010101" pitchFamily="18" charset="-127"/>
              <a:ea typeface="Batang" panose="02030600000101010101" pitchFamily="18" charset="-127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01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77748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r" fontAlgn="base"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sz="2400" i="1" dirty="0" smtClean="0">
                <a:solidFill>
                  <a:prstClr val="black"/>
                </a:solidFill>
                <a:latin typeface="Arial" charset="0"/>
              </a:rPr>
              <a:t>                     </a:t>
            </a:r>
            <a:r>
              <a:rPr lang="ru-RU" sz="1600" b="1" i="1" dirty="0" smtClean="0">
                <a:solidFill>
                  <a:srgbClr val="0070C0"/>
                </a:solidFill>
                <a:latin typeface="Arial" charset="0"/>
              </a:rPr>
              <a:t>Самое </a:t>
            </a:r>
            <a:r>
              <a:rPr lang="ru-RU" sz="1600" b="1" i="1" dirty="0">
                <a:solidFill>
                  <a:srgbClr val="0070C0"/>
                </a:solidFill>
                <a:latin typeface="Arial" charset="0"/>
              </a:rPr>
              <a:t>главное и ценное </a:t>
            </a:r>
            <a:r>
              <a:rPr lang="ru-RU" sz="1600" b="1" i="1" dirty="0" smtClean="0">
                <a:solidFill>
                  <a:srgbClr val="0070C0"/>
                </a:solidFill>
                <a:latin typeface="Arial" charset="0"/>
              </a:rPr>
              <a:t>в том</a:t>
            </a:r>
            <a:r>
              <a:rPr lang="ru-RU" sz="1600" b="1" i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ru-RU" sz="1600" b="1" i="1" dirty="0" smtClean="0">
                <a:solidFill>
                  <a:srgbClr val="0070C0"/>
                </a:solidFill>
                <a:latin typeface="Arial" charset="0"/>
              </a:rPr>
              <a:t>что </a:t>
            </a:r>
          </a:p>
          <a:p>
            <a:pPr marL="273050" lvl="0" indent="-273050" algn="r" fontAlgn="base"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sz="1600" b="1" i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Arial" charset="0"/>
              </a:rPr>
              <a:t>                      Дагестан- </a:t>
            </a:r>
            <a:r>
              <a:rPr lang="ru-RU" sz="1600" b="1" i="1" dirty="0">
                <a:solidFill>
                  <a:srgbClr val="0070C0"/>
                </a:solidFill>
                <a:latin typeface="Arial" charset="0"/>
              </a:rPr>
              <a:t>дружная </a:t>
            </a:r>
            <a:r>
              <a:rPr lang="ru-RU" sz="1600" b="1" i="1" dirty="0" smtClean="0">
                <a:solidFill>
                  <a:srgbClr val="0070C0"/>
                </a:solidFill>
                <a:latin typeface="Arial" charset="0"/>
              </a:rPr>
              <a:t>семья равноправных </a:t>
            </a:r>
          </a:p>
          <a:p>
            <a:pPr marL="273050" lvl="0" indent="-273050" algn="r" fontAlgn="base"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sz="1600" b="1" i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Arial" charset="0"/>
              </a:rPr>
              <a:t>                    народов</a:t>
            </a:r>
            <a:r>
              <a:rPr lang="ru-RU" sz="1600" b="1" i="1" dirty="0">
                <a:solidFill>
                  <a:srgbClr val="0070C0"/>
                </a:solidFill>
                <a:latin typeface="Arial" charset="0"/>
              </a:rPr>
              <a:t>. </a:t>
            </a:r>
            <a:r>
              <a:rPr lang="ru-RU" sz="1600" b="1" i="1" dirty="0" smtClean="0">
                <a:solidFill>
                  <a:srgbClr val="0070C0"/>
                </a:solidFill>
                <a:latin typeface="Arial" charset="0"/>
              </a:rPr>
              <a:t>В </a:t>
            </a:r>
            <a:r>
              <a:rPr lang="ru-RU" sz="1600" b="1" i="1" dirty="0">
                <a:solidFill>
                  <a:srgbClr val="0070C0"/>
                </a:solidFill>
                <a:latin typeface="Arial" charset="0"/>
              </a:rPr>
              <a:t>Дагестане в одной братской семье веками живут </a:t>
            </a:r>
            <a:r>
              <a:rPr lang="ru-RU" sz="1600" b="1" i="1" dirty="0" smtClean="0">
                <a:solidFill>
                  <a:srgbClr val="0070C0"/>
                </a:solidFill>
                <a:latin typeface="Arial" charset="0"/>
              </a:rPr>
              <a:t>люди мусульманской</a:t>
            </a:r>
            <a:r>
              <a:rPr lang="ru-RU" sz="1600" b="1" i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ru-RU" sz="1600" b="1" i="1" dirty="0" smtClean="0">
                <a:solidFill>
                  <a:srgbClr val="0070C0"/>
                </a:solidFill>
                <a:latin typeface="Arial" charset="0"/>
              </a:rPr>
              <a:t>иудейской, христианской</a:t>
            </a:r>
            <a:r>
              <a:rPr lang="ru-RU" sz="1600" b="1" i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ru-RU" sz="1600" b="1" i="1" dirty="0" smtClean="0">
                <a:solidFill>
                  <a:srgbClr val="0070C0"/>
                </a:solidFill>
                <a:latin typeface="Arial" charset="0"/>
              </a:rPr>
              <a:t>и </a:t>
            </a:r>
            <a:r>
              <a:rPr lang="ru-RU" sz="1600" b="1" i="1" dirty="0">
                <a:solidFill>
                  <a:srgbClr val="0070C0"/>
                </a:solidFill>
                <a:latin typeface="Arial" charset="0"/>
              </a:rPr>
              <a:t>буддистской веры</a:t>
            </a:r>
            <a:r>
              <a:rPr lang="ru-RU" sz="1600" b="1" i="1" dirty="0" smtClean="0">
                <a:solidFill>
                  <a:srgbClr val="0070C0"/>
                </a:solidFill>
                <a:latin typeface="Arial" charset="0"/>
              </a:rPr>
              <a:t>.</a:t>
            </a:r>
            <a:r>
              <a:rPr lang="ru-RU" sz="1600" b="1" i="1" dirty="0">
                <a:solidFill>
                  <a:srgbClr val="0070C0"/>
                </a:solidFill>
              </a:rPr>
              <a:t> </a:t>
            </a:r>
            <a:endParaRPr lang="ru-RU" sz="1600" b="1" i="1" dirty="0" smtClean="0">
              <a:solidFill>
                <a:srgbClr val="0070C0"/>
              </a:solidFill>
            </a:endParaRPr>
          </a:p>
          <a:p>
            <a:pPr marL="273050" lvl="0" indent="-273050" algn="r" fontAlgn="base"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древних времен жили и живут в мире и согласии, никогда не ссорились между собой, никогда не давали себя в обиду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5948" y="292494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A0EB6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Народы Дагестана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607861"/>
            <a:ext cx="3819112" cy="498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Аварцы   </a:t>
            </a:r>
            <a:r>
              <a:rPr lang="ru-RU" sz="1600" b="1" dirty="0" smtClean="0">
                <a:solidFill>
                  <a:prstClr val="black"/>
                </a:solidFill>
                <a:latin typeface="Century Schoolbook"/>
              </a:rPr>
              <a:t>  Даргинцы  Кумыки</a:t>
            </a: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lvl="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Русские  Азербайджанцы</a:t>
            </a:r>
          </a:p>
          <a:p>
            <a:pPr marL="273050" lvl="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Лезгины  Лакцы  Ногайцы</a:t>
            </a:r>
          </a:p>
          <a:p>
            <a:pPr marL="273050" lvl="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Табасаранцы  </a:t>
            </a:r>
            <a:r>
              <a:rPr lang="ru-RU" sz="1600" b="1" dirty="0" smtClean="0">
                <a:solidFill>
                  <a:prstClr val="black"/>
                </a:solidFill>
                <a:latin typeface="Century Schoolbook"/>
              </a:rPr>
              <a:t>Таты </a:t>
            </a:r>
            <a:r>
              <a:rPr lang="ru-RU" sz="1600" b="1" dirty="0" err="1" smtClean="0">
                <a:solidFill>
                  <a:prstClr val="black"/>
                </a:solidFill>
                <a:latin typeface="Century Schoolbook"/>
              </a:rPr>
              <a:t>Дидойцы</a:t>
            </a: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lvl="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Чеченцы- акинцы   </a:t>
            </a:r>
            <a:r>
              <a:rPr lang="ru-RU" sz="1600" b="1" dirty="0" err="1">
                <a:solidFill>
                  <a:prstClr val="black"/>
                </a:solidFill>
                <a:latin typeface="Century Schoolbook"/>
              </a:rPr>
              <a:t>Рутульцы</a:t>
            </a: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Цахуры   Агулы</a:t>
            </a:r>
          </a:p>
          <a:p>
            <a:pPr marL="27305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 err="1" smtClean="0">
                <a:solidFill>
                  <a:prstClr val="black"/>
                </a:solidFill>
                <a:latin typeface="Century Schoolbook"/>
              </a:rPr>
              <a:t>Терекименцы</a:t>
            </a:r>
            <a:r>
              <a:rPr lang="ru-RU" sz="1600" b="1" dirty="0" smtClean="0">
                <a:solidFill>
                  <a:prstClr val="black"/>
                </a:solidFill>
                <a:latin typeface="Century Schoolbook"/>
              </a:rPr>
              <a:t>  </a:t>
            </a:r>
            <a:r>
              <a:rPr lang="ru-RU" sz="1600" b="1" dirty="0" err="1" smtClean="0">
                <a:solidFill>
                  <a:prstClr val="black"/>
                </a:solidFill>
                <a:latin typeface="Century Schoolbook"/>
              </a:rPr>
              <a:t>Кубачинцы</a:t>
            </a: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b="1" dirty="0">
              <a:solidFill>
                <a:prstClr val="black"/>
              </a:solidFill>
              <a:latin typeface="Century Schoolbook"/>
            </a:endParaRPr>
          </a:p>
          <a:p>
            <a:pPr marL="273050" lvl="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b="1" dirty="0" smtClean="0">
                <a:solidFill>
                  <a:prstClr val="black"/>
                </a:solidFill>
                <a:latin typeface="Century Schoolbook"/>
              </a:rPr>
              <a:t> </a:t>
            </a:r>
            <a:endParaRPr lang="ru-RU" b="1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b="1" dirty="0">
              <a:solidFill>
                <a:prstClr val="black"/>
              </a:solidFill>
              <a:latin typeface="Century Schoolbook"/>
            </a:endParaRPr>
          </a:p>
          <a:p>
            <a:pPr marL="273050" lvl="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b="1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b="1" dirty="0">
              <a:solidFill>
                <a:prstClr val="black"/>
              </a:solidFill>
              <a:latin typeface="Century Schoolbook"/>
            </a:endParaRPr>
          </a:p>
          <a:p>
            <a:pPr marL="273050" lvl="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b="1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b="1" dirty="0">
              <a:solidFill>
                <a:prstClr val="black"/>
              </a:solidFill>
              <a:latin typeface="Century Schoolbook"/>
            </a:endParaRPr>
          </a:p>
          <a:p>
            <a:pPr marL="273050" lvl="0" indent="-2730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b="1" dirty="0" smtClean="0">
                <a:solidFill>
                  <a:prstClr val="black"/>
                </a:solidFill>
                <a:latin typeface="Century Schoolbook"/>
              </a:rPr>
              <a:t>        </a:t>
            </a:r>
            <a:endParaRPr lang="ru-RU" b="1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6328" y="3607861"/>
            <a:ext cx="396044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 smtClean="0">
                <a:solidFill>
                  <a:prstClr val="black"/>
                </a:solidFill>
                <a:latin typeface="Century Schoolbook"/>
              </a:rPr>
              <a:t>Андийцы   </a:t>
            </a:r>
            <a:r>
              <a:rPr lang="ru-RU" sz="1600" b="1" dirty="0" err="1" smtClean="0">
                <a:solidFill>
                  <a:prstClr val="black"/>
                </a:solidFill>
                <a:latin typeface="Century Schoolbook"/>
              </a:rPr>
              <a:t>Цудахарцы</a:t>
            </a: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 err="1">
                <a:solidFill>
                  <a:prstClr val="black"/>
                </a:solidFill>
                <a:latin typeface="Century Schoolbook"/>
              </a:rPr>
              <a:t>Ахвахцы</a:t>
            </a: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  </a:t>
            </a:r>
            <a:r>
              <a:rPr lang="ru-RU" sz="1600" b="1" dirty="0" err="1">
                <a:solidFill>
                  <a:prstClr val="black"/>
                </a:solidFill>
                <a:latin typeface="Century Schoolbook"/>
              </a:rPr>
              <a:t>Годоберинцы</a:t>
            </a: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lvl="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 err="1">
                <a:solidFill>
                  <a:prstClr val="black"/>
                </a:solidFill>
                <a:latin typeface="Century Schoolbook"/>
              </a:rPr>
              <a:t>Гунзибцы</a:t>
            </a: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  </a:t>
            </a:r>
            <a:r>
              <a:rPr lang="ru-RU" sz="1600" b="1" dirty="0" err="1">
                <a:solidFill>
                  <a:prstClr val="black"/>
                </a:solidFill>
                <a:latin typeface="Century Schoolbook"/>
              </a:rPr>
              <a:t>Хваршинцы</a:t>
            </a: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 err="1">
                <a:solidFill>
                  <a:prstClr val="black"/>
                </a:solidFill>
                <a:latin typeface="Century Schoolbook"/>
              </a:rPr>
              <a:t>Багулалы</a:t>
            </a: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   </a:t>
            </a:r>
            <a:r>
              <a:rPr lang="ru-RU" sz="1600" b="1" dirty="0" err="1">
                <a:solidFill>
                  <a:prstClr val="black"/>
                </a:solidFill>
                <a:latin typeface="Century Schoolbook"/>
              </a:rPr>
              <a:t>Каратинцы</a:t>
            </a: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lvl="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 err="1">
                <a:solidFill>
                  <a:prstClr val="black"/>
                </a:solidFill>
                <a:latin typeface="Century Schoolbook"/>
              </a:rPr>
              <a:t>Тиндалы</a:t>
            </a: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   </a:t>
            </a:r>
            <a:r>
              <a:rPr lang="ru-RU" sz="1600" b="1" dirty="0" err="1">
                <a:solidFill>
                  <a:prstClr val="black"/>
                </a:solidFill>
                <a:latin typeface="Century Schoolbook"/>
              </a:rPr>
              <a:t>Ботлихцы</a:t>
            </a: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 err="1">
                <a:solidFill>
                  <a:prstClr val="black"/>
                </a:solidFill>
                <a:latin typeface="Century Schoolbook"/>
              </a:rPr>
              <a:t>Гинухцы</a:t>
            </a: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    Арчинцы</a:t>
            </a:r>
          </a:p>
          <a:p>
            <a:pPr marL="27305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1600" b="1" dirty="0" err="1">
                <a:solidFill>
                  <a:prstClr val="black"/>
                </a:solidFill>
                <a:latin typeface="Century Schoolbook"/>
              </a:rPr>
              <a:t>Бежтинцы</a:t>
            </a: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  </a:t>
            </a:r>
            <a:r>
              <a:rPr lang="ru-RU" sz="1600" b="1" dirty="0" err="1">
                <a:solidFill>
                  <a:prstClr val="black"/>
                </a:solidFill>
                <a:latin typeface="Century Schoolbook"/>
              </a:rPr>
              <a:t>Чамалалы</a:t>
            </a: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lvl="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lvl="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lvl="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lvl="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sz="1600" b="1" dirty="0">
              <a:solidFill>
                <a:prstClr val="black"/>
              </a:solidFill>
              <a:latin typeface="Century Schoolbook"/>
            </a:endParaRPr>
          </a:p>
          <a:p>
            <a:pPr marL="273050" lvl="0" indent="-2730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sz="1600" b="1" dirty="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9963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66474"/>
            <a:ext cx="68580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Национальный костюм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Картинка 46 из 6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76" y="1628800"/>
            <a:ext cx="3643338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rudocs.exdat.com/pars_docs/tw_refs/258/257840/257840_html_138b85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3166"/>
            <a:ext cx="2857520" cy="2138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573016"/>
            <a:ext cx="3286148" cy="29051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9692" y="908720"/>
            <a:ext cx="568863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Знаменитый танец – лезгинка !!!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332656"/>
            <a:ext cx="8352928" cy="62646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C:\Users\Вера\Pictures\дагенстан\su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29" y="2753490"/>
            <a:ext cx="5004556" cy="37534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ера\Pictures\дагенстан\dagestanskie_lezgi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95074"/>
            <a:ext cx="3305944" cy="2479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7" name="Picture 3" descr="C:\Users\Вера\Pictures\дагенстан\gruzinskie-tanc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36" y="710350"/>
            <a:ext cx="3173550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8" name="Picture 4" descr="C:\Users\Вера\Pictures\дагенстан\iZCQLNS4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0"/>
          <a:stretch/>
        </p:blipFill>
        <p:spPr bwMode="auto">
          <a:xfrm>
            <a:off x="434461" y="367966"/>
            <a:ext cx="2590463" cy="3421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9" name="Picture 5" descr="C:\Users\Вера\Pictures\дагенстан\su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27" y="3821247"/>
            <a:ext cx="3218808" cy="2414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58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ера\Pictures\дагенстан\Ирганайское_водохранилище_в_Дагестан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436096" y="5877272"/>
            <a:ext cx="3528392" cy="698376"/>
          </a:xfrm>
          <a:prstGeom prst="roundRect">
            <a:avLst/>
          </a:prstGeom>
          <a:solidFill>
            <a:schemeClr val="accent5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Дагестан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Ирганайское</a:t>
            </a:r>
            <a:r>
              <a:rPr lang="ru-RU" dirty="0" smtClean="0"/>
              <a:t> водохранилище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6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692" y="692696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Helvetica"/>
              </a:rPr>
              <a:t>Кто побывал один лишь только раз.</a:t>
            </a:r>
            <a:br>
              <a:rPr lang="ru-RU" sz="2400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Helvetica"/>
              </a:rPr>
            </a:br>
            <a:r>
              <a:rPr lang="ru-RU" sz="2400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Helvetica"/>
              </a:rPr>
              <a:t>Увидев красоту земную,</a:t>
            </a:r>
            <a:br>
              <a:rPr lang="ru-RU" sz="2400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Helvetica"/>
              </a:rPr>
            </a:br>
            <a:r>
              <a:rPr lang="ru-RU" sz="2400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Helvetica"/>
              </a:rPr>
              <a:t>оставит память в сердце тот Кавказ,</a:t>
            </a:r>
            <a:br>
              <a:rPr lang="ru-RU" sz="2400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Helvetica"/>
              </a:rPr>
            </a:br>
            <a:r>
              <a:rPr lang="ru-RU" sz="2400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Helvetica"/>
              </a:rPr>
              <a:t>который манит, радует, чарует.</a:t>
            </a:r>
            <a:endParaRPr lang="ru-RU" sz="2400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Users\Вера\Pictures\дагенстан\1280px-Avar_theatre_in_Makhachka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6152726" cy="36724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692" y="69269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Helvetica"/>
              </a:rPr>
              <a:t>Спасибо за внимание!!!</a:t>
            </a:r>
            <a:endParaRPr lang="ru-RU" sz="3600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varlamov.me/2015/mahachkala_old/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792689" cy="43205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9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1680" y="980728"/>
            <a:ext cx="5976664" cy="3960440"/>
          </a:xfrm>
          <a:solidFill>
            <a:schemeClr val="bg1">
              <a:alpha val="24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Monotype Corsiva" panose="03010101010201010101" pitchFamily="66" charset="0"/>
              </a:rPr>
              <a:t>Горные реки к морю спешат. </a:t>
            </a: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Птицы </a:t>
            </a:r>
            <a:r>
              <a:rPr lang="ru-RU" sz="2800" b="1" dirty="0">
                <a:solidFill>
                  <a:srgbClr val="003399"/>
                </a:solidFill>
                <a:latin typeface="Monotype Corsiva" panose="03010101010201010101" pitchFamily="66" charset="0"/>
              </a:rPr>
              <a:t>к вершинам путь свой вершат </a:t>
            </a: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Ты </a:t>
            </a:r>
            <a:r>
              <a:rPr lang="ru-RU" sz="2800" b="1" dirty="0">
                <a:solidFill>
                  <a:srgbClr val="003399"/>
                </a:solidFill>
                <a:latin typeface="Monotype Corsiva" panose="03010101010201010101" pitchFamily="66" charset="0"/>
              </a:rPr>
              <a:t>мой очаг, ты моя колыбель, </a:t>
            </a: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Клятва </a:t>
            </a:r>
            <a:r>
              <a:rPr lang="ru-RU" sz="2800" b="1" dirty="0">
                <a:solidFill>
                  <a:srgbClr val="003399"/>
                </a:solidFill>
                <a:latin typeface="Monotype Corsiva" panose="03010101010201010101" pitchFamily="66" charset="0"/>
              </a:rPr>
              <a:t>моя — Дагестан. </a:t>
            </a: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Тебе </a:t>
            </a:r>
            <a:r>
              <a:rPr lang="ru-RU" sz="2800" b="1" dirty="0">
                <a:solidFill>
                  <a:srgbClr val="003399"/>
                </a:solidFill>
                <a:latin typeface="Monotype Corsiva" panose="03010101010201010101" pitchFamily="66" charset="0"/>
              </a:rPr>
              <a:t>присягаю на верность свою, </a:t>
            </a: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Дышу </a:t>
            </a:r>
            <a:r>
              <a:rPr lang="ru-RU" sz="2800" b="1" dirty="0">
                <a:solidFill>
                  <a:srgbClr val="003399"/>
                </a:solidFill>
                <a:latin typeface="Monotype Corsiva" panose="03010101010201010101" pitchFamily="66" charset="0"/>
              </a:rPr>
              <a:t>я тобою, о тебе я пою. </a:t>
            </a: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Созвездье </a:t>
            </a:r>
            <a:r>
              <a:rPr lang="ru-RU" sz="2800" b="1" dirty="0">
                <a:solidFill>
                  <a:srgbClr val="003399"/>
                </a:solidFill>
                <a:latin typeface="Monotype Corsiva" panose="03010101010201010101" pitchFamily="66" charset="0"/>
              </a:rPr>
              <a:t>народов нашло здесь семью, </a:t>
            </a: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Мой </a:t>
            </a:r>
            <a:r>
              <a:rPr lang="ru-RU" sz="2800" b="1" dirty="0">
                <a:solidFill>
                  <a:srgbClr val="003399"/>
                </a:solidFill>
                <a:latin typeface="Monotype Corsiva" panose="03010101010201010101" pitchFamily="66" charset="0"/>
              </a:rPr>
              <a:t>малый народ, мой </a:t>
            </a:r>
            <a:r>
              <a:rPr lang="ru-RU" sz="28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великий </a:t>
            </a:r>
            <a:r>
              <a:rPr lang="ru-RU" sz="2800" b="1" dirty="0">
                <a:solidFill>
                  <a:srgbClr val="003399"/>
                </a:solidFill>
                <a:latin typeface="Monotype Corsiva" panose="03010101010201010101" pitchFamily="66" charset="0"/>
              </a:rPr>
              <a:t>народ.</a:t>
            </a:r>
            <a:endParaRPr lang="ru-RU" sz="28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890" y="571907"/>
            <a:ext cx="3726176" cy="6429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ФЛАГ ДАГЕСТАНА</a:t>
            </a:r>
            <a:endParaRPr lang="ru-RU"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44" name="Picture 8" descr="http://i059.radikal.ru/0812/32/ebfcad507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516" l="725" r="9963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18062" cy="159488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6354" y="3573016"/>
            <a:ext cx="4103637" cy="2308324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Зелёный  цвет </a:t>
            </a:r>
            <a:r>
              <a:rPr lang="ru-RU" sz="1600" b="1" dirty="0" smtClean="0"/>
              <a:t>- олицетворяет жизнь,  </a:t>
            </a:r>
          </a:p>
          <a:p>
            <a:r>
              <a:rPr lang="ru-RU" sz="1600" b="1" dirty="0" smtClean="0"/>
              <a:t>изобилие дагестанской земли и </a:t>
            </a:r>
          </a:p>
          <a:p>
            <a:r>
              <a:rPr lang="ru-RU" sz="1600" b="1" dirty="0" smtClean="0"/>
              <a:t>одновременно выступает как    </a:t>
            </a:r>
          </a:p>
          <a:p>
            <a:r>
              <a:rPr lang="ru-RU" sz="1600" b="1" dirty="0" smtClean="0"/>
              <a:t>традиционный цвет  ислама.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Голубой (синий) цвет </a:t>
            </a:r>
            <a:r>
              <a:rPr lang="ru-RU" sz="1600" b="1" dirty="0" smtClean="0"/>
              <a:t>- </a:t>
            </a:r>
            <a:r>
              <a:rPr lang="ru-RU" sz="1600" b="1" dirty="0" err="1" smtClean="0"/>
              <a:t>цвет</a:t>
            </a:r>
            <a:r>
              <a:rPr lang="ru-RU" sz="1600" b="1" dirty="0" smtClean="0"/>
              <a:t> моря , символизирует </a:t>
            </a:r>
          </a:p>
          <a:p>
            <a:r>
              <a:rPr lang="ru-RU" sz="1600" b="1" dirty="0" smtClean="0"/>
              <a:t>красоту и величие дагестанского народа.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Красный  цвет </a:t>
            </a:r>
            <a:r>
              <a:rPr lang="ru-RU" sz="1600" b="1" dirty="0" smtClean="0"/>
              <a:t>- олицетворяет мужество и  </a:t>
            </a:r>
          </a:p>
          <a:p>
            <a:r>
              <a:rPr lang="ru-RU" sz="1600" b="1" dirty="0" smtClean="0"/>
              <a:t>храбрость населения Страны гор.</a:t>
            </a:r>
            <a:endParaRPr lang="ru-RU" sz="1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76608" y="616814"/>
            <a:ext cx="3461735" cy="553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ГЕРБ ДАГЕСТАНА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6" descr="http://i066.radikal.ru/1011/f8/d8643abda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64800"/>
            <a:ext cx="1719008" cy="1720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01263" y="3480682"/>
            <a:ext cx="3437079" cy="255454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Орёл</a:t>
            </a:r>
            <a:r>
              <a:rPr lang="ru-RU" sz="1600" b="1" dirty="0" smtClean="0"/>
              <a:t> -  олицетворение независимости и свободы, мужества и храбрости,                     гордости и выносливости.</a:t>
            </a:r>
          </a:p>
          <a:p>
            <a:r>
              <a:rPr lang="ru-RU" sz="1600" b="1" dirty="0" smtClean="0"/>
              <a:t> 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Солнце</a:t>
            </a:r>
            <a:r>
              <a:rPr lang="ru-RU" sz="1600" b="1" dirty="0" smtClean="0"/>
              <a:t> -  в гербе                           республики олицетворяет                   жизнь - источник  жизни, жизненную силу,  свет,  богатство, плодородие. </a:t>
            </a:r>
            <a:endParaRPr lang="ru-RU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528867"/>
            <a:ext cx="72152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Столица Дагестана – Махачкала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s://ds05.infourok.ru/uploads/ex/0db6/000cdef5-63f0bcc0/hello_html_477f0d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22" y="1419222"/>
            <a:ext cx="3286125" cy="2185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utpostrane.ru/wp-content/uploads/2020/05/%D0%BC%D0%B0%D1%85%D0%B0%D1%87%D0%BA%D0%B0%D0%BB%D0%B0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14" y="1419221"/>
            <a:ext cx="3498301" cy="2302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CB6tWxFW0AATNfg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1" y="3933056"/>
            <a:ext cx="3484485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bs.twimg.com/media/CBxBqnAWgAAoS1T.jpg: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22" y="3933056"/>
            <a:ext cx="3286125" cy="230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528867"/>
            <a:ext cx="72152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Архитектурные памятники Дагестана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" name="Picture 2" descr="C:\Users\Вера\Pictures\дагенстан\Русский_театр_в_Махачкал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07" y="4005064"/>
            <a:ext cx="3757607" cy="2487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Вера\Pictures\дагенстан\ЧІикІаб_(Чиркейская)_ГЭ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88" y="1907350"/>
            <a:ext cx="3232293" cy="2152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Вера\Pictures\дагенстан\Мемориальный_комплекс_Ватан__Дагеста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2615"/>
            <a:ext cx="3507157" cy="2630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2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ера\Pictures\дагенстан\джума-мечеть махачкал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91528"/>
            <a:ext cx="2880320" cy="3457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ера\Pictures\дагенстан\1024px-Театр_кукол_в_Махачкал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50" y="252371"/>
            <a:ext cx="4176464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Вера\Pictures\дагенстан\Дербентский_мая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214" y="1484784"/>
            <a:ext cx="2870368" cy="4771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7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ера\Pictures\дагенстан\Кумыкский_театр_в_Махачкал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51" y="476672"/>
            <a:ext cx="4153670" cy="2750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ера\Pictures\дагенстан\Дагестанский_ГТ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4012704" cy="3009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Вера\Pictures\дагенстан\Мемориал_скорбящей_матери__Дербен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681537" cy="312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2132856"/>
            <a:ext cx="72152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Известные личности Дагестана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332656"/>
            <a:ext cx="8352928" cy="62646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6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5021" y="1833912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Гаджиев Магомет </a:t>
            </a:r>
            <a:endParaRPr lang="ru-RU" sz="1400" b="1" dirty="0" smtClean="0"/>
          </a:p>
          <a:p>
            <a:pPr algn="ctr"/>
            <a:r>
              <a:rPr lang="ru-RU" sz="1400" b="1" dirty="0" err="1" smtClean="0"/>
              <a:t>Имадутдинович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20.12.1907— 12.05.1942</a:t>
            </a:r>
          </a:p>
          <a:p>
            <a:r>
              <a:rPr lang="ru-RU" sz="1400" dirty="0" smtClean="0"/>
              <a:t>Командир </a:t>
            </a:r>
            <a:r>
              <a:rPr lang="ru-RU" sz="1400" dirty="0"/>
              <a:t>дивизиона </a:t>
            </a:r>
            <a:endParaRPr lang="ru-RU" sz="1400" dirty="0" smtClean="0"/>
          </a:p>
          <a:p>
            <a:r>
              <a:rPr lang="ru-RU" sz="1400" dirty="0" smtClean="0"/>
              <a:t>подводных </a:t>
            </a:r>
            <a:r>
              <a:rPr lang="ru-RU" sz="1400" dirty="0"/>
              <a:t>лодок, </a:t>
            </a:r>
            <a:endParaRPr lang="ru-RU" sz="1400" dirty="0" smtClean="0"/>
          </a:p>
          <a:p>
            <a:r>
              <a:rPr lang="ru-RU" sz="1400" dirty="0" smtClean="0"/>
              <a:t>Герой </a:t>
            </a:r>
            <a:r>
              <a:rPr lang="ru-RU" sz="1400" dirty="0"/>
              <a:t>Советского Союза</a:t>
            </a:r>
          </a:p>
        </p:txBody>
      </p:sp>
      <p:pic>
        <p:nvPicPr>
          <p:cNvPr id="2050" name="Picture 2" descr="C:\Users\Вера\Pictures\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1261947" cy="1502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532574" y="2641393"/>
            <a:ext cx="228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Гамзатов Расул </a:t>
            </a:r>
            <a:r>
              <a:rPr lang="ru-RU" sz="1400" b="1" dirty="0" err="1"/>
              <a:t>Гамзатович</a:t>
            </a:r>
            <a:endParaRPr lang="ru-RU" sz="1400" b="1" dirty="0"/>
          </a:p>
          <a:p>
            <a:r>
              <a:rPr lang="ru-RU" sz="1400" dirty="0" smtClean="0"/>
              <a:t>08.09.1923 </a:t>
            </a:r>
            <a:r>
              <a:rPr lang="ru-RU" sz="1400" dirty="0"/>
              <a:t>— </a:t>
            </a:r>
            <a:r>
              <a:rPr lang="ru-RU" sz="1400" dirty="0" smtClean="0"/>
              <a:t>03.11.2003</a:t>
            </a:r>
          </a:p>
          <a:p>
            <a:r>
              <a:rPr lang="ru-RU" sz="1400" dirty="0" smtClean="0"/>
              <a:t>Аварский </a:t>
            </a:r>
            <a:r>
              <a:rPr lang="ru-RU" sz="1400" dirty="0"/>
              <a:t>поэт</a:t>
            </a:r>
          </a:p>
        </p:txBody>
      </p:sp>
      <p:pic>
        <p:nvPicPr>
          <p:cNvPr id="2051" name="Picture 3" descr="C:\Users\Вера\Pictures\г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31" y="1196752"/>
            <a:ext cx="2022625" cy="1395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3723142" y="1814125"/>
            <a:ext cx="19118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Гусенгаджиев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pPr algn="ctr"/>
            <a:r>
              <a:rPr lang="ru-RU" sz="1400" b="1" dirty="0" err="1" smtClean="0"/>
              <a:t>Мухтар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400" b="1" dirty="0" err="1" smtClean="0"/>
              <a:t>Магомедшарипович</a:t>
            </a:r>
            <a:endParaRPr lang="ru-RU" sz="1400" b="1" dirty="0"/>
          </a:p>
          <a:p>
            <a:r>
              <a:rPr lang="ru-RU" sz="1400" dirty="0" smtClean="0"/>
              <a:t>20.05.1964 г.р.</a:t>
            </a:r>
          </a:p>
          <a:p>
            <a:r>
              <a:rPr lang="ru-RU" sz="1400" dirty="0" smtClean="0"/>
              <a:t>Актер</a:t>
            </a:r>
            <a:endParaRPr lang="ru-RU" sz="1400" dirty="0"/>
          </a:p>
        </p:txBody>
      </p:sp>
      <p:pic>
        <p:nvPicPr>
          <p:cNvPr id="2052" name="Picture 4" descr="C:\Users\Вера\Pictures\1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18051"/>
            <a:ext cx="1014413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4211960" y="4673373"/>
            <a:ext cx="20850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Хасаев</a:t>
            </a:r>
            <a:r>
              <a:rPr lang="ru-RU" sz="1400" b="1" dirty="0"/>
              <a:t> (</a:t>
            </a:r>
            <a:r>
              <a:rPr lang="ru-RU" sz="1400" b="1" dirty="0" err="1"/>
              <a:t>Бугленский</a:t>
            </a:r>
            <a:r>
              <a:rPr lang="ru-RU" sz="1400" b="1" dirty="0"/>
              <a:t>)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Ал-</a:t>
            </a:r>
            <a:r>
              <a:rPr lang="ru-RU" sz="1400" b="1" dirty="0" err="1" smtClean="0"/>
              <a:t>Клыч</a:t>
            </a:r>
            <a:endParaRPr lang="ru-RU" sz="1400" b="1" dirty="0"/>
          </a:p>
          <a:p>
            <a:r>
              <a:rPr lang="ru-RU" sz="1400" dirty="0" smtClean="0"/>
              <a:t>01.01.1880— 11.07.1920</a:t>
            </a:r>
          </a:p>
          <a:p>
            <a:r>
              <a:rPr lang="ru-RU" sz="1400" dirty="0" smtClean="0"/>
              <a:t>Борец </a:t>
            </a:r>
            <a:r>
              <a:rPr lang="ru-RU" sz="1400" dirty="0"/>
              <a:t>вольного стиля, </a:t>
            </a:r>
            <a:endParaRPr lang="ru-RU" sz="1400" dirty="0" smtClean="0"/>
          </a:p>
          <a:p>
            <a:r>
              <a:rPr lang="ru-RU" sz="1400" dirty="0" smtClean="0"/>
              <a:t>неоднократный </a:t>
            </a:r>
          </a:p>
          <a:p>
            <a:r>
              <a:rPr lang="ru-RU" sz="1400" dirty="0" smtClean="0"/>
              <a:t>чемпион </a:t>
            </a:r>
            <a:r>
              <a:rPr lang="ru-RU" sz="1400" dirty="0"/>
              <a:t>мира</a:t>
            </a:r>
          </a:p>
        </p:txBody>
      </p:sp>
      <p:pic>
        <p:nvPicPr>
          <p:cNvPr id="2053" name="Picture 5" descr="C:\Users\Вера\Pictures\8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88" y="2983676"/>
            <a:ext cx="1137905" cy="168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503718" y="5281727"/>
            <a:ext cx="20224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Мухаммад </a:t>
            </a:r>
            <a:r>
              <a:rPr lang="ru-RU" sz="1400" b="1" dirty="0" err="1"/>
              <a:t>Ярагский</a:t>
            </a:r>
            <a:endParaRPr lang="ru-RU" sz="1400" b="1" dirty="0"/>
          </a:p>
          <a:p>
            <a:r>
              <a:rPr lang="ru-RU" sz="1400" dirty="0" smtClean="0"/>
              <a:t>07.07.1771— 07.07.1838</a:t>
            </a:r>
          </a:p>
          <a:p>
            <a:pPr algn="ctr"/>
            <a:r>
              <a:rPr lang="ru-RU" sz="1400" dirty="0" smtClean="0"/>
              <a:t>Выдающаяся </a:t>
            </a:r>
          </a:p>
          <a:p>
            <a:pPr algn="ctr"/>
            <a:r>
              <a:rPr lang="ru-RU" sz="1400" dirty="0" smtClean="0"/>
              <a:t>историческая </a:t>
            </a:r>
          </a:p>
          <a:p>
            <a:pPr algn="ctr"/>
            <a:r>
              <a:rPr lang="ru-RU" sz="1400" dirty="0" smtClean="0"/>
              <a:t>личность</a:t>
            </a:r>
            <a:endParaRPr lang="ru-RU" sz="1400" dirty="0"/>
          </a:p>
        </p:txBody>
      </p:sp>
      <p:pic>
        <p:nvPicPr>
          <p:cNvPr id="2054" name="Picture 6" descr="C:\Users\Вера\Pictures\91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15" y="3701666"/>
            <a:ext cx="1091288" cy="1531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6128303" y="5233108"/>
            <a:ext cx="20736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Кажлаев</a:t>
            </a:r>
            <a:r>
              <a:rPr lang="ru-RU" sz="1400" b="1" dirty="0"/>
              <a:t> </a:t>
            </a:r>
            <a:r>
              <a:rPr lang="ru-RU" sz="1400" b="1" dirty="0" err="1"/>
              <a:t>Мурад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r>
              <a:rPr lang="ru-RU" sz="1400" b="1" dirty="0" smtClean="0"/>
              <a:t>Магомедович</a:t>
            </a:r>
            <a:endParaRPr lang="ru-RU" sz="1400" b="1" dirty="0"/>
          </a:p>
          <a:p>
            <a:r>
              <a:rPr lang="ru-RU" sz="1400" dirty="0" smtClean="0"/>
              <a:t>15.01.1931г.р.</a:t>
            </a:r>
          </a:p>
          <a:p>
            <a:r>
              <a:rPr lang="ru-RU" sz="1400" dirty="0" smtClean="0"/>
              <a:t>Композитор</a:t>
            </a:r>
            <a:r>
              <a:rPr lang="ru-RU" sz="1400" dirty="0"/>
              <a:t>, народный </a:t>
            </a:r>
            <a:endParaRPr lang="ru-RU" sz="1400" dirty="0" smtClean="0"/>
          </a:p>
          <a:p>
            <a:r>
              <a:rPr lang="ru-RU" sz="1400" dirty="0" smtClean="0"/>
              <a:t>артист </a:t>
            </a:r>
            <a:r>
              <a:rPr lang="ru-RU" sz="1400" dirty="0"/>
              <a:t>СССР</a:t>
            </a:r>
          </a:p>
        </p:txBody>
      </p:sp>
      <p:pic>
        <p:nvPicPr>
          <p:cNvPr id="2055" name="Picture 7" descr="C:\Users\Вера\Pictures\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84" y="3311325"/>
            <a:ext cx="1260277" cy="1890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38" y="3218907"/>
            <a:ext cx="1036909" cy="1557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490027" y="4788504"/>
            <a:ext cx="17219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Schoolbook"/>
                <a:ea typeface="+mj-ea"/>
                <a:cs typeface="+mj-cs"/>
              </a:rPr>
              <a:t>Аметхан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/>
                <a:ea typeface="+mj-ea"/>
                <a:cs typeface="+mj-cs"/>
              </a:rPr>
              <a:t> Султан</a:t>
            </a:r>
          </a:p>
          <a:p>
            <a:pPr lvl="0"/>
            <a:r>
              <a:rPr lang="ru-RU" sz="1400" dirty="0">
                <a:latin typeface="Century Schoolbook"/>
              </a:rPr>
              <a:t>Герой Советского Союза – летчик, которого в народе называли « Сокол Дагестана».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91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245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МКДОУ «Детский сад с. Бурдеки» </vt:lpstr>
      <vt:lpstr>Горные реки к морю спешат.  Птицы к вершинам путь свой вершат  Ты мой очаг, ты моя колыбель,  Клятва моя — Дагестан.  Тебе присягаю на верность свою,  Дышу я тобою, о тебе я пою.  Созвездье народов нашло здесь семью,  Мой малый народ, мой великий народ.</vt:lpstr>
      <vt:lpstr>ФЛАГ ДАГЕСТАНА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</cp:lastModifiedBy>
  <cp:revision>88</cp:revision>
  <dcterms:created xsi:type="dcterms:W3CDTF">2014-12-31T19:56:14Z</dcterms:created>
  <dcterms:modified xsi:type="dcterms:W3CDTF">2021-01-30T11:18:45Z</dcterms:modified>
</cp:coreProperties>
</file>