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7" r:id="rId6"/>
    <p:sldId id="278" r:id="rId7"/>
    <p:sldId id="268" r:id="rId8"/>
    <p:sldId id="269" r:id="rId9"/>
    <p:sldId id="270" r:id="rId10"/>
    <p:sldId id="281" r:id="rId11"/>
    <p:sldId id="282" r:id="rId12"/>
    <p:sldId id="305" r:id="rId13"/>
    <p:sldId id="271" r:id="rId14"/>
    <p:sldId id="284" r:id="rId15"/>
    <p:sldId id="306" r:id="rId16"/>
    <p:sldId id="307" r:id="rId17"/>
    <p:sldId id="299" r:id="rId18"/>
    <p:sldId id="300" r:id="rId19"/>
    <p:sldId id="301" r:id="rId20"/>
    <p:sldId id="303" r:id="rId21"/>
    <p:sldId id="283" r:id="rId22"/>
    <p:sldId id="266" r:id="rId23"/>
    <p:sldId id="286" r:id="rId24"/>
    <p:sldId id="287" r:id="rId25"/>
    <p:sldId id="288" r:id="rId26"/>
    <p:sldId id="289" r:id="rId27"/>
    <p:sldId id="290" r:id="rId28"/>
    <p:sldId id="294" r:id="rId29"/>
    <p:sldId id="293" r:id="rId30"/>
    <p:sldId id="295" r:id="rId31"/>
    <p:sldId id="296" r:id="rId32"/>
    <p:sldId id="308" r:id="rId33"/>
    <p:sldId id="304" r:id="rId34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888" y="-3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4DB375-27FA-497C-A55B-AC0D500F7B0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5BC5DD-44DD-4C9B-949B-CF1A3CCA7CEC}">
      <dgm:prSet phldrT="[Текст]" custT="1"/>
      <dgm:spPr/>
      <dgm:t>
        <a:bodyPr/>
        <a:lstStyle/>
        <a:p>
          <a:pPr algn="l"/>
          <a:r>
            <a:rPr lang="ru-RU" sz="1400" b="1" dirty="0" smtClean="0">
              <a:solidFill>
                <a:schemeClr val="tx1"/>
              </a:solidFill>
            </a:rPr>
            <a:t>Повышение качества образовательного процесса, обеспечение свободного развития индивидуальных особенностей детей</a:t>
          </a:r>
          <a:endParaRPr lang="ru-RU" sz="1400" b="1" dirty="0">
            <a:solidFill>
              <a:schemeClr val="tx1"/>
            </a:solidFill>
          </a:endParaRPr>
        </a:p>
      </dgm:t>
    </dgm:pt>
    <dgm:pt modelId="{96D9F89B-8B30-473A-9C77-B2FFEFA8FFCD}" type="parTrans" cxnId="{35C15AFA-EBB6-40CC-8C7A-3EFDFF2386B3}">
      <dgm:prSet/>
      <dgm:spPr/>
      <dgm:t>
        <a:bodyPr/>
        <a:lstStyle/>
        <a:p>
          <a:endParaRPr lang="ru-RU"/>
        </a:p>
      </dgm:t>
    </dgm:pt>
    <dgm:pt modelId="{5C4D1E2A-D46D-4326-8873-557F9C66E5AF}" type="sibTrans" cxnId="{35C15AFA-EBB6-40CC-8C7A-3EFDFF2386B3}">
      <dgm:prSet/>
      <dgm:spPr/>
      <dgm:t>
        <a:bodyPr/>
        <a:lstStyle/>
        <a:p>
          <a:endParaRPr lang="ru-RU"/>
        </a:p>
      </dgm:t>
    </dgm:pt>
    <dgm:pt modelId="{28F7C25E-60D4-4CCC-8F41-00498D0EBD61}">
      <dgm:prSet phldrT="[Текст]" custT="1"/>
      <dgm:spPr/>
      <dgm:t>
        <a:bodyPr/>
        <a:lstStyle/>
        <a:p>
          <a:pPr algn="l"/>
          <a:r>
            <a:rPr lang="ru-RU" sz="1600" b="1" dirty="0" smtClean="0">
              <a:solidFill>
                <a:schemeClr val="tx1"/>
              </a:solidFill>
            </a:rPr>
            <a:t>Вовлечения родителей в образовательный процесс ДОО</a:t>
          </a:r>
          <a:endParaRPr lang="ru-RU" sz="1600" b="1" dirty="0">
            <a:solidFill>
              <a:schemeClr val="tx1"/>
            </a:solidFill>
          </a:endParaRPr>
        </a:p>
      </dgm:t>
    </dgm:pt>
    <dgm:pt modelId="{93FDBB84-3019-4206-9844-0EE6B50D731F}" type="parTrans" cxnId="{99F1CE2C-2421-422E-8180-D5E687989ABF}">
      <dgm:prSet/>
      <dgm:spPr/>
      <dgm:t>
        <a:bodyPr/>
        <a:lstStyle/>
        <a:p>
          <a:endParaRPr lang="ru-RU"/>
        </a:p>
      </dgm:t>
    </dgm:pt>
    <dgm:pt modelId="{514370A5-EDF4-4672-BD7D-F33E364FF34B}" type="sibTrans" cxnId="{99F1CE2C-2421-422E-8180-D5E687989ABF}">
      <dgm:prSet/>
      <dgm:spPr/>
      <dgm:t>
        <a:bodyPr/>
        <a:lstStyle/>
        <a:p>
          <a:endParaRPr lang="ru-RU"/>
        </a:p>
      </dgm:t>
    </dgm:pt>
    <dgm:pt modelId="{4B09791E-8E87-4784-B1B9-EA8EA2F6369B}">
      <dgm:prSet phldrT="[Текст]" custT="1"/>
      <dgm:spPr/>
      <dgm:t>
        <a:bodyPr/>
        <a:lstStyle/>
        <a:p>
          <a:pPr algn="l"/>
          <a:r>
            <a:rPr lang="ru-RU" sz="1600" b="1" dirty="0" smtClean="0">
              <a:solidFill>
                <a:schemeClr val="tx1"/>
              </a:solidFill>
            </a:rPr>
            <a:t>Систематическое самодвижение и саморазвитие личности педагога</a:t>
          </a:r>
          <a:endParaRPr lang="ru-RU" sz="1600" b="1" dirty="0">
            <a:solidFill>
              <a:schemeClr val="tx1"/>
            </a:solidFill>
          </a:endParaRPr>
        </a:p>
      </dgm:t>
    </dgm:pt>
    <dgm:pt modelId="{48F67236-F34D-4F22-AE1D-751D95EE686B}" type="parTrans" cxnId="{F93A22E8-2BD2-4E32-8400-E2F6425E4FC8}">
      <dgm:prSet/>
      <dgm:spPr/>
      <dgm:t>
        <a:bodyPr/>
        <a:lstStyle/>
        <a:p>
          <a:endParaRPr lang="ru-RU"/>
        </a:p>
      </dgm:t>
    </dgm:pt>
    <dgm:pt modelId="{28C82086-3C6D-4932-8A84-AB0FA6B9036C}" type="sibTrans" cxnId="{F93A22E8-2BD2-4E32-8400-E2F6425E4FC8}">
      <dgm:prSet/>
      <dgm:spPr/>
      <dgm:t>
        <a:bodyPr/>
        <a:lstStyle/>
        <a:p>
          <a:endParaRPr lang="ru-RU"/>
        </a:p>
      </dgm:t>
    </dgm:pt>
    <dgm:pt modelId="{A775DBE1-EA4F-4793-8630-231BF3076E64}">
      <dgm:prSet phldrT="[Текст]" custT="1"/>
      <dgm:spPr/>
      <dgm:t>
        <a:bodyPr/>
        <a:lstStyle/>
        <a:p>
          <a:pPr algn="l"/>
          <a:r>
            <a:rPr lang="ru-RU" sz="1600" b="1" dirty="0" smtClean="0">
              <a:solidFill>
                <a:schemeClr val="tx1"/>
              </a:solidFill>
            </a:rPr>
            <a:t>Реализация новых подходов к изучению познавательных способностей ребенка</a:t>
          </a:r>
          <a:endParaRPr lang="ru-RU" sz="1600" b="1" dirty="0">
            <a:solidFill>
              <a:schemeClr val="tx1"/>
            </a:solidFill>
          </a:endParaRPr>
        </a:p>
      </dgm:t>
    </dgm:pt>
    <dgm:pt modelId="{578512BD-60D2-43A6-9876-E7F3F8861283}" type="parTrans" cxnId="{49DB011F-4C54-4076-9ACF-CA08244D901B}">
      <dgm:prSet/>
      <dgm:spPr/>
      <dgm:t>
        <a:bodyPr/>
        <a:lstStyle/>
        <a:p>
          <a:endParaRPr lang="ru-RU"/>
        </a:p>
      </dgm:t>
    </dgm:pt>
    <dgm:pt modelId="{4FF48B13-AEF7-479D-9294-9304B54E4C4E}" type="sibTrans" cxnId="{49DB011F-4C54-4076-9ACF-CA08244D901B}">
      <dgm:prSet/>
      <dgm:spPr/>
      <dgm:t>
        <a:bodyPr/>
        <a:lstStyle/>
        <a:p>
          <a:endParaRPr lang="ru-RU"/>
        </a:p>
      </dgm:t>
    </dgm:pt>
    <dgm:pt modelId="{CD46C767-092A-443F-9C05-20287EA44B9C}">
      <dgm:prSet phldrT="[Текст]" custT="1"/>
      <dgm:spPr/>
      <dgm:t>
        <a:bodyPr/>
        <a:lstStyle/>
        <a:p>
          <a:pPr algn="l"/>
          <a:r>
            <a:rPr lang="ru-RU" sz="1600" b="1" dirty="0" smtClean="0">
              <a:solidFill>
                <a:schemeClr val="tx1"/>
              </a:solidFill>
            </a:rPr>
            <a:t>Создание соответствующей психолого-педагогической среды для развития ребенка</a:t>
          </a:r>
          <a:endParaRPr lang="ru-RU" sz="1600" b="1" dirty="0">
            <a:solidFill>
              <a:schemeClr val="tx1"/>
            </a:solidFill>
          </a:endParaRPr>
        </a:p>
      </dgm:t>
    </dgm:pt>
    <dgm:pt modelId="{F6A89714-4A39-4942-9FE9-7675B1B7B4EB}" type="parTrans" cxnId="{8C016BB0-8BC8-43DE-B487-BBA52FFDB756}">
      <dgm:prSet/>
      <dgm:spPr/>
      <dgm:t>
        <a:bodyPr/>
        <a:lstStyle/>
        <a:p>
          <a:endParaRPr lang="ru-RU"/>
        </a:p>
      </dgm:t>
    </dgm:pt>
    <dgm:pt modelId="{13128D55-B339-4A27-8CF8-8908BD08043E}" type="sibTrans" cxnId="{8C016BB0-8BC8-43DE-B487-BBA52FFDB756}">
      <dgm:prSet/>
      <dgm:spPr/>
      <dgm:t>
        <a:bodyPr/>
        <a:lstStyle/>
        <a:p>
          <a:endParaRPr lang="ru-RU"/>
        </a:p>
      </dgm:t>
    </dgm:pt>
    <dgm:pt modelId="{F4F0B739-E8BF-4E57-B0D7-8F8A1549DDAA}" type="pres">
      <dgm:prSet presAssocID="{954DB375-27FA-497C-A55B-AC0D500F7B0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DFF53B-7A21-4EFC-8D15-AA8E49400E90}" type="pres">
      <dgm:prSet presAssocID="{E25BC5DD-44DD-4C9B-949B-CF1A3CCA7CEC}" presName="node" presStyleLbl="node1" presStyleIdx="0" presStyleCnt="5" custScaleX="1762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54EF9B-BAA8-4912-A37F-0686B57A2AC0}" type="pres">
      <dgm:prSet presAssocID="{5C4D1E2A-D46D-4326-8873-557F9C66E5AF}" presName="sibTrans" presStyleLbl="sibTrans2D1" presStyleIdx="0" presStyleCnt="5"/>
      <dgm:spPr/>
      <dgm:t>
        <a:bodyPr/>
        <a:lstStyle/>
        <a:p>
          <a:endParaRPr lang="ru-RU"/>
        </a:p>
      </dgm:t>
    </dgm:pt>
    <dgm:pt modelId="{7C88E132-C855-4895-81F4-8F9B7E54270A}" type="pres">
      <dgm:prSet presAssocID="{5C4D1E2A-D46D-4326-8873-557F9C66E5AF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00A85178-A04F-42FD-97B3-671FD4DDFA81}" type="pres">
      <dgm:prSet presAssocID="{28F7C25E-60D4-4CCC-8F41-00498D0EBD61}" presName="node" presStyleLbl="node1" presStyleIdx="1" presStyleCnt="5" custScaleX="153543" custScaleY="1056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EDCFA-45D2-418A-A5B4-3701014FC938}" type="pres">
      <dgm:prSet presAssocID="{514370A5-EDF4-4672-BD7D-F33E364FF34B}" presName="sibTrans" presStyleLbl="sibTrans2D1" presStyleIdx="1" presStyleCnt="5"/>
      <dgm:spPr/>
      <dgm:t>
        <a:bodyPr/>
        <a:lstStyle/>
        <a:p>
          <a:endParaRPr lang="ru-RU"/>
        </a:p>
      </dgm:t>
    </dgm:pt>
    <dgm:pt modelId="{467001AC-5179-4716-8C8F-C7F346689977}" type="pres">
      <dgm:prSet presAssocID="{514370A5-EDF4-4672-BD7D-F33E364FF34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1C7373DB-7514-4814-A160-4D8742AA379C}" type="pres">
      <dgm:prSet presAssocID="{4B09791E-8E87-4784-B1B9-EA8EA2F6369B}" presName="node" presStyleLbl="node1" presStyleIdx="2" presStyleCnt="5" custScaleX="159406" custScaleY="124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E92296-8696-47F8-9CED-D3102BD595B5}" type="pres">
      <dgm:prSet presAssocID="{28C82086-3C6D-4932-8A84-AB0FA6B9036C}" presName="sibTrans" presStyleLbl="sibTrans2D1" presStyleIdx="2" presStyleCnt="5"/>
      <dgm:spPr/>
      <dgm:t>
        <a:bodyPr/>
        <a:lstStyle/>
        <a:p>
          <a:endParaRPr lang="ru-RU"/>
        </a:p>
      </dgm:t>
    </dgm:pt>
    <dgm:pt modelId="{F1267D9B-8E63-4A8C-BC13-477A250F0F4A}" type="pres">
      <dgm:prSet presAssocID="{28C82086-3C6D-4932-8A84-AB0FA6B9036C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0A79662E-7939-4DBF-A980-75657A1FAE91}" type="pres">
      <dgm:prSet presAssocID="{A775DBE1-EA4F-4793-8630-231BF3076E64}" presName="node" presStyleLbl="node1" presStyleIdx="3" presStyleCnt="5" custScaleX="171413" custScaleY="115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DD2BB5-EA12-4BD8-A8F6-A7F7343851CF}" type="pres">
      <dgm:prSet presAssocID="{4FF48B13-AEF7-479D-9294-9304B54E4C4E}" presName="sibTrans" presStyleLbl="sibTrans2D1" presStyleIdx="3" presStyleCnt="5"/>
      <dgm:spPr/>
      <dgm:t>
        <a:bodyPr/>
        <a:lstStyle/>
        <a:p>
          <a:endParaRPr lang="ru-RU"/>
        </a:p>
      </dgm:t>
    </dgm:pt>
    <dgm:pt modelId="{D3D6A6A8-5954-4D61-9817-6BF3E5172AA5}" type="pres">
      <dgm:prSet presAssocID="{4FF48B13-AEF7-479D-9294-9304B54E4C4E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00C40F5E-5771-4870-8FF0-562C0487F1A1}" type="pres">
      <dgm:prSet presAssocID="{CD46C767-092A-443F-9C05-20287EA44B9C}" presName="node" presStyleLbl="node1" presStyleIdx="4" presStyleCnt="5" custScaleX="141913" custScaleY="111612" custRadScaleRad="95134" custRadScaleInc="2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9083A0-91BC-4924-8074-D4AB40C53C17}" type="pres">
      <dgm:prSet presAssocID="{13128D55-B339-4A27-8CF8-8908BD08043E}" presName="sibTrans" presStyleLbl="sibTrans2D1" presStyleIdx="4" presStyleCnt="5"/>
      <dgm:spPr/>
      <dgm:t>
        <a:bodyPr/>
        <a:lstStyle/>
        <a:p>
          <a:endParaRPr lang="ru-RU"/>
        </a:p>
      </dgm:t>
    </dgm:pt>
    <dgm:pt modelId="{537C9235-E5F7-446F-A6DE-DC579270BC4D}" type="pres">
      <dgm:prSet presAssocID="{13128D55-B339-4A27-8CF8-8908BD08043E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76D14677-C7DC-40AA-95D5-F800AB6D1D3C}" type="presOf" srcId="{A775DBE1-EA4F-4793-8630-231BF3076E64}" destId="{0A79662E-7939-4DBF-A980-75657A1FAE91}" srcOrd="0" destOrd="0" presId="urn:microsoft.com/office/officeart/2005/8/layout/cycle2"/>
    <dgm:cxn modelId="{858A0DED-CAF9-4968-B4B3-DB55F187851E}" type="presOf" srcId="{13128D55-B339-4A27-8CF8-8908BD08043E}" destId="{537C9235-E5F7-446F-A6DE-DC579270BC4D}" srcOrd="1" destOrd="0" presId="urn:microsoft.com/office/officeart/2005/8/layout/cycle2"/>
    <dgm:cxn modelId="{BAD1BE01-EA08-43A4-9F28-187150C20F03}" type="presOf" srcId="{514370A5-EDF4-4672-BD7D-F33E364FF34B}" destId="{6CDEDCFA-45D2-418A-A5B4-3701014FC938}" srcOrd="0" destOrd="0" presId="urn:microsoft.com/office/officeart/2005/8/layout/cycle2"/>
    <dgm:cxn modelId="{8C016BB0-8BC8-43DE-B487-BBA52FFDB756}" srcId="{954DB375-27FA-497C-A55B-AC0D500F7B0D}" destId="{CD46C767-092A-443F-9C05-20287EA44B9C}" srcOrd="4" destOrd="0" parTransId="{F6A89714-4A39-4942-9FE9-7675B1B7B4EB}" sibTransId="{13128D55-B339-4A27-8CF8-8908BD08043E}"/>
    <dgm:cxn modelId="{E4DC5A8E-B682-46A0-9BA1-661FBE206F1E}" type="presOf" srcId="{4FF48B13-AEF7-479D-9294-9304B54E4C4E}" destId="{54DD2BB5-EA12-4BD8-A8F6-A7F7343851CF}" srcOrd="0" destOrd="0" presId="urn:microsoft.com/office/officeart/2005/8/layout/cycle2"/>
    <dgm:cxn modelId="{A50FBF66-2BF4-44B7-B7B4-EEE2BDC4E690}" type="presOf" srcId="{CD46C767-092A-443F-9C05-20287EA44B9C}" destId="{00C40F5E-5771-4870-8FF0-562C0487F1A1}" srcOrd="0" destOrd="0" presId="urn:microsoft.com/office/officeart/2005/8/layout/cycle2"/>
    <dgm:cxn modelId="{0E3264A5-550A-4D8A-9C77-54638DCAC61A}" type="presOf" srcId="{E25BC5DD-44DD-4C9B-949B-CF1A3CCA7CEC}" destId="{E6DFF53B-7A21-4EFC-8D15-AA8E49400E90}" srcOrd="0" destOrd="0" presId="urn:microsoft.com/office/officeart/2005/8/layout/cycle2"/>
    <dgm:cxn modelId="{295C4AFD-DEE7-4273-B2B2-DBB4E2806959}" type="presOf" srcId="{5C4D1E2A-D46D-4326-8873-557F9C66E5AF}" destId="{7C88E132-C855-4895-81F4-8F9B7E54270A}" srcOrd="1" destOrd="0" presId="urn:microsoft.com/office/officeart/2005/8/layout/cycle2"/>
    <dgm:cxn modelId="{99F1CE2C-2421-422E-8180-D5E687989ABF}" srcId="{954DB375-27FA-497C-A55B-AC0D500F7B0D}" destId="{28F7C25E-60D4-4CCC-8F41-00498D0EBD61}" srcOrd="1" destOrd="0" parTransId="{93FDBB84-3019-4206-9844-0EE6B50D731F}" sibTransId="{514370A5-EDF4-4672-BD7D-F33E364FF34B}"/>
    <dgm:cxn modelId="{357CD0BE-B1E4-4BA6-A672-65CE226F9225}" type="presOf" srcId="{28C82086-3C6D-4932-8A84-AB0FA6B9036C}" destId="{58E92296-8696-47F8-9CED-D3102BD595B5}" srcOrd="0" destOrd="0" presId="urn:microsoft.com/office/officeart/2005/8/layout/cycle2"/>
    <dgm:cxn modelId="{49DB011F-4C54-4076-9ACF-CA08244D901B}" srcId="{954DB375-27FA-497C-A55B-AC0D500F7B0D}" destId="{A775DBE1-EA4F-4793-8630-231BF3076E64}" srcOrd="3" destOrd="0" parTransId="{578512BD-60D2-43A6-9876-E7F3F8861283}" sibTransId="{4FF48B13-AEF7-479D-9294-9304B54E4C4E}"/>
    <dgm:cxn modelId="{2CB78F62-58A0-4576-A80A-D4DA0A683F35}" type="presOf" srcId="{4FF48B13-AEF7-479D-9294-9304B54E4C4E}" destId="{D3D6A6A8-5954-4D61-9817-6BF3E5172AA5}" srcOrd="1" destOrd="0" presId="urn:microsoft.com/office/officeart/2005/8/layout/cycle2"/>
    <dgm:cxn modelId="{CEF26889-1029-463D-875D-28805B23047D}" type="presOf" srcId="{5C4D1E2A-D46D-4326-8873-557F9C66E5AF}" destId="{7354EF9B-BAA8-4912-A37F-0686B57A2AC0}" srcOrd="0" destOrd="0" presId="urn:microsoft.com/office/officeart/2005/8/layout/cycle2"/>
    <dgm:cxn modelId="{35C15AFA-EBB6-40CC-8C7A-3EFDFF2386B3}" srcId="{954DB375-27FA-497C-A55B-AC0D500F7B0D}" destId="{E25BC5DD-44DD-4C9B-949B-CF1A3CCA7CEC}" srcOrd="0" destOrd="0" parTransId="{96D9F89B-8B30-473A-9C77-B2FFEFA8FFCD}" sibTransId="{5C4D1E2A-D46D-4326-8873-557F9C66E5AF}"/>
    <dgm:cxn modelId="{FE40A621-EF9D-4EDD-8093-A9B3D4B93C75}" type="presOf" srcId="{954DB375-27FA-497C-A55B-AC0D500F7B0D}" destId="{F4F0B739-E8BF-4E57-B0D7-8F8A1549DDAA}" srcOrd="0" destOrd="0" presId="urn:microsoft.com/office/officeart/2005/8/layout/cycle2"/>
    <dgm:cxn modelId="{6F7D4F14-B2DC-41F6-ACCD-4C115998EF34}" type="presOf" srcId="{28C82086-3C6D-4932-8A84-AB0FA6B9036C}" destId="{F1267D9B-8E63-4A8C-BC13-477A250F0F4A}" srcOrd="1" destOrd="0" presId="urn:microsoft.com/office/officeart/2005/8/layout/cycle2"/>
    <dgm:cxn modelId="{FEB518BB-CE20-4560-B3DE-D805EA31586C}" type="presOf" srcId="{28F7C25E-60D4-4CCC-8F41-00498D0EBD61}" destId="{00A85178-A04F-42FD-97B3-671FD4DDFA81}" srcOrd="0" destOrd="0" presId="urn:microsoft.com/office/officeart/2005/8/layout/cycle2"/>
    <dgm:cxn modelId="{CA7AF870-48A1-4433-B925-7B2FC24DF17E}" type="presOf" srcId="{514370A5-EDF4-4672-BD7D-F33E364FF34B}" destId="{467001AC-5179-4716-8C8F-C7F346689977}" srcOrd="1" destOrd="0" presId="urn:microsoft.com/office/officeart/2005/8/layout/cycle2"/>
    <dgm:cxn modelId="{F93A22E8-2BD2-4E32-8400-E2F6425E4FC8}" srcId="{954DB375-27FA-497C-A55B-AC0D500F7B0D}" destId="{4B09791E-8E87-4784-B1B9-EA8EA2F6369B}" srcOrd="2" destOrd="0" parTransId="{48F67236-F34D-4F22-AE1D-751D95EE686B}" sibTransId="{28C82086-3C6D-4932-8A84-AB0FA6B9036C}"/>
    <dgm:cxn modelId="{FF822351-7647-44FF-869A-7F7FB107DAE9}" type="presOf" srcId="{13128D55-B339-4A27-8CF8-8908BD08043E}" destId="{569083A0-91BC-4924-8074-D4AB40C53C17}" srcOrd="0" destOrd="0" presId="urn:microsoft.com/office/officeart/2005/8/layout/cycle2"/>
    <dgm:cxn modelId="{A902C0B1-139C-4590-8359-CF78968CC440}" type="presOf" srcId="{4B09791E-8E87-4784-B1B9-EA8EA2F6369B}" destId="{1C7373DB-7514-4814-A160-4D8742AA379C}" srcOrd="0" destOrd="0" presId="urn:microsoft.com/office/officeart/2005/8/layout/cycle2"/>
    <dgm:cxn modelId="{D12F417F-2550-40F4-8623-7B608FE641DB}" type="presParOf" srcId="{F4F0B739-E8BF-4E57-B0D7-8F8A1549DDAA}" destId="{E6DFF53B-7A21-4EFC-8D15-AA8E49400E90}" srcOrd="0" destOrd="0" presId="urn:microsoft.com/office/officeart/2005/8/layout/cycle2"/>
    <dgm:cxn modelId="{C931AB41-57B9-4CF6-964D-6E79E6CF159A}" type="presParOf" srcId="{F4F0B739-E8BF-4E57-B0D7-8F8A1549DDAA}" destId="{7354EF9B-BAA8-4912-A37F-0686B57A2AC0}" srcOrd="1" destOrd="0" presId="urn:microsoft.com/office/officeart/2005/8/layout/cycle2"/>
    <dgm:cxn modelId="{CC2DD232-72BB-42FC-B8DB-F79442201253}" type="presParOf" srcId="{7354EF9B-BAA8-4912-A37F-0686B57A2AC0}" destId="{7C88E132-C855-4895-81F4-8F9B7E54270A}" srcOrd="0" destOrd="0" presId="urn:microsoft.com/office/officeart/2005/8/layout/cycle2"/>
    <dgm:cxn modelId="{2CFA71AE-7BD5-4611-972B-8D7488C3E537}" type="presParOf" srcId="{F4F0B739-E8BF-4E57-B0D7-8F8A1549DDAA}" destId="{00A85178-A04F-42FD-97B3-671FD4DDFA81}" srcOrd="2" destOrd="0" presId="urn:microsoft.com/office/officeart/2005/8/layout/cycle2"/>
    <dgm:cxn modelId="{7043D8F6-6CBC-42D4-8AC8-09D5142B2A6F}" type="presParOf" srcId="{F4F0B739-E8BF-4E57-B0D7-8F8A1549DDAA}" destId="{6CDEDCFA-45D2-418A-A5B4-3701014FC938}" srcOrd="3" destOrd="0" presId="urn:microsoft.com/office/officeart/2005/8/layout/cycle2"/>
    <dgm:cxn modelId="{63E12150-9509-464D-9F39-D611C2CCF436}" type="presParOf" srcId="{6CDEDCFA-45D2-418A-A5B4-3701014FC938}" destId="{467001AC-5179-4716-8C8F-C7F346689977}" srcOrd="0" destOrd="0" presId="urn:microsoft.com/office/officeart/2005/8/layout/cycle2"/>
    <dgm:cxn modelId="{CA49E488-42BC-4F2D-9470-5366D75972BF}" type="presParOf" srcId="{F4F0B739-E8BF-4E57-B0D7-8F8A1549DDAA}" destId="{1C7373DB-7514-4814-A160-4D8742AA379C}" srcOrd="4" destOrd="0" presId="urn:microsoft.com/office/officeart/2005/8/layout/cycle2"/>
    <dgm:cxn modelId="{1C65E697-5E10-4E88-B1EC-422189BBBEA2}" type="presParOf" srcId="{F4F0B739-E8BF-4E57-B0D7-8F8A1549DDAA}" destId="{58E92296-8696-47F8-9CED-D3102BD595B5}" srcOrd="5" destOrd="0" presId="urn:microsoft.com/office/officeart/2005/8/layout/cycle2"/>
    <dgm:cxn modelId="{3F8B51DA-6157-494D-9FB7-78D33EDF6D97}" type="presParOf" srcId="{58E92296-8696-47F8-9CED-D3102BD595B5}" destId="{F1267D9B-8E63-4A8C-BC13-477A250F0F4A}" srcOrd="0" destOrd="0" presId="urn:microsoft.com/office/officeart/2005/8/layout/cycle2"/>
    <dgm:cxn modelId="{A138FA2B-3112-42E8-9A2A-DBD7D099978E}" type="presParOf" srcId="{F4F0B739-E8BF-4E57-B0D7-8F8A1549DDAA}" destId="{0A79662E-7939-4DBF-A980-75657A1FAE91}" srcOrd="6" destOrd="0" presId="urn:microsoft.com/office/officeart/2005/8/layout/cycle2"/>
    <dgm:cxn modelId="{D7B6A36D-AF75-4793-8F7F-21292E0707AA}" type="presParOf" srcId="{F4F0B739-E8BF-4E57-B0D7-8F8A1549DDAA}" destId="{54DD2BB5-EA12-4BD8-A8F6-A7F7343851CF}" srcOrd="7" destOrd="0" presId="urn:microsoft.com/office/officeart/2005/8/layout/cycle2"/>
    <dgm:cxn modelId="{477FBC45-F8BC-4496-AEC7-791385AB9A4A}" type="presParOf" srcId="{54DD2BB5-EA12-4BD8-A8F6-A7F7343851CF}" destId="{D3D6A6A8-5954-4D61-9817-6BF3E5172AA5}" srcOrd="0" destOrd="0" presId="urn:microsoft.com/office/officeart/2005/8/layout/cycle2"/>
    <dgm:cxn modelId="{6CD20836-9011-4807-8D1E-0565A5CD7AAA}" type="presParOf" srcId="{F4F0B739-E8BF-4E57-B0D7-8F8A1549DDAA}" destId="{00C40F5E-5771-4870-8FF0-562C0487F1A1}" srcOrd="8" destOrd="0" presId="urn:microsoft.com/office/officeart/2005/8/layout/cycle2"/>
    <dgm:cxn modelId="{6796EA89-4A03-4361-B66F-4B54CAE90ED6}" type="presParOf" srcId="{F4F0B739-E8BF-4E57-B0D7-8F8A1549DDAA}" destId="{569083A0-91BC-4924-8074-D4AB40C53C17}" srcOrd="9" destOrd="0" presId="urn:microsoft.com/office/officeart/2005/8/layout/cycle2"/>
    <dgm:cxn modelId="{E07A229A-8D9E-49DD-8B0C-1FCBE88F8CEE}" type="presParOf" srcId="{569083A0-91BC-4924-8074-D4AB40C53C17}" destId="{537C9235-E5F7-446F-A6DE-DC579270BC4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DFF53B-7A21-4EFC-8D15-AA8E49400E90}">
      <dsp:nvSpPr>
        <dsp:cNvPr id="0" name=""/>
        <dsp:cNvSpPr/>
      </dsp:nvSpPr>
      <dsp:spPr>
        <a:xfrm>
          <a:off x="2730059" y="-102747"/>
          <a:ext cx="2985314" cy="16937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Повышение качества образовательного процесса, обеспечение свободного развития индивидуальных особенностей детей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167248" y="145299"/>
        <a:ext cx="2110936" cy="1197674"/>
      </dsp:txXfrm>
    </dsp:sp>
    <dsp:sp modelId="{7354EF9B-BAA8-4912-A37F-0686B57A2AC0}">
      <dsp:nvSpPr>
        <dsp:cNvPr id="0" name=""/>
        <dsp:cNvSpPr/>
      </dsp:nvSpPr>
      <dsp:spPr>
        <a:xfrm rot="2160000">
          <a:off x="5180118" y="1212409"/>
          <a:ext cx="161045" cy="5716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5184731" y="1312539"/>
        <a:ext cx="112732" cy="342988"/>
      </dsp:txXfrm>
    </dsp:sp>
    <dsp:sp modelId="{00A85178-A04F-42FD-97B3-671FD4DDFA81}">
      <dsp:nvSpPr>
        <dsp:cNvPr id="0" name=""/>
        <dsp:cNvSpPr/>
      </dsp:nvSpPr>
      <dsp:spPr>
        <a:xfrm>
          <a:off x="4980890" y="1345307"/>
          <a:ext cx="2600659" cy="17888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Вовлечения родителей в образовательный процесс ДОО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5361748" y="1607276"/>
        <a:ext cx="1838943" cy="1264899"/>
      </dsp:txXfrm>
    </dsp:sp>
    <dsp:sp modelId="{6CDEDCFA-45D2-418A-A5B4-3701014FC938}">
      <dsp:nvSpPr>
        <dsp:cNvPr id="0" name=""/>
        <dsp:cNvSpPr/>
      </dsp:nvSpPr>
      <dsp:spPr>
        <a:xfrm rot="6480000">
          <a:off x="5769048" y="3080897"/>
          <a:ext cx="291977" cy="5716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5826378" y="3153573"/>
        <a:ext cx="204384" cy="342988"/>
      </dsp:txXfrm>
    </dsp:sp>
    <dsp:sp modelId="{1C7373DB-7514-4814-A160-4D8742AA379C}">
      <dsp:nvSpPr>
        <dsp:cNvPr id="0" name=""/>
        <dsp:cNvSpPr/>
      </dsp:nvSpPr>
      <dsp:spPr>
        <a:xfrm>
          <a:off x="4144958" y="3604045"/>
          <a:ext cx="2699965" cy="21111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Систематическое самодвижение и саморазвитие личности педагога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540359" y="3913222"/>
        <a:ext cx="1909163" cy="1492841"/>
      </dsp:txXfrm>
    </dsp:sp>
    <dsp:sp modelId="{58E92296-8696-47F8-9CED-D3102BD595B5}">
      <dsp:nvSpPr>
        <dsp:cNvPr id="0" name=""/>
        <dsp:cNvSpPr/>
      </dsp:nvSpPr>
      <dsp:spPr>
        <a:xfrm>
          <a:off x="4201542" y="4373819"/>
          <a:ext cx="136316" cy="5716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4201542" y="4488148"/>
        <a:ext cx="95421" cy="342988"/>
      </dsp:txXfrm>
    </dsp:sp>
    <dsp:sp modelId="{0A79662E-7939-4DBF-A980-75657A1FAE91}">
      <dsp:nvSpPr>
        <dsp:cNvPr id="0" name=""/>
        <dsp:cNvSpPr/>
      </dsp:nvSpPr>
      <dsp:spPr>
        <a:xfrm>
          <a:off x="1498823" y="3683000"/>
          <a:ext cx="2903335" cy="19532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Реализация новых подходов к изучению познавательных способностей ребенка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924007" y="3969052"/>
        <a:ext cx="2052967" cy="1381181"/>
      </dsp:txXfrm>
    </dsp:sp>
    <dsp:sp modelId="{54DD2BB5-EA12-4BD8-A8F6-A7F7343851CF}">
      <dsp:nvSpPr>
        <dsp:cNvPr id="0" name=""/>
        <dsp:cNvSpPr/>
      </dsp:nvSpPr>
      <dsp:spPr>
        <a:xfrm rot="15264556">
          <a:off x="2462326" y="3153597"/>
          <a:ext cx="295369" cy="5716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2518539" y="3310601"/>
        <a:ext cx="206758" cy="342988"/>
      </dsp:txXfrm>
    </dsp:sp>
    <dsp:sp modelId="{00C40F5E-5771-4870-8FF0-562C0487F1A1}">
      <dsp:nvSpPr>
        <dsp:cNvPr id="0" name=""/>
        <dsp:cNvSpPr/>
      </dsp:nvSpPr>
      <dsp:spPr>
        <a:xfrm>
          <a:off x="1073420" y="1294495"/>
          <a:ext cx="2403674" cy="1890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Создание соответствующей психолого-педагогической среды для развития ребенка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425430" y="1571344"/>
        <a:ext cx="1699654" cy="1336748"/>
      </dsp:txXfrm>
    </dsp:sp>
    <dsp:sp modelId="{569083A0-91BC-4924-8074-D4AB40C53C17}">
      <dsp:nvSpPr>
        <dsp:cNvPr id="0" name=""/>
        <dsp:cNvSpPr/>
      </dsp:nvSpPr>
      <dsp:spPr>
        <a:xfrm rot="19348617">
          <a:off x="3165413" y="1218809"/>
          <a:ext cx="134059" cy="5716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3169573" y="1345386"/>
        <a:ext cx="93841" cy="342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E79F90AA-004A-4769-99DD-85FB4AF8C62D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72FCB46-AA1C-40C2-830B-8445041CB7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84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E79F90AA-004A-4769-99DD-85FB4AF8C62D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72FCB46-AA1C-40C2-830B-8445041CB7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663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E79F90AA-004A-4769-99DD-85FB4AF8C62D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72FCB46-AA1C-40C2-830B-8445041CB7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1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E79F90AA-004A-4769-99DD-85FB4AF8C62D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72FCB46-AA1C-40C2-830B-8445041CB7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02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E79F90AA-004A-4769-99DD-85FB4AF8C62D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72FCB46-AA1C-40C2-830B-8445041CB7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799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E79F90AA-004A-4769-99DD-85FB4AF8C62D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72FCB46-AA1C-40C2-830B-8445041CB7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71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E79F90AA-004A-4769-99DD-85FB4AF8C62D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72FCB46-AA1C-40C2-830B-8445041CB7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31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E79F90AA-004A-4769-99DD-85FB4AF8C62D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72FCB46-AA1C-40C2-830B-8445041CB7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79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E79F90AA-004A-4769-99DD-85FB4AF8C62D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72FCB46-AA1C-40C2-830B-8445041CB7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87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E79F90AA-004A-4769-99DD-85FB4AF8C62D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72FCB46-AA1C-40C2-830B-8445041CB7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37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E79F90AA-004A-4769-99DD-85FB4AF8C62D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72FCB46-AA1C-40C2-830B-8445041CB7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21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22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cntd.ru/document/90234988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83743" y="419727"/>
            <a:ext cx="813471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 и науки Республики Дагестан</a:t>
            </a:r>
          </a:p>
          <a:p>
            <a:pPr algn="ctr"/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ГБОУ ДПО «Дагестанский институт развития образования»</a:t>
            </a:r>
          </a:p>
          <a:p>
            <a:pPr algn="ctr"/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Кафедра дошкольного образования</a:t>
            </a:r>
          </a:p>
          <a:p>
            <a:pPr algn="ctr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КАЧЕСТВОМ ДОШКОЛЬНОГО ОБРАЗОВАНИЯ:</a:t>
            </a:r>
          </a:p>
          <a:p>
            <a:pPr algn="ctr"/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овременные векторы развития</a:t>
            </a:r>
          </a:p>
          <a:p>
            <a:pPr algn="ctr"/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Идрисова </a:t>
            </a:r>
            <a:r>
              <a:rPr lang="ru-RU" b="1" dirty="0" err="1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Залиха</a:t>
            </a: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Идрисовна</a:t>
            </a: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– и. о. зав. кафедрой дошкольного </a:t>
            </a:r>
          </a:p>
          <a:p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                                    образования, кандидат педагогических</a:t>
            </a:r>
          </a:p>
          <a:p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                                     наук, доцент. </a:t>
            </a:r>
          </a:p>
          <a:p>
            <a:endParaRPr lang="ru-RU" b="1" dirty="0" smtClean="0">
              <a:latin typeface="Batang" panose="02030600000101010101" pitchFamily="18" charset="-127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algn="ctr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21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3300" y="365127"/>
            <a:ext cx="6951663" cy="879473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Слагаемые качества, процесс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9900" y="1825624"/>
            <a:ext cx="7485063" cy="4854575"/>
          </a:xfrm>
        </p:spPr>
        <p:txBody>
          <a:bodyPr/>
          <a:lstStyle/>
          <a:p>
            <a:r>
              <a:rPr lang="ru-RU" sz="4800" dirty="0" smtClean="0"/>
              <a:t>Пространство развития </a:t>
            </a:r>
            <a:r>
              <a:rPr lang="ru-RU" sz="4800" b="1" dirty="0" smtClean="0">
                <a:solidFill>
                  <a:srgbClr val="FF0000"/>
                </a:solidFill>
              </a:rPr>
              <a:t>педагога</a:t>
            </a:r>
          </a:p>
          <a:p>
            <a:r>
              <a:rPr lang="ru-RU" sz="4800" dirty="0" smtClean="0"/>
              <a:t>Пространство развития </a:t>
            </a:r>
            <a:r>
              <a:rPr lang="ru-RU" sz="4800" b="1" dirty="0" smtClean="0">
                <a:solidFill>
                  <a:srgbClr val="FF0000"/>
                </a:solidFill>
              </a:rPr>
              <a:t>детей</a:t>
            </a:r>
          </a:p>
          <a:p>
            <a:r>
              <a:rPr lang="ru-RU" sz="4800" dirty="0" smtClean="0"/>
              <a:t>Пространство развития </a:t>
            </a:r>
            <a:r>
              <a:rPr lang="ru-RU" sz="4800" b="1" dirty="0" smtClean="0">
                <a:solidFill>
                  <a:srgbClr val="FF0000"/>
                </a:solidFill>
              </a:rPr>
              <a:t>родителей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507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6800" y="365127"/>
            <a:ext cx="6888163" cy="1325563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Пространство развития педагога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9100" y="1485900"/>
            <a:ext cx="7535863" cy="5067299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Качество </a:t>
            </a:r>
            <a:r>
              <a:rPr lang="ru-RU" dirty="0"/>
              <a:t>профессиональной деятельности - категория динамичная, меняющаяся в соответствии требованиями социальных заказчиков, потребностей педагогов, изменений самой жизни. Под «качеством профессиональной деятельности» педагогов понимается степень удовлетворения ожиданий всех участников </a:t>
            </a:r>
            <a:r>
              <a:rPr lang="ru-RU" dirty="0" err="1"/>
              <a:t>воспитательно</a:t>
            </a:r>
            <a:r>
              <a:rPr lang="ru-RU" dirty="0"/>
              <a:t>-образовательного процесса от предоставляемых образовательных услуг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3295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2900" y="1079500"/>
            <a:ext cx="7612063" cy="523240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Оценки </a:t>
            </a:r>
            <a:r>
              <a:rPr lang="ru-RU" dirty="0"/>
              <a:t>качества профессиональной деятельности педагогов дошкольного образовательного учреждения включает сбалансированное </a:t>
            </a:r>
            <a:r>
              <a:rPr lang="ru-RU" dirty="0" smtClean="0"/>
              <a:t>сочетание:</a:t>
            </a:r>
          </a:p>
          <a:p>
            <a:pPr>
              <a:buFontTx/>
              <a:buChar char="-"/>
            </a:pPr>
            <a:r>
              <a:rPr lang="ru-RU" dirty="0" smtClean="0"/>
              <a:t>нормативно-ориентированного;</a:t>
            </a:r>
          </a:p>
          <a:p>
            <a:pPr>
              <a:buFontTx/>
              <a:buChar char="-"/>
            </a:pPr>
            <a:r>
              <a:rPr lang="ru-RU" dirty="0" smtClean="0"/>
              <a:t>содержательно-целевого;</a:t>
            </a:r>
          </a:p>
          <a:p>
            <a:pPr>
              <a:buFontTx/>
              <a:buChar char="-"/>
            </a:pPr>
            <a:r>
              <a:rPr lang="ru-RU" dirty="0" smtClean="0"/>
              <a:t> организационно-технологического;</a:t>
            </a:r>
          </a:p>
          <a:p>
            <a:pPr>
              <a:buFontTx/>
              <a:buChar char="-"/>
            </a:pPr>
            <a:r>
              <a:rPr lang="ru-RU" dirty="0" smtClean="0"/>
              <a:t> мотивационно-личностного;</a:t>
            </a:r>
          </a:p>
          <a:p>
            <a:pPr>
              <a:buFontTx/>
              <a:buChar char="-"/>
            </a:pPr>
            <a:r>
              <a:rPr lang="ru-RU" dirty="0" smtClean="0"/>
              <a:t> контрольно-диагностического;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коррекционно-аналитического компонентов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916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1400" y="161927"/>
            <a:ext cx="7002463" cy="854073"/>
          </a:xfrm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 воспитателей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2600" y="2057400"/>
            <a:ext cx="7472363" cy="45466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это </a:t>
            </a:r>
            <a:r>
              <a:rPr lang="ru-RU" sz="2000" dirty="0"/>
              <a:t>положительная оценка их деятельности руководителем дошкольного учреждения, родителями:</a:t>
            </a:r>
          </a:p>
          <a:p>
            <a:pPr marL="0" indent="0">
              <a:buNone/>
            </a:pPr>
            <a:r>
              <a:rPr lang="ru-RU" sz="2000" dirty="0"/>
              <a:t>- </a:t>
            </a:r>
            <a:r>
              <a:rPr lang="ru-RU" sz="2000" dirty="0" smtClean="0"/>
              <a:t>успешное освоение программы всеми детьми</a:t>
            </a:r>
            <a:r>
              <a:rPr lang="ru-RU" sz="2000" dirty="0"/>
              <a:t>;</a:t>
            </a:r>
          </a:p>
          <a:p>
            <a:pPr marL="0" indent="0">
              <a:buNone/>
            </a:pPr>
            <a:r>
              <a:rPr lang="ru-RU" sz="2000" dirty="0"/>
              <a:t>- оптимальный подбор </a:t>
            </a:r>
            <a:r>
              <a:rPr lang="ru-RU" sz="2000" dirty="0" smtClean="0"/>
              <a:t>методов, приемов, технологий </a:t>
            </a:r>
            <a:r>
              <a:rPr lang="ru-RU" sz="2000" dirty="0"/>
              <a:t>работы с детьми;</a:t>
            </a:r>
          </a:p>
          <a:p>
            <a:pPr marL="0" indent="0">
              <a:buNone/>
            </a:pPr>
            <a:r>
              <a:rPr lang="ru-RU" sz="2000" dirty="0"/>
              <a:t>- поддержание интереса детей к </a:t>
            </a:r>
            <a:r>
              <a:rPr lang="ru-RU" sz="2000" dirty="0" smtClean="0"/>
              <a:t>образовательному </a:t>
            </a:r>
            <a:r>
              <a:rPr lang="ru-RU" sz="2000" dirty="0"/>
              <a:t>процессу;</a:t>
            </a:r>
          </a:p>
          <a:p>
            <a:pPr marL="0" indent="0">
              <a:buNone/>
            </a:pPr>
            <a:r>
              <a:rPr lang="ru-RU" sz="2000" dirty="0"/>
              <a:t>- успешное развитие детей в процессе их </a:t>
            </a:r>
            <a:r>
              <a:rPr lang="ru-RU" sz="2000" dirty="0" smtClean="0"/>
              <a:t>обучения (ООД);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- сохранение физического и психического здоровья детей;</a:t>
            </a:r>
          </a:p>
          <a:p>
            <a:pPr marL="0" indent="0">
              <a:buNone/>
            </a:pPr>
            <a:r>
              <a:rPr lang="ru-RU" sz="2000" dirty="0"/>
              <a:t>- рациональное использование учебного времени детей и рабочего времени </a:t>
            </a:r>
            <a:r>
              <a:rPr lang="ru-RU" sz="2000" dirty="0" smtClean="0"/>
              <a:t>воспитателя (режимные моменты);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- обеспеченность педагогического процесса всеми необходимыми пособиями и оборудованием.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647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000" y="203201"/>
            <a:ext cx="6811963" cy="12954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ru-RU" sz="2800" b="1" dirty="0" smtClean="0">
                <a:solidFill>
                  <a:srgbClr val="FF0000"/>
                </a:solidFill>
              </a:rPr>
              <a:t>Дети - </a:t>
            </a:r>
            <a:r>
              <a:rPr lang="ru-RU" sz="2800" b="1" dirty="0" smtClean="0"/>
              <a:t>развитие </a:t>
            </a:r>
            <a:r>
              <a:rPr lang="ru-RU" sz="2800" b="1" dirty="0"/>
              <a:t>и обучение в интересной </a:t>
            </a:r>
            <a:r>
              <a:rPr lang="ru-RU" sz="2800" b="1" dirty="0" smtClean="0"/>
              <a:t>    для </a:t>
            </a:r>
            <a:r>
              <a:rPr lang="ru-RU" sz="2800" b="1" dirty="0"/>
              <a:t>них игровой </a:t>
            </a:r>
            <a:r>
              <a:rPr lang="ru-RU" sz="2800" b="1" dirty="0" smtClean="0"/>
              <a:t>форме </a:t>
            </a:r>
            <a:r>
              <a:rPr lang="ru-RU" sz="2000" b="1" dirty="0" smtClean="0"/>
              <a:t>(направления ФГОС)</a:t>
            </a:r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3400" y="1498600"/>
            <a:ext cx="7421563" cy="5105400"/>
          </a:xfrm>
        </p:spPr>
        <p:txBody>
          <a:bodyPr/>
          <a:lstStyle/>
          <a:p>
            <a:r>
              <a:rPr lang="ru-RU" b="1" dirty="0"/>
              <a:t>Личностное развитие ребёнка</a:t>
            </a:r>
            <a:r>
              <a:rPr lang="ru-RU" dirty="0"/>
              <a:t>. Современное качество дошкольного образования неразрывно связано с повышением роли и удельного веса воспитания в системе образования. Сегодня во всех звеньях образования происходит переосмысление задач воспитания. Формирование духовности, системы нравственных установок и ориентиров, </a:t>
            </a:r>
            <a:r>
              <a:rPr lang="ru-RU" dirty="0" err="1"/>
              <a:t>добролюбия</a:t>
            </a:r>
            <a:r>
              <a:rPr lang="ru-RU" dirty="0"/>
              <a:t>, основ гражданственности, патриотизма, инициативности, творческой устремлённости - важное стратегическое направление работы ДОУ.</a:t>
            </a:r>
          </a:p>
          <a:p>
            <a:pPr marL="0" indent="0">
              <a:buNone/>
            </a:pPr>
            <a:r>
              <a:rPr lang="ru-RU" dirty="0"/>
              <a:t>   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177276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3200" y="1358900"/>
            <a:ext cx="7751763" cy="481806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Рассматривая </a:t>
            </a:r>
            <a:r>
              <a:rPr lang="ru-RU" dirty="0"/>
              <a:t>показатели личностного развития воспитанника ДОУ, мы также имеем в виду уровень развитости эмоциональной, волевой, мотивационной сторон личности, степень его эстетического, физического, экологического и др. развития.</a:t>
            </a:r>
          </a:p>
          <a:p>
            <a:pPr marL="0" indent="0">
              <a:buNone/>
            </a:pPr>
            <a:r>
              <a:rPr lang="ru-RU" dirty="0"/>
              <a:t>У</a:t>
            </a:r>
            <a:r>
              <a:rPr lang="ru-RU" dirty="0" smtClean="0"/>
              <a:t>ровень </a:t>
            </a:r>
            <a:r>
              <a:rPr lang="ru-RU" dirty="0"/>
              <a:t>готовности ребёнка к школе, что является основанием преемственности со школой и обеспечивает подготовку к освоению программы первой ступени общего образования;  </a:t>
            </a:r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14829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3999" y="1825625"/>
            <a:ext cx="7700964" cy="4351338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23999" y="1305342"/>
            <a:ext cx="770096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 Наличие </a:t>
            </a:r>
            <a:r>
              <a:rPr lang="ru-RU" sz="2400" dirty="0"/>
              <a:t>знаний само по себе не определяет успешность обучения в школе, гораздо важнее, чтобы ребёнок умел самостоятельно их добывать и применять. Значит, ведущей целью подготовки к школе должно быть формирование у дошкольника качеств, необходимых для овладения учебной деятельностью, - любознательности, инициативности, самостоятельности, произвольности, и др.</a:t>
            </a:r>
          </a:p>
          <a:p>
            <a:r>
              <a:rPr lang="ru-RU" sz="2400" dirty="0"/>
              <a:t>- знания, умения и навыки, полученные ребёнком в рамках образовательной программы;</a:t>
            </a:r>
          </a:p>
          <a:p>
            <a:r>
              <a:rPr lang="ru-RU" sz="2400" dirty="0"/>
              <a:t>- создание условий </a:t>
            </a:r>
            <a:r>
              <a:rPr lang="ru-RU" sz="2400" dirty="0" smtClean="0"/>
              <a:t> (ППРС) для </a:t>
            </a:r>
            <a:r>
              <a:rPr lang="ru-RU" sz="2400" dirty="0"/>
              <a:t>осуществления образовательного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2010258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365127"/>
            <a:ext cx="6900863" cy="1325563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Объявление в Российской </a:t>
            </a:r>
            <a:r>
              <a:rPr lang="ru-RU" sz="3600" b="1" dirty="0">
                <a:solidFill>
                  <a:srgbClr val="FF0000"/>
                </a:solidFill>
              </a:rPr>
              <a:t>Ф</a:t>
            </a:r>
            <a:r>
              <a:rPr lang="ru-RU" sz="3600" b="1" dirty="0" smtClean="0">
                <a:solidFill>
                  <a:srgbClr val="FF0000"/>
                </a:solidFill>
              </a:rPr>
              <a:t>едерации Десятилетии Детства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0200" y="1825625"/>
            <a:ext cx="7624763" cy="4351338"/>
          </a:xfrm>
        </p:spPr>
        <p:txBody>
          <a:bodyPr/>
          <a:lstStyle/>
          <a:p>
            <a:pPr marL="0" lvl="0" indent="0">
              <a:buNone/>
            </a:pPr>
            <a:r>
              <a:rPr lang="ru-RU" b="1" dirty="0" smtClean="0"/>
              <a:t>В целях </a:t>
            </a:r>
            <a:r>
              <a:rPr lang="ru-RU" b="1" dirty="0"/>
              <a:t>совершенствования государственной политики в сфере защиты детства, учитывая результаты, достигнутые в </a:t>
            </a:r>
            <a:r>
              <a:rPr lang="ru-RU" b="1" dirty="0">
                <a:hlinkClick r:id="rId2"/>
              </a:rPr>
              <a:t>ходе реализации </a:t>
            </a:r>
            <a:r>
              <a:rPr lang="ru-RU" b="1" u="sng" dirty="0">
                <a:hlinkClick r:id="rId2"/>
              </a:rPr>
              <a:t>Национальной стратегии действий в</a:t>
            </a:r>
            <a:r>
              <a:rPr lang="ru-RU" b="1" dirty="0"/>
              <a:t> </a:t>
            </a:r>
            <a:r>
              <a:rPr lang="ru-RU" b="1" u="sng" dirty="0">
                <a:hlinkClick r:id="rId2"/>
              </a:rPr>
              <a:t>интересах детей на</a:t>
            </a:r>
            <a:r>
              <a:rPr lang="ru-RU" b="1" dirty="0">
                <a:hlinkClick r:id="rId2"/>
              </a:rPr>
              <a:t> </a:t>
            </a:r>
            <a:r>
              <a:rPr lang="ru-RU" b="1" u="sng" dirty="0">
                <a:hlinkClick r:id="rId2"/>
              </a:rPr>
              <a:t>2012-2017</a:t>
            </a:r>
            <a:r>
              <a:rPr lang="ru-RU" b="1" dirty="0">
                <a:hlinkClick r:id="rId2"/>
              </a:rPr>
              <a:t> </a:t>
            </a:r>
            <a:r>
              <a:rPr lang="ru-RU" b="1" u="sng" dirty="0">
                <a:hlinkClick r:id="rId2"/>
              </a:rPr>
              <a:t>годы</a:t>
            </a:r>
            <a:r>
              <a:rPr lang="ru-RU" b="1" dirty="0">
                <a:hlinkClick r:id="rId2"/>
              </a:rPr>
              <a:t>, постановляю: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r>
              <a:rPr lang="ru-RU" b="1" dirty="0" smtClean="0"/>
              <a:t>1</a:t>
            </a:r>
            <a:r>
              <a:rPr lang="ru-RU" b="1" dirty="0"/>
              <a:t>. Объявить 2018-2027 годы в Российской Федерации Десятилетием детства</a:t>
            </a:r>
            <a:r>
              <a:rPr lang="ru-RU" b="1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Президент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Российской Федерации</a:t>
            </a:r>
            <a:r>
              <a:rPr lang="ru-RU" dirty="0"/>
              <a:t>	</a:t>
            </a:r>
            <a:r>
              <a:rPr lang="ru-RU" b="1" dirty="0" err="1"/>
              <a:t>В.Путин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Москва, Кремль, 29 мая 2017 года, №240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504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00" y="365127"/>
            <a:ext cx="7015163" cy="2593973"/>
          </a:xfrm>
        </p:spPr>
        <p:txBody>
          <a:bodyPr/>
          <a:lstStyle/>
          <a:p>
            <a:r>
              <a:rPr lang="ru-RU" dirty="0" smtClean="0"/>
              <a:t>      </a:t>
            </a:r>
            <a:r>
              <a:rPr lang="ru-RU" sz="4800" b="1" dirty="0" err="1" smtClean="0">
                <a:solidFill>
                  <a:srgbClr val="FF0000"/>
                </a:solidFill>
              </a:rPr>
              <a:t>Детствосбережение</a:t>
            </a:r>
            <a:r>
              <a:rPr lang="ru-RU" dirty="0" smtClean="0"/>
              <a:t> –      </a:t>
            </a:r>
            <a:r>
              <a:rPr lang="ru-RU" b="1" dirty="0" smtClean="0"/>
              <a:t>главный вектор развитие образования в десятилетие детства.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2900" y="3238499"/>
            <a:ext cx="7612063" cy="2938463"/>
          </a:xfrm>
        </p:spPr>
        <p:txBody>
          <a:bodyPr/>
          <a:lstStyle/>
          <a:p>
            <a:pPr marL="0" lvl="1" indent="0">
              <a:spcBef>
                <a:spcPts val="1000"/>
              </a:spcBef>
              <a:buNone/>
            </a:pPr>
            <a:r>
              <a:rPr lang="ru-RU" sz="4000" b="1" dirty="0" smtClean="0"/>
              <a:t>В ОСНОВЕ </a:t>
            </a:r>
            <a:r>
              <a:rPr lang="ru-RU" sz="4000" b="1" dirty="0"/>
              <a:t>ДЕТСТВОСБЕРЕГАЮЩЕГО ОБРАЗОВАНИЯ - </a:t>
            </a:r>
            <a:r>
              <a:rPr lang="ru-RU" sz="4000" b="1" dirty="0">
                <a:solidFill>
                  <a:srgbClr val="FF0000"/>
                </a:solidFill>
              </a:rPr>
              <a:t>ИДЕЯ ПРИЗНАНИЯ САМОЦЕННОСТИ ДЕТСТВА</a:t>
            </a:r>
            <a:endParaRPr lang="ru-RU" sz="40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207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5200" y="365127"/>
            <a:ext cx="6989763" cy="701673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Десятилетие детства заставляет задуматься:</a:t>
            </a:r>
            <a:br>
              <a:rPr lang="ru-RU" sz="2800" b="1" dirty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3200" y="1371600"/>
            <a:ext cx="7751763" cy="53975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Дети </a:t>
            </a:r>
            <a:r>
              <a:rPr lang="ru-RU" b="1" dirty="0"/>
              <a:t>для образования или образование для детей?</a:t>
            </a:r>
            <a:endParaRPr lang="ru-RU" dirty="0"/>
          </a:p>
          <a:p>
            <a:pPr marL="0" indent="0">
              <a:buNone/>
            </a:pPr>
            <a:r>
              <a:rPr lang="ru-RU" sz="2400" dirty="0"/>
              <a:t>Всегда ли наше образование – образование для </a:t>
            </a:r>
            <a:r>
              <a:rPr lang="ru-RU" sz="2400" dirty="0" smtClean="0"/>
              <a:t>детей, которые </a:t>
            </a:r>
            <a:r>
              <a:rPr lang="ru-RU" sz="2400" dirty="0"/>
              <a:t>хотят играть, двигаться, получать </a:t>
            </a:r>
            <a:r>
              <a:rPr lang="ru-RU" sz="2400" dirty="0" smtClean="0"/>
              <a:t>ответы </a:t>
            </a:r>
            <a:r>
              <a:rPr lang="ru-RU" sz="2400" dirty="0"/>
              <a:t>на свои вопросы, проявлять свои способности и свой характер, делать свой выбор, самостоятельно думать, доверять взрослым, пробовать себя в новой деятельности…</a:t>
            </a:r>
          </a:p>
          <a:p>
            <a:pPr marL="0" indent="0">
              <a:buNone/>
            </a:pPr>
            <a:r>
              <a:rPr lang="ru-RU" b="1" dirty="0" smtClean="0"/>
              <a:t>Как </a:t>
            </a:r>
            <a:r>
              <a:rPr lang="ru-RU" b="1" dirty="0"/>
              <a:t>реализован в образовании принцип «не навреди»? </a:t>
            </a:r>
            <a:endParaRPr lang="ru-RU" b="1" dirty="0" smtClean="0"/>
          </a:p>
          <a:p>
            <a:pPr marL="0" indent="0">
              <a:buNone/>
            </a:pPr>
            <a:r>
              <a:rPr lang="ru-RU" sz="2400" dirty="0" smtClean="0"/>
              <a:t>Как </a:t>
            </a:r>
            <a:r>
              <a:rPr lang="ru-RU" sz="2400" dirty="0"/>
              <a:t>уберечь детство от разрушительного </a:t>
            </a:r>
            <a:r>
              <a:rPr lang="ru-RU" sz="2400" dirty="0" smtClean="0"/>
              <a:t>воздействия</a:t>
            </a:r>
            <a:r>
              <a:rPr lang="ru-RU" sz="2400" dirty="0"/>
              <a:t> </a:t>
            </a:r>
            <a:r>
              <a:rPr lang="ru-RU" sz="2400" dirty="0" smtClean="0"/>
              <a:t>деструктивных </a:t>
            </a:r>
            <a:r>
              <a:rPr lang="ru-RU" sz="2400" dirty="0"/>
              <a:t>факторов современного социума, от утраты </a:t>
            </a:r>
            <a:r>
              <a:rPr lang="ru-RU" sz="2400" dirty="0" err="1"/>
              <a:t>самоценности</a:t>
            </a:r>
            <a:r>
              <a:rPr lang="ru-RU" sz="2400" dirty="0"/>
              <a:t> детства в глазах взрослых?</a:t>
            </a:r>
          </a:p>
          <a:p>
            <a:pPr marL="0" indent="0">
              <a:buNone/>
            </a:pPr>
            <a:r>
              <a:rPr lang="ru-RU" sz="2400" dirty="0"/>
              <a:t> </a:t>
            </a:r>
            <a:r>
              <a:rPr lang="ru-RU" sz="2400" dirty="0" smtClean="0"/>
              <a:t>Как </a:t>
            </a:r>
            <a:r>
              <a:rPr lang="ru-RU" sz="2400" dirty="0"/>
              <a:t>сделать образовательное пространство настоящим пространством детства?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969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5002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4064" y="1825625"/>
            <a:ext cx="7730899" cy="4351338"/>
          </a:xfrm>
        </p:spPr>
        <p:txBody>
          <a:bodyPr/>
          <a:lstStyle/>
          <a:p>
            <a:r>
              <a:rPr lang="ru-RU" sz="2400" dirty="0"/>
              <a:t>Одним из главных приоритетов государственной образовательной политики в условиях перехода к открытому, инновационному обществу – достижение современного  качества образования, в том числе дошкольного.</a:t>
            </a:r>
          </a:p>
          <a:p>
            <a:r>
              <a:rPr lang="ru-RU" sz="2400" dirty="0"/>
              <a:t>На решение этой задачи  ориентирован ФГОС ДО, цели которого – «обеспечение государством равенства возможностей каждого ребёнка в получении качественного дошкольного образования; обеспечение государственных гарантий уровня и качества образования на основе обязательных требований к условиям реализации основных образовательных программ, их структуре и результатам их освоения». [18, 7]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1599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2900" y="1825624"/>
            <a:ext cx="7612063" cy="4537075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/>
              <a:t>Одной из первостепенных остается задача </a:t>
            </a:r>
            <a:r>
              <a:rPr lang="ru-RU" sz="4000" dirty="0" smtClean="0"/>
              <a:t>сохранение </a:t>
            </a:r>
            <a:r>
              <a:rPr lang="ru-RU" sz="4000" dirty="0"/>
              <a:t>и </a:t>
            </a:r>
            <a:r>
              <a:rPr lang="ru-RU" sz="4000" dirty="0" smtClean="0"/>
              <a:t>укрепление физического и психического здоровья детей, формирование </a:t>
            </a:r>
            <a:r>
              <a:rPr lang="ru-RU" sz="4000" dirty="0"/>
              <a:t>у них </a:t>
            </a:r>
            <a:r>
              <a:rPr lang="ru-RU" sz="4000" dirty="0" smtClean="0"/>
              <a:t>потребности в здоровом образе </a:t>
            </a:r>
            <a:r>
              <a:rPr lang="ru-RU" sz="4000" dirty="0"/>
              <a:t>жизни. 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137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5179" y="365127"/>
            <a:ext cx="6979784" cy="1235073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Качество образования относительно участников процесса</a:t>
            </a:r>
            <a:endParaRPr lang="ru-RU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583871" y="1854200"/>
            <a:ext cx="7641092" cy="49022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Для </a:t>
            </a:r>
            <a:r>
              <a:rPr lang="ru-RU" b="1" dirty="0">
                <a:solidFill>
                  <a:srgbClr val="FF0000"/>
                </a:solidFill>
              </a:rPr>
              <a:t>родителей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- это эффективное обучение детей, то есть обучение по программам, хорошо готовившим детей к школе:</a:t>
            </a:r>
          </a:p>
          <a:p>
            <a:r>
              <a:rPr lang="ru-RU" dirty="0" smtClean="0"/>
              <a:t>развитие и обучение </a:t>
            </a:r>
            <a:r>
              <a:rPr lang="ru-RU" dirty="0"/>
              <a:t>без утомления;</a:t>
            </a:r>
          </a:p>
          <a:p>
            <a:r>
              <a:rPr lang="ru-RU" dirty="0" smtClean="0"/>
              <a:t>сохранение </a:t>
            </a:r>
            <a:r>
              <a:rPr lang="ru-RU" dirty="0"/>
              <a:t>здоровья детей как психического, так и физического;</a:t>
            </a:r>
          </a:p>
          <a:p>
            <a:r>
              <a:rPr lang="ru-RU" dirty="0" smtClean="0"/>
              <a:t>поддержание </a:t>
            </a:r>
            <a:r>
              <a:rPr lang="ru-RU" dirty="0"/>
              <a:t>желания детей </a:t>
            </a:r>
            <a:r>
              <a:rPr lang="ru-RU" dirty="0" smtClean="0"/>
              <a:t>развиваться, заинтересовать вовлекая их в разные виды деятельности;</a:t>
            </a:r>
            <a:endParaRPr lang="ru-RU" dirty="0"/>
          </a:p>
          <a:p>
            <a:r>
              <a:rPr lang="ru-RU" dirty="0"/>
              <a:t>р</a:t>
            </a:r>
            <a:r>
              <a:rPr lang="ru-RU" dirty="0" smtClean="0"/>
              <a:t>азвитие познавательных способностей детей.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6576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75247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для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9571" y="1473200"/>
            <a:ext cx="7755392" cy="5221514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высокая оценка деятельности воспитателей родителями и детьми, повышение тем самым престижа детского сада как фактора сохранения и развития дошкольного учреждения;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сохранение здоровья детей;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рациональное использование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современных технологий в образовательном процессе в ДОО;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успешность деятельности педагогов и детей;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полное усвоение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программ, качественная подготовка детей к школе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02003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0686" y="365127"/>
            <a:ext cx="7004277" cy="1325563"/>
          </a:xfrm>
        </p:spPr>
        <p:txBody>
          <a:bodyPr/>
          <a:lstStyle/>
          <a:p>
            <a:r>
              <a:rPr lang="ru-RU" sz="1600" b="1" dirty="0" smtClean="0"/>
              <a:t>«</a:t>
            </a:r>
            <a:r>
              <a:rPr lang="ru-RU" sz="1800" b="1" dirty="0" smtClean="0"/>
              <a:t>Качество </a:t>
            </a:r>
            <a:r>
              <a:rPr lang="ru-RU" sz="1800" b="1" dirty="0"/>
              <a:t>дошкольного образования – это такая организация педагогического процесса в детском саду, при которой уровень воспитанности и развития каждого ребенка возрастает в соответствии с учетом его личностных, возрастных и физических особенностей в процессе воспитания и </a:t>
            </a:r>
            <a:r>
              <a:rPr lang="ru-RU" sz="1800" b="1" dirty="0" smtClean="0"/>
              <a:t>обучения». К. Ю. Белая</a:t>
            </a:r>
            <a:br>
              <a:rPr lang="ru-RU" sz="1800" b="1" dirty="0" smtClean="0"/>
            </a:br>
            <a:r>
              <a:rPr lang="ru-RU" sz="1800" b="1" dirty="0" smtClean="0"/>
              <a:t> </a:t>
            </a:r>
            <a:r>
              <a:rPr lang="ru-RU" sz="1800" b="1" dirty="0"/>
              <a:t/>
            </a:r>
            <a:br>
              <a:rPr lang="ru-RU" sz="1800" b="1" dirty="0"/>
            </a:b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3050" y="1825625"/>
            <a:ext cx="7681913" cy="4836432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Само </a:t>
            </a:r>
            <a:r>
              <a:rPr lang="ru-RU" sz="2400" dirty="0"/>
              <a:t>качество образования в ДОО не изолированная величина. Она занимает особое место в структуре управления ДОО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I</a:t>
            </a:r>
            <a:r>
              <a:rPr lang="ru-RU" sz="2400" b="1" i="1" dirty="0">
                <a:solidFill>
                  <a:srgbClr val="FF0000"/>
                </a:solidFill>
              </a:rPr>
              <a:t> уровень </a:t>
            </a:r>
            <a:r>
              <a:rPr lang="ru-RU" sz="2400" dirty="0"/>
              <a:t>– определяется умением руководителя видеть миссию деятельности ДОО.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II</a:t>
            </a:r>
            <a:r>
              <a:rPr lang="ru-RU" sz="2400" b="1" i="1" dirty="0">
                <a:solidFill>
                  <a:srgbClr val="FF0000"/>
                </a:solidFill>
              </a:rPr>
              <a:t> уровень  </a:t>
            </a:r>
            <a:r>
              <a:rPr lang="ru-RU" sz="2400" dirty="0"/>
              <a:t>- комплекс мер, направленных на повышение качества предоставляемой услуги.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III</a:t>
            </a:r>
            <a:r>
              <a:rPr lang="ru-RU" sz="2400" b="1" i="1" dirty="0">
                <a:solidFill>
                  <a:srgbClr val="FF0000"/>
                </a:solidFill>
              </a:rPr>
              <a:t> уровень </a:t>
            </a:r>
            <a:r>
              <a:rPr lang="ru-RU" sz="2400" dirty="0"/>
              <a:t>– результат (качество) с точки зрения потребителей. Это семья, родители, имеющие детей дошкольного возраста, которые нуждаются в услугах, предоставляемых образовательным учреждением.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573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8464" y="365127"/>
            <a:ext cx="6816499" cy="1325563"/>
          </a:xfrm>
        </p:spPr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</a:rPr>
              <a:t>От чего будет зависеть качество работы ДОО?</a:t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4886" y="1587500"/>
            <a:ext cx="7690077" cy="45894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1. О</a:t>
            </a:r>
            <a:r>
              <a:rPr lang="ru-RU" dirty="0" smtClean="0"/>
              <a:t>т </a:t>
            </a:r>
            <a:r>
              <a:rPr lang="ru-RU" dirty="0"/>
              <a:t>качества работы </a:t>
            </a:r>
            <a:r>
              <a:rPr lang="ru-RU" dirty="0" smtClean="0"/>
              <a:t>воспитателя (профессиональная компетентность педагога –мобильность знаний, вариативность методов, критичность мышления)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smtClean="0"/>
              <a:t>От </a:t>
            </a:r>
            <a:r>
              <a:rPr lang="ru-RU" dirty="0"/>
              <a:t>сложившихся в педагогическом коллективе отношений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smtClean="0"/>
              <a:t>От </a:t>
            </a:r>
            <a:r>
              <a:rPr lang="ru-RU" dirty="0"/>
              <a:t>условий, созданных руководителем для творческого поиска новых методов </a:t>
            </a:r>
            <a:r>
              <a:rPr lang="ru-RU" dirty="0" smtClean="0"/>
              <a:t>и технологий работы </a:t>
            </a:r>
            <a:r>
              <a:rPr lang="ru-RU" dirty="0"/>
              <a:t>с детьми</a:t>
            </a:r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 smtClean="0"/>
              <a:t>От </a:t>
            </a:r>
            <a:r>
              <a:rPr lang="ru-RU" dirty="0"/>
              <a:t>объективной оценки результатов деятельности каждого сотрудника. </a:t>
            </a:r>
          </a:p>
        </p:txBody>
      </p:sp>
    </p:spTree>
    <p:extLst>
      <p:ext uri="{BB962C8B-B14F-4D97-AF65-F5344CB8AC3E}">
        <p14:creationId xmlns:p14="http://schemas.microsoft.com/office/powerpoint/2010/main" val="2571802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365127"/>
            <a:ext cx="6938963" cy="1325563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В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>
                <a:solidFill>
                  <a:srgbClr val="FF0000"/>
                </a:solidFill>
              </a:rPr>
              <a:t>основе перечисленных выше составляющих «качества» можно выделить два подхода к управлению качеством</a:t>
            </a:r>
            <a:r>
              <a:rPr lang="ru-RU" sz="28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1800" y="1825625"/>
            <a:ext cx="7523163" cy="4351338"/>
          </a:xfrm>
        </p:spPr>
        <p:txBody>
          <a:bodyPr/>
          <a:lstStyle/>
          <a:p>
            <a:pPr lvl="0"/>
            <a:r>
              <a:rPr lang="ru-RU" dirty="0" smtClean="0"/>
              <a:t> </a:t>
            </a:r>
            <a:r>
              <a:rPr lang="ru-RU" sz="3600" dirty="0"/>
              <a:t>управление всем педагогическим процессом и его составляющими;</a:t>
            </a:r>
          </a:p>
          <a:p>
            <a:pPr lvl="0"/>
            <a:r>
              <a:rPr lang="ru-RU" sz="3600" dirty="0" smtClean="0"/>
              <a:t>влияние </a:t>
            </a:r>
            <a:r>
              <a:rPr lang="ru-RU" sz="3600" dirty="0"/>
              <a:t>через личностные субъективные аспекты в системе управления: формирование коллектива и регулирование морально-психологического климата в нем.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59219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9500" y="365127"/>
            <a:ext cx="6875463" cy="1412873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Качество – это результат деятельности всего коллектива, который определяет двумя позициями: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000" y="1993900"/>
            <a:ext cx="7573963" cy="448310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/>
              <a:t>1- </a:t>
            </a:r>
            <a:r>
              <a:rPr lang="ru-RU" dirty="0"/>
              <a:t>как организован педагогический процесс в детском саду (режим, выбор программ и технологий, обеспечение пособиями, система повышения </a:t>
            </a:r>
            <a:r>
              <a:rPr lang="ru-RU" dirty="0" smtClean="0"/>
              <a:t>профессионального роста </a:t>
            </a:r>
            <a:r>
              <a:rPr lang="ru-RU" dirty="0"/>
              <a:t>педагогов через разные формы методической работы и т.д.)</a:t>
            </a:r>
          </a:p>
          <a:p>
            <a:pPr marL="0" indent="0">
              <a:buNone/>
            </a:pPr>
            <a:r>
              <a:rPr lang="ru-RU" smtClean="0"/>
              <a:t>2- </a:t>
            </a:r>
            <a:r>
              <a:rPr lang="ru-RU" dirty="0"/>
              <a:t>как ребенок (дети) в учреждении реализуют свое право на индивидуальное развитие в соответствии с возрастными </a:t>
            </a:r>
            <a:r>
              <a:rPr lang="ru-RU" dirty="0" smtClean="0"/>
              <a:t>и индивидуальными возможностями </a:t>
            </a:r>
            <a:r>
              <a:rPr lang="ru-RU" dirty="0"/>
              <a:t>и способностями</a:t>
            </a:r>
            <a:r>
              <a:rPr lang="ru-RU" dirty="0" smtClean="0"/>
              <a:t>.</a:t>
            </a:r>
          </a:p>
          <a:p>
            <a:pPr marL="0" lv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693385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365127"/>
            <a:ext cx="6938963" cy="1325563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Объект </a:t>
            </a:r>
            <a:r>
              <a:rPr lang="ru-RU" sz="3600" b="1" dirty="0">
                <a:solidFill>
                  <a:srgbClr val="FF0000"/>
                </a:solidFill>
              </a:rPr>
              <a:t>независимой оценки качества </a:t>
            </a:r>
            <a:r>
              <a:rPr lang="ru-RU" sz="3600" b="1" dirty="0" smtClean="0">
                <a:solidFill>
                  <a:srgbClr val="FF0000"/>
                </a:solidFill>
              </a:rPr>
              <a:t>образования:</a:t>
            </a: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1460500"/>
            <a:ext cx="7700963" cy="5016500"/>
          </a:xfrm>
        </p:spPr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образовательные </a:t>
            </a:r>
            <a:r>
              <a:rPr lang="ru-RU" dirty="0"/>
              <a:t>программы, реализуемые образовательной организацией;</a:t>
            </a:r>
          </a:p>
          <a:p>
            <a:pPr lvl="0"/>
            <a:r>
              <a:rPr lang="ru-RU" dirty="0"/>
              <a:t>условия реализации образовательного процесса, </a:t>
            </a:r>
            <a:endParaRPr lang="ru-RU" dirty="0" smtClean="0"/>
          </a:p>
          <a:p>
            <a:pPr lvl="0"/>
            <a:r>
              <a:rPr lang="ru-RU" dirty="0" smtClean="0"/>
              <a:t>сайт </a:t>
            </a:r>
            <a:r>
              <a:rPr lang="ru-RU" dirty="0"/>
              <a:t>образовательной организации;</a:t>
            </a:r>
          </a:p>
          <a:p>
            <a:pPr lvl="0"/>
            <a:r>
              <a:rPr lang="ru-RU" dirty="0" smtClean="0"/>
              <a:t>рейтинг </a:t>
            </a:r>
            <a:r>
              <a:rPr lang="ru-RU" dirty="0"/>
              <a:t>организации;</a:t>
            </a:r>
          </a:p>
          <a:p>
            <a:pPr lvl="0"/>
            <a:r>
              <a:rPr lang="ru-RU" dirty="0"/>
              <a:t>публичный доклад;</a:t>
            </a:r>
          </a:p>
          <a:p>
            <a:pPr lvl="0"/>
            <a:r>
              <a:rPr lang="ru-RU" dirty="0"/>
              <a:t>результаты </a:t>
            </a:r>
            <a:r>
              <a:rPr lang="ru-RU" dirty="0" err="1"/>
              <a:t>самообследования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147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Справка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100" y="1397000"/>
            <a:ext cx="7662863" cy="5219700"/>
          </a:xfrm>
        </p:spPr>
        <p:txBody>
          <a:bodyPr/>
          <a:lstStyle/>
          <a:p>
            <a:r>
              <a:rPr lang="ru-RU" sz="3200" dirty="0" smtClean="0"/>
              <a:t>Из </a:t>
            </a:r>
            <a:r>
              <a:rPr lang="ru-RU" sz="3200" b="1" dirty="0" smtClean="0">
                <a:solidFill>
                  <a:srgbClr val="FF0000"/>
                </a:solidFill>
              </a:rPr>
              <a:t>857</a:t>
            </a:r>
            <a:r>
              <a:rPr lang="ru-RU" sz="3200" dirty="0" smtClean="0"/>
              <a:t> дошкольных образовательных организаций республики отчет имеют </a:t>
            </a:r>
            <a:r>
              <a:rPr lang="ru-RU" sz="3200" b="1" dirty="0" smtClean="0">
                <a:solidFill>
                  <a:srgbClr val="FF0000"/>
                </a:solidFill>
              </a:rPr>
              <a:t>135</a:t>
            </a:r>
            <a:r>
              <a:rPr lang="ru-RU" sz="3200" dirty="0" smtClean="0"/>
              <a:t> ДОО.</a:t>
            </a:r>
          </a:p>
          <a:p>
            <a:r>
              <a:rPr lang="ru-RU" sz="3200" dirty="0" smtClean="0"/>
              <a:t>У </a:t>
            </a:r>
            <a:r>
              <a:rPr lang="ru-RU" sz="3200" b="1" dirty="0" smtClean="0">
                <a:solidFill>
                  <a:srgbClr val="FF0000"/>
                </a:solidFill>
              </a:rPr>
              <a:t>119</a:t>
            </a:r>
            <a:r>
              <a:rPr lang="ru-RU" sz="3200" dirty="0" smtClean="0"/>
              <a:t> ДОО в период проведения мониторинга (июнь 2021 г.) не функционировал сайт (закончилась лицензия).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27</a:t>
            </a:r>
            <a:r>
              <a:rPr lang="ru-RU" sz="3200" dirty="0" smtClean="0"/>
              <a:t> ДОО (</a:t>
            </a:r>
            <a:r>
              <a:rPr lang="ru-RU" sz="3200" dirty="0" smtClean="0">
                <a:solidFill>
                  <a:srgbClr val="FF0000"/>
                </a:solidFill>
              </a:rPr>
              <a:t>3%</a:t>
            </a:r>
            <a:r>
              <a:rPr lang="ru-RU" sz="3200" dirty="0" smtClean="0"/>
              <a:t>) разместили на официальном сайте приказ о проведении </a:t>
            </a:r>
            <a:r>
              <a:rPr lang="ru-RU" sz="3200" dirty="0" err="1" smtClean="0"/>
              <a:t>самообследования</a:t>
            </a:r>
            <a:r>
              <a:rPr lang="ru-RU" sz="3200" dirty="0" smtClean="0"/>
              <a:t>, положение и соответствующий отчет.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530255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177801"/>
            <a:ext cx="8543925" cy="914400"/>
          </a:xfrm>
        </p:spPr>
        <p:txBody>
          <a:bodyPr/>
          <a:lstStyle/>
          <a:p>
            <a:r>
              <a:rPr lang="ru-RU" dirty="0" smtClean="0"/>
              <a:t>             </a:t>
            </a:r>
            <a:r>
              <a:rPr lang="ru-RU" sz="3200" b="1" dirty="0" smtClean="0">
                <a:solidFill>
                  <a:srgbClr val="FF0000"/>
                </a:solidFill>
              </a:rPr>
              <a:t>Итоги мониторинга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4800" y="1473200"/>
            <a:ext cx="7650163" cy="5219700"/>
          </a:xfrm>
        </p:spPr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е определена процедура проведения </a:t>
            </a:r>
            <a:r>
              <a:rPr lang="ru-RU" dirty="0" err="1" smtClean="0"/>
              <a:t>самообследования</a:t>
            </a:r>
            <a:r>
              <a:rPr lang="ru-RU" dirty="0" smtClean="0"/>
              <a:t> на локальном уровне;</a:t>
            </a:r>
          </a:p>
          <a:p>
            <a:r>
              <a:rPr lang="ru-RU" dirty="0"/>
              <a:t>н</a:t>
            </a:r>
            <a:r>
              <a:rPr lang="ru-RU" dirty="0" smtClean="0"/>
              <a:t>е разработано Положение о проведении </a:t>
            </a:r>
            <a:r>
              <a:rPr lang="ru-RU" dirty="0" err="1" smtClean="0"/>
              <a:t>самообследовании</a:t>
            </a:r>
            <a:r>
              <a:rPr lang="ru-RU" dirty="0" smtClean="0"/>
              <a:t>; </a:t>
            </a:r>
          </a:p>
          <a:p>
            <a:r>
              <a:rPr lang="ru-RU" dirty="0" smtClean="0"/>
              <a:t>представленные отчеты не подписаны руководителями ДОО и не заверены печатью;</a:t>
            </a:r>
          </a:p>
          <a:p>
            <a:r>
              <a:rPr lang="ru-RU" dirty="0"/>
              <a:t>п</a:t>
            </a:r>
            <a:r>
              <a:rPr lang="ru-RU" dirty="0" smtClean="0"/>
              <a:t>редставлены только лишь показатели в форме таблицы, без аналитической части;</a:t>
            </a:r>
          </a:p>
          <a:p>
            <a:r>
              <a:rPr lang="ru-RU" dirty="0"/>
              <a:t>с</a:t>
            </a:r>
            <a:r>
              <a:rPr lang="ru-RU" dirty="0" smtClean="0"/>
              <a:t>труктура сайтов нарушена;</a:t>
            </a:r>
          </a:p>
          <a:p>
            <a:r>
              <a:rPr lang="ru-RU" dirty="0"/>
              <a:t>г</a:t>
            </a:r>
            <a:r>
              <a:rPr lang="ru-RU" dirty="0" smtClean="0"/>
              <a:t>од, указанный на титульном листе, часто не соответствует отчетному периоду.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22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1507" y="365127"/>
            <a:ext cx="6963456" cy="728887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Качество как объект управления</a:t>
            </a:r>
            <a:endParaRPr lang="ru-RU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2036" y="1094014"/>
            <a:ext cx="7632927" cy="5082949"/>
          </a:xfrm>
        </p:spPr>
        <p:txBody>
          <a:bodyPr/>
          <a:lstStyle/>
          <a:p>
            <a:r>
              <a:rPr lang="ru-RU" sz="2400" dirty="0"/>
              <a:t>Федеральный закон «Об образовании в Российской федерации», Государственная программа РФ «Развитие образования на 2013-2020 годы» и др. позволяет выделить несколько положений, которые необходимо учесть при разработке технологии управления качеством </a:t>
            </a:r>
            <a:r>
              <a:rPr lang="ru-RU" sz="2400" dirty="0" err="1"/>
              <a:t>воспитательно</a:t>
            </a:r>
            <a:r>
              <a:rPr lang="ru-RU" sz="2400" dirty="0"/>
              <a:t>-образовательного процесса. Согласно Закону [6, ст. 95]</a:t>
            </a:r>
          </a:p>
          <a:p>
            <a:r>
              <a:rPr lang="ru-RU" sz="2400" dirty="0"/>
              <a:t>К</a:t>
            </a:r>
            <a:r>
              <a:rPr lang="ru-RU" sz="2400" dirty="0" smtClean="0"/>
              <a:t>ачество </a:t>
            </a:r>
            <a:r>
              <a:rPr lang="ru-RU" sz="2400" dirty="0"/>
              <a:t>образования – «комплексная характеристика образовательной деятельности и подготовки обучающегося, выражающая степень их соответствия федеральным государственным образовательным стандартам и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программы». (подп. 3 п.29 ст. 2)</a:t>
            </a:r>
          </a:p>
        </p:txBody>
      </p:sp>
    </p:spTree>
    <p:extLst>
      <p:ext uri="{BB962C8B-B14F-4D97-AF65-F5344CB8AC3E}">
        <p14:creationId xmlns:p14="http://schemas.microsoft.com/office/powerpoint/2010/main" val="180918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2500" y="365127"/>
            <a:ext cx="7002463" cy="1325563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совершенствования качества процесса дошкольного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2200" y="1825624"/>
            <a:ext cx="8132763" cy="463867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400" dirty="0" smtClean="0"/>
              <a:t>Управление </a:t>
            </a:r>
            <a:r>
              <a:rPr lang="ru-RU" sz="2400" dirty="0"/>
              <a:t>качеством образовательного процесса возможно только  в условиях развивающего взаимодействия между педагогами, детьми </a:t>
            </a:r>
            <a:r>
              <a:rPr lang="ru-RU" sz="2400" dirty="0" smtClean="0"/>
              <a:t>и родителями</a:t>
            </a:r>
            <a:r>
              <a:rPr lang="ru-RU" sz="2400" dirty="0"/>
              <a:t>.  Оптимизация данного процесса представляет собой первый путь  совершенствования системы управления качеством образования в ДОО. Она может касаться либо изменения условий протекания общения, либо системы форм </a:t>
            </a:r>
            <a:r>
              <a:rPr lang="ru-RU" sz="2400" dirty="0" smtClean="0"/>
              <a:t> </a:t>
            </a:r>
            <a:r>
              <a:rPr lang="ru-RU" sz="2400" dirty="0"/>
              <a:t>способов его реализации</a:t>
            </a:r>
            <a:r>
              <a:rPr lang="ru-RU" sz="2400" dirty="0" smtClean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400" dirty="0" smtClean="0"/>
              <a:t>Управление </a:t>
            </a:r>
            <a:r>
              <a:rPr lang="ru-RU" sz="2400" dirty="0"/>
              <a:t>качеством педагогического состава (повышение квалификационного уровня педагогов, организация и сопровождение инновационной педагогической деятельности, мотивация и </a:t>
            </a:r>
            <a:r>
              <a:rPr lang="ru-RU" sz="2400" dirty="0" smtClean="0"/>
              <a:t>стимулирование.</a:t>
            </a:r>
            <a:endParaRPr lang="ru-RU" sz="2400" dirty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9745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5492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7800" y="1587500"/>
            <a:ext cx="7777163" cy="5130800"/>
          </a:xfrm>
        </p:spPr>
        <p:txBody>
          <a:bodyPr/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3</a:t>
            </a:r>
            <a:r>
              <a:rPr lang="ru-RU" sz="2400" dirty="0" smtClean="0"/>
              <a:t>. </a:t>
            </a:r>
            <a:r>
              <a:rPr lang="ru-RU" sz="2400" dirty="0"/>
              <a:t>Воздействие на компоненты системы управления качеством – целевой, содержательный, </a:t>
            </a:r>
            <a:r>
              <a:rPr lang="ru-RU" sz="2400" dirty="0" err="1"/>
              <a:t>деятельностный</a:t>
            </a:r>
            <a:r>
              <a:rPr lang="ru-RU" sz="2400" dirty="0"/>
              <a:t>, результативный.</a:t>
            </a:r>
          </a:p>
          <a:p>
            <a:pPr marL="0" indent="0">
              <a:buNone/>
            </a:pPr>
            <a:r>
              <a:rPr lang="ru-RU" sz="2400" dirty="0"/>
              <a:t>Это значит, что повышение эффективности проводимых мероприятий будет зависеть от качества </a:t>
            </a:r>
            <a:r>
              <a:rPr lang="ru-RU" sz="2400" dirty="0" err="1"/>
              <a:t>воспитательно</a:t>
            </a:r>
            <a:r>
              <a:rPr lang="ru-RU" sz="2400" dirty="0"/>
              <a:t>-образовательной работы взрослых (педагогов и родителей) и собственной деятельности ребенка на каждом этапе образовательного процесса.</a:t>
            </a:r>
          </a:p>
          <a:p>
            <a:pPr marL="0" indent="0">
              <a:buNone/>
            </a:pPr>
            <a:r>
              <a:rPr lang="ru-RU" sz="2400" dirty="0"/>
              <a:t>4</a:t>
            </a:r>
            <a:r>
              <a:rPr lang="ru-RU" sz="2400" dirty="0" smtClean="0"/>
              <a:t>. </a:t>
            </a:r>
            <a:r>
              <a:rPr lang="ru-RU" sz="2400" dirty="0"/>
              <a:t>Воздействие на главные  характеристики самой системы управления качеством в ДОО – целостность, общность компонентов, их единство (развития, воспитания и обучения).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39853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5200" y="365127"/>
            <a:ext cx="6989763" cy="1325563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Анализ </a:t>
            </a:r>
            <a:r>
              <a:rPr lang="ru-RU" sz="2800" b="1" dirty="0">
                <a:solidFill>
                  <a:srgbClr val="FF0000"/>
                </a:solidFill>
              </a:rPr>
              <a:t>системы дошкольного образования относительно его качества выявил ряд противоречий: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5900" y="1825624"/>
            <a:ext cx="7739063" cy="4562475"/>
          </a:xfrm>
        </p:spPr>
        <p:txBody>
          <a:bodyPr/>
          <a:lstStyle/>
          <a:p>
            <a:r>
              <a:rPr lang="ru-RU" sz="2400" dirty="0"/>
              <a:t>С одной стороны ФГОС ДО, в котором заложены требования  к условиям, результатам реализации основной образовательной программы дошкольного образования, сформулированы целевые ориентиры образования в младенческом, раннем возрасте и на этапе завершения дошкольного образования, с другой стороны – все это не является абсолютным условием определения качества образования и не может служить непосредственным основанием при его оценке.</a:t>
            </a:r>
          </a:p>
          <a:p>
            <a:r>
              <a:rPr lang="ru-RU" sz="2400" dirty="0"/>
              <a:t>Еще одно противоречие - необходимость объективной оценки качества образования и недостаточность разработанности соответствующих оценочных технологий.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3194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4800" y="1825625"/>
            <a:ext cx="7650163" cy="4351338"/>
          </a:xfrm>
        </p:spPr>
        <p:txBody>
          <a:bodyPr/>
          <a:lstStyle/>
          <a:p>
            <a:pPr marL="0" indent="0">
              <a:buNone/>
            </a:pPr>
            <a:r>
              <a:rPr lang="ru-RU" sz="8000" b="1" dirty="0"/>
              <a:t>Спасибо за внимание!</a:t>
            </a:r>
            <a:endParaRPr lang="ru-RU" sz="8000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/>
              <a:t>Электронный адрес –</a:t>
            </a:r>
            <a:r>
              <a:rPr lang="ru-RU" dirty="0" err="1"/>
              <a:t>zailxald</a:t>
            </a:r>
            <a:r>
              <a:rPr lang="ru-RU" dirty="0"/>
              <a:t>@</a:t>
            </a:r>
            <a:r>
              <a:rPr lang="en-US" dirty="0" err="1"/>
              <a:t>mai</a:t>
            </a:r>
            <a:r>
              <a:rPr lang="ru-RU" dirty="0"/>
              <a:t>.</a:t>
            </a:r>
            <a:r>
              <a:rPr lang="en-US" dirty="0" err="1"/>
              <a:t>ru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8220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9671" y="365127"/>
            <a:ext cx="6955292" cy="549273"/>
          </a:xfrm>
        </p:spPr>
        <p:txBody>
          <a:bodyPr/>
          <a:lstStyle/>
          <a:p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</a:rPr>
              <a:t>Качество как объект управления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8557" y="824593"/>
            <a:ext cx="7706406" cy="5352370"/>
          </a:xfrm>
        </p:spPr>
        <p:txBody>
          <a:bodyPr/>
          <a:lstStyle/>
          <a:p>
            <a:endParaRPr lang="ru-RU" sz="2000" dirty="0" smtClean="0"/>
          </a:p>
          <a:p>
            <a:endParaRPr lang="ru-RU" sz="2000" dirty="0"/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ФГОС </a:t>
            </a:r>
            <a:r>
              <a:rPr lang="ru-RU" sz="2000" dirty="0"/>
              <a:t>ДО уточняет, что «специфика дошкольного детства (гибкость, пластичность развития  ребенка, его непосредственность и непроизвольность), а также системные особенности дошкольного образования (необязательность уровня дошкольного образования в РФ, отсутствие возможности вменения ребенку какой-либо ответственности за результат)… обуславливают необходимость определения результатов освоения образовательной программы в виде целевых  ориентиров</a:t>
            </a:r>
            <a:r>
              <a:rPr lang="ru-RU" sz="2000" dirty="0" smtClean="0"/>
              <a:t>».</a:t>
            </a:r>
            <a:endParaRPr lang="ru-RU" sz="2000" dirty="0"/>
          </a:p>
          <a:p>
            <a:r>
              <a:rPr lang="ru-RU" sz="2000" dirty="0"/>
              <a:t>Целевые ориентиры представляют собой социально-нормативные, возрастные характеристики </a:t>
            </a:r>
            <a:r>
              <a:rPr lang="ru-RU" sz="2000" b="1" dirty="0">
                <a:solidFill>
                  <a:srgbClr val="FF0000"/>
                </a:solidFill>
              </a:rPr>
              <a:t>возможных </a:t>
            </a:r>
            <a:r>
              <a:rPr lang="ru-RU" sz="2000" dirty="0"/>
              <a:t>достижений ребенка на этапе завершения уровня дошкольного образования и не подлежит непосредственной оценке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Освоение образовательных программ дошкольного образования не сопровождается проведением промежуточных аттестаций и итоговой аттестации обучающихся.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13208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9864" y="365127"/>
            <a:ext cx="7045100" cy="843187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Цель реформы образования</a:t>
            </a:r>
            <a:endParaRPr lang="ru-RU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797245"/>
              </p:ext>
            </p:extLst>
          </p:nvPr>
        </p:nvGraphicFramePr>
        <p:xfrm>
          <a:off x="681038" y="1041400"/>
          <a:ext cx="8543925" cy="5612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4066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8700" y="365127"/>
            <a:ext cx="6926263" cy="1184273"/>
          </a:xfrm>
        </p:spPr>
        <p:txBody>
          <a:bodyPr/>
          <a:lstStyle/>
          <a:p>
            <a:r>
              <a:rPr 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  <a:t>Качество как объект управления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100" y="2044700"/>
            <a:ext cx="7662863" cy="4132262"/>
          </a:xfrm>
        </p:spPr>
        <p:txBody>
          <a:bodyPr/>
          <a:lstStyle/>
          <a:p>
            <a:r>
              <a:rPr lang="ru-RU" sz="3600" dirty="0" smtClean="0"/>
              <a:t>Целенаправленная деятельность по развитию ДОО как системы, направленная на достижение качества ДО в основных ее компонентах ( качество </a:t>
            </a:r>
            <a:r>
              <a:rPr lang="ru-RU" sz="3600" dirty="0" smtClean="0">
                <a:solidFill>
                  <a:srgbClr val="FF0000"/>
                </a:solidFill>
              </a:rPr>
              <a:t>условий</a:t>
            </a:r>
            <a:r>
              <a:rPr lang="ru-RU" sz="3600" dirty="0" smtClean="0"/>
              <a:t>, качество </a:t>
            </a:r>
            <a:r>
              <a:rPr lang="ru-RU" sz="3600" dirty="0" smtClean="0">
                <a:solidFill>
                  <a:srgbClr val="FF0000"/>
                </a:solidFill>
              </a:rPr>
              <a:t>процесса</a:t>
            </a:r>
            <a:r>
              <a:rPr lang="ru-RU" sz="3600" dirty="0" smtClean="0"/>
              <a:t>, качества </a:t>
            </a:r>
            <a:r>
              <a:rPr lang="ru-RU" sz="3600" dirty="0" smtClean="0">
                <a:solidFill>
                  <a:srgbClr val="FF0000"/>
                </a:solidFill>
              </a:rPr>
              <a:t>результата</a:t>
            </a:r>
            <a:r>
              <a:rPr lang="ru-RU" sz="3600" dirty="0" smtClean="0"/>
              <a:t>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32325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365127"/>
            <a:ext cx="6938963" cy="1325563"/>
          </a:xfrm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</a:rPr>
              <a:t>Дошкольное образование закреплено в статусе одного из уровней образования. Положения о дошкольном образовании содержатся в Главе 7, статьях 64-651 . В статье 64 обозначены три важных положения:</a:t>
            </a:r>
            <a:br>
              <a:rPr lang="ru-RU" sz="2400" b="1" dirty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8600" y="1825625"/>
            <a:ext cx="7726363" cy="435133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1</a:t>
            </a:r>
            <a:r>
              <a:rPr lang="ru-RU" sz="3200" dirty="0"/>
              <a:t>. Дошкольное образование направлено на формирование общей культуры, развитие физических, интеллектуальных, нравственных, эстетических и личностных качеств, </a:t>
            </a:r>
            <a:r>
              <a:rPr lang="ru-RU" sz="3200" dirty="0">
                <a:solidFill>
                  <a:srgbClr val="FF0000"/>
                </a:solidFill>
              </a:rPr>
              <a:t>формирование предпосылок учебной деятельности</a:t>
            </a:r>
            <a:r>
              <a:rPr lang="ru-RU" sz="3200" dirty="0"/>
              <a:t>, сохранение и укрепление здоровья детей дошкольного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1406321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4476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1816100"/>
            <a:ext cx="7700963" cy="48006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2</a:t>
            </a:r>
            <a:r>
              <a:rPr lang="ru-RU" dirty="0"/>
              <a:t>. Образовательные программы дошкольного образования направлены на разностороннее развитие детей дошкольного возраста с учетом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</a:t>
            </a:r>
            <a:r>
              <a:rPr lang="ru-RU" dirty="0" smtClean="0"/>
              <a:t>деятельности (игра, продуктивные виды деятельности).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577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4603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1300" y="1892300"/>
            <a:ext cx="7713663" cy="47371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3</a:t>
            </a:r>
            <a:r>
              <a:rPr lang="ru-RU" dirty="0"/>
              <a:t>. Родители (законные представители) несовершеннолетних обучающихся, обеспечивающие получение детьми дошкольного образования в форме семейного образования, имеют право на получение методической, психолого-педагогической, диагностической и консультативной помощи без взимания платы, в том числе в дошкольных образовательных организациях и общеобразовательных организациях, если в них созданы соответствующие консультационные центры. </a:t>
            </a:r>
          </a:p>
        </p:txBody>
      </p:sp>
    </p:spTree>
    <p:extLst>
      <p:ext uri="{BB962C8B-B14F-4D97-AF65-F5344CB8AC3E}">
        <p14:creationId xmlns:p14="http://schemas.microsoft.com/office/powerpoint/2010/main" val="27792287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658</TotalTime>
  <Words>1777</Words>
  <Application>Microsoft Office PowerPoint</Application>
  <PresentationFormat>Лист A4 (210x297 мм)</PresentationFormat>
  <Paragraphs>162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Презентация PowerPoint</vt:lpstr>
      <vt:lpstr>Презентация PowerPoint</vt:lpstr>
      <vt:lpstr>Качество как объект управления</vt:lpstr>
      <vt:lpstr>Качество как объект управления</vt:lpstr>
      <vt:lpstr>Цель реформы образования</vt:lpstr>
      <vt:lpstr>Качество как объект управления</vt:lpstr>
      <vt:lpstr>Дошкольное образование закреплено в статусе одного из уровней образования. Положения о дошкольном образовании содержатся в Главе 7, статьях 64-651 . В статье 64 обозначены три важных положения: </vt:lpstr>
      <vt:lpstr>Презентация PowerPoint</vt:lpstr>
      <vt:lpstr>Презентация PowerPoint</vt:lpstr>
      <vt:lpstr>Слагаемые качества, процесс</vt:lpstr>
      <vt:lpstr>Пространство развития педагога </vt:lpstr>
      <vt:lpstr>Презентация PowerPoint</vt:lpstr>
      <vt:lpstr>Для воспитателей</vt:lpstr>
      <vt:lpstr>   Дети - развитие и обучение в интересной     для них игровой форме (направления ФГОС) </vt:lpstr>
      <vt:lpstr>Презентация PowerPoint</vt:lpstr>
      <vt:lpstr>    </vt:lpstr>
      <vt:lpstr>Объявление в Российской Федерации Десятилетии Детства</vt:lpstr>
      <vt:lpstr>      Детствосбережение –      главный вектор развитие образования в десятилетие детства.</vt:lpstr>
      <vt:lpstr>Десятилетие детства заставляет задуматься: </vt:lpstr>
      <vt:lpstr>Презентация PowerPoint</vt:lpstr>
      <vt:lpstr>Качество образования относительно участников процесса</vt:lpstr>
      <vt:lpstr>            для руководителя</vt:lpstr>
      <vt:lpstr>«Качество дошкольного образования – это такая организация педагогического процесса в детском саду, при которой уровень воспитанности и развития каждого ребенка возрастает в соответствии с учетом его личностных, возрастных и физических особенностей в процессе воспитания и обучения». К. Ю. Белая   </vt:lpstr>
      <vt:lpstr>От чего будет зависеть качество работы ДОО? </vt:lpstr>
      <vt:lpstr>В основе перечисленных выше составляющих «качества» можно выделить два подхода к управлению качеством.</vt:lpstr>
      <vt:lpstr>Качество – это результат деятельности всего коллектива, который определяет двумя позициями: </vt:lpstr>
      <vt:lpstr>Объект независимой оценки качества образования: </vt:lpstr>
      <vt:lpstr>                             Справка </vt:lpstr>
      <vt:lpstr>             Итоги мониторинга</vt:lpstr>
      <vt:lpstr>Направления совершенствования качества процесса дошкольного образования</vt:lpstr>
      <vt:lpstr>Презентация PowerPoint</vt:lpstr>
      <vt:lpstr>Анализ системы дошкольного образования относительно его качества выявил ряд противоречий: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Магомедшапи Дибиров</dc:creator>
  <cp:lastModifiedBy>ПК</cp:lastModifiedBy>
  <cp:revision>57</cp:revision>
  <dcterms:created xsi:type="dcterms:W3CDTF">2018-03-21T12:19:20Z</dcterms:created>
  <dcterms:modified xsi:type="dcterms:W3CDTF">2023-09-28T07:03:27Z</dcterms:modified>
</cp:coreProperties>
</file>