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453" r:id="rId3"/>
    <p:sldId id="386" r:id="rId4"/>
    <p:sldId id="338" r:id="rId5"/>
    <p:sldId id="458" r:id="rId6"/>
    <p:sldId id="457" r:id="rId7"/>
    <p:sldId id="442" r:id="rId8"/>
    <p:sldId id="444" r:id="rId9"/>
    <p:sldId id="418" r:id="rId10"/>
    <p:sldId id="445" r:id="rId11"/>
    <p:sldId id="438" r:id="rId12"/>
    <p:sldId id="446" r:id="rId13"/>
    <p:sldId id="447" r:id="rId14"/>
    <p:sldId id="412" r:id="rId15"/>
    <p:sldId id="400" r:id="rId16"/>
    <p:sldId id="390" r:id="rId17"/>
    <p:sldId id="413" r:id="rId18"/>
    <p:sldId id="422" r:id="rId19"/>
    <p:sldId id="424" r:id="rId20"/>
    <p:sldId id="392" r:id="rId21"/>
    <p:sldId id="414" r:id="rId22"/>
    <p:sldId id="450" r:id="rId23"/>
    <p:sldId id="435" r:id="rId24"/>
    <p:sldId id="425" r:id="rId25"/>
    <p:sldId id="426" r:id="rId26"/>
    <p:sldId id="427" r:id="rId27"/>
    <p:sldId id="428" r:id="rId28"/>
    <p:sldId id="455" r:id="rId29"/>
    <p:sldId id="456" r:id="rId30"/>
    <p:sldId id="393" r:id="rId31"/>
    <p:sldId id="459" r:id="rId32"/>
    <p:sldId id="429" r:id="rId33"/>
    <p:sldId id="415" r:id="rId34"/>
    <p:sldId id="430" r:id="rId35"/>
    <p:sldId id="454" r:id="rId36"/>
    <p:sldId id="462" r:id="rId37"/>
    <p:sldId id="437" r:id="rId38"/>
    <p:sldId id="452" r:id="rId39"/>
    <p:sldId id="431" r:id="rId40"/>
    <p:sldId id="395" r:id="rId41"/>
    <p:sldId id="434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19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3681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pos="2525" userDrawn="1">
          <p15:clr>
            <a:srgbClr val="A4A3A4"/>
          </p15:clr>
        </p15:guide>
        <p15:guide id="6" pos="4226" userDrawn="1">
          <p15:clr>
            <a:srgbClr val="A4A3A4"/>
          </p15:clr>
        </p15:guide>
        <p15:guide id="7" orient="horz" pos="3793" userDrawn="1">
          <p15:clr>
            <a:srgbClr val="A4A3A4"/>
          </p15:clr>
        </p15:guide>
        <p15:guide id="8" orient="horz" pos="1480" userDrawn="1">
          <p15:clr>
            <a:srgbClr val="A4A3A4"/>
          </p15:clr>
        </p15:guide>
        <p15:guide id="10" orient="horz" pos="3045" userDrawn="1">
          <p15:clr>
            <a:srgbClr val="A4A3A4"/>
          </p15:clr>
        </p15:guide>
        <p15:guide id="11" pos="461" userDrawn="1">
          <p15:clr>
            <a:srgbClr val="A4A3A4"/>
          </p15:clr>
        </p15:guide>
        <p15:guide id="12" pos="2116" userDrawn="1">
          <p15:clr>
            <a:srgbClr val="A4A3A4"/>
          </p15:clr>
        </p15:guide>
        <p15:guide id="13" orient="horz" pos="12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7E79"/>
    <a:srgbClr val="FF9300"/>
    <a:srgbClr val="762813"/>
    <a:srgbClr val="F2A5A3"/>
    <a:srgbClr val="1D499A"/>
    <a:srgbClr val="E75F5B"/>
    <a:srgbClr val="F2F2F2"/>
    <a:srgbClr val="5A79B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727" autoAdjust="0"/>
    <p:restoredTop sz="95939" autoAdjust="0"/>
  </p:normalViewPr>
  <p:slideViewPr>
    <p:cSldViewPr snapToGrid="0" showGuides="1">
      <p:cViewPr>
        <p:scale>
          <a:sx n="92" d="100"/>
          <a:sy n="92" d="100"/>
        </p:scale>
        <p:origin x="-1218" y="-72"/>
      </p:cViewPr>
      <p:guideLst>
        <p:guide orient="horz" pos="2319"/>
        <p:guide orient="horz" pos="618"/>
        <p:guide orient="horz" pos="3793"/>
        <p:guide orient="horz" pos="1480"/>
        <p:guide orient="horz" pos="3045"/>
        <p:guide orient="horz" pos="1275"/>
        <p:guide pos="279"/>
        <p:guide pos="3681"/>
        <p:guide pos="2525"/>
        <p:guide pos="4226"/>
        <p:guide pos="461"/>
        <p:guide pos="21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1D49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9C-4D45-9CEA-8A089E8489CC}"/>
              </c:ext>
            </c:extLst>
          </c:dPt>
          <c:dPt>
            <c:idx val="1"/>
            <c:bubble3D val="0"/>
            <c:spPr>
              <a:solidFill>
                <a:srgbClr val="E75F5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9C-4D45-9CEA-8A089E8489C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9C-4D45-9CEA-8A089E848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0.06812</cdr:y>
    </cdr:from>
    <cdr:to>
      <cdr:x>0.43539</cdr:x>
      <cdr:y>0.317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xmlns="" id="{3804D951-CA09-A2AC-81A5-4A5F9FDE8B3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59886"/>
          <a:ext cx="1854200" cy="5842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4EF05-6D0F-4DDB-BC88-731A3CDAA99E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1C5DF-7A14-4C5D-8EED-C7E0DB45A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1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2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6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1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4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3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9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2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4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0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16BA-7712-4AB3-A588-58A440188F31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4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63253"/>
            <a:chOff x="0" y="-5253"/>
            <a:chExt cx="12192000" cy="68632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" t="20106" b="912"/>
            <a:stretch/>
          </p:blipFill>
          <p:spPr>
            <a:xfrm>
              <a:off x="1" y="-5253"/>
              <a:ext cx="12191999" cy="6863253"/>
            </a:xfrm>
            <a:prstGeom prst="rect">
              <a:avLst/>
            </a:prstGeom>
          </p:spPr>
        </p:pic>
        <p:sp>
          <p:nvSpPr>
            <p:cNvPr id="6" name="Прямоугольный треугольник 5"/>
            <p:cNvSpPr/>
            <p:nvPr/>
          </p:nvSpPr>
          <p:spPr>
            <a:xfrm>
              <a:off x="0" y="3755572"/>
              <a:ext cx="2896521" cy="3102428"/>
            </a:xfrm>
            <a:prstGeom prst="rtTriangle">
              <a:avLst/>
            </a:prstGeom>
            <a:solidFill>
              <a:srgbClr val="2D42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D4257"/>
                </a:solidFill>
              </a:endParaRPr>
            </a:p>
          </p:txBody>
        </p:sp>
      </p:grpSp>
      <p:sp>
        <p:nvSpPr>
          <p:cNvPr id="5" name="Прямоугольник с одним усеченным и одним скругленным углом 4"/>
          <p:cNvSpPr/>
          <p:nvPr/>
        </p:nvSpPr>
        <p:spPr>
          <a:xfrm flipH="1">
            <a:off x="-5" y="2660074"/>
            <a:ext cx="3190676" cy="2951017"/>
          </a:xfrm>
          <a:custGeom>
            <a:avLst/>
            <a:gdLst>
              <a:gd name="connsiteX0" fmla="*/ 370122 w 2220686"/>
              <a:gd name="connsiteY0" fmla="*/ 0 h 2552510"/>
              <a:gd name="connsiteX1" fmla="*/ 1850564 w 2220686"/>
              <a:gd name="connsiteY1" fmla="*/ 0 h 2552510"/>
              <a:gd name="connsiteX2" fmla="*/ 2220686 w 2220686"/>
              <a:gd name="connsiteY2" fmla="*/ 370122 h 2552510"/>
              <a:gd name="connsiteX3" fmla="*/ 2220686 w 2220686"/>
              <a:gd name="connsiteY3" fmla="*/ 2552510 h 2552510"/>
              <a:gd name="connsiteX4" fmla="*/ 0 w 2220686"/>
              <a:gd name="connsiteY4" fmla="*/ 2552510 h 2552510"/>
              <a:gd name="connsiteX5" fmla="*/ 0 w 2220686"/>
              <a:gd name="connsiteY5" fmla="*/ 370122 h 2552510"/>
              <a:gd name="connsiteX6" fmla="*/ 370122 w 2220686"/>
              <a:gd name="connsiteY6" fmla="*/ 0 h 2552510"/>
              <a:gd name="connsiteX0" fmla="*/ 370122 w 2231564"/>
              <a:gd name="connsiteY0" fmla="*/ 32657 h 2585167"/>
              <a:gd name="connsiteX1" fmla="*/ 2231564 w 2231564"/>
              <a:gd name="connsiteY1" fmla="*/ 0 h 2585167"/>
              <a:gd name="connsiteX2" fmla="*/ 2220686 w 2231564"/>
              <a:gd name="connsiteY2" fmla="*/ 402779 h 2585167"/>
              <a:gd name="connsiteX3" fmla="*/ 2220686 w 2231564"/>
              <a:gd name="connsiteY3" fmla="*/ 2585167 h 2585167"/>
              <a:gd name="connsiteX4" fmla="*/ 0 w 2231564"/>
              <a:gd name="connsiteY4" fmla="*/ 2585167 h 2585167"/>
              <a:gd name="connsiteX5" fmla="*/ 0 w 2231564"/>
              <a:gd name="connsiteY5" fmla="*/ 402779 h 2585167"/>
              <a:gd name="connsiteX6" fmla="*/ 370122 w 2231564"/>
              <a:gd name="connsiteY6" fmla="*/ 32657 h 2585167"/>
              <a:gd name="connsiteX0" fmla="*/ 370122 w 2220686"/>
              <a:gd name="connsiteY0" fmla="*/ 0 h 2552510"/>
              <a:gd name="connsiteX1" fmla="*/ 2198907 w 2220686"/>
              <a:gd name="connsiteY1" fmla="*/ 0 h 2552510"/>
              <a:gd name="connsiteX2" fmla="*/ 2220686 w 2220686"/>
              <a:gd name="connsiteY2" fmla="*/ 370122 h 2552510"/>
              <a:gd name="connsiteX3" fmla="*/ 2220686 w 2220686"/>
              <a:gd name="connsiteY3" fmla="*/ 2552510 h 2552510"/>
              <a:gd name="connsiteX4" fmla="*/ 0 w 2220686"/>
              <a:gd name="connsiteY4" fmla="*/ 2552510 h 2552510"/>
              <a:gd name="connsiteX5" fmla="*/ 0 w 2220686"/>
              <a:gd name="connsiteY5" fmla="*/ 370122 h 2552510"/>
              <a:gd name="connsiteX6" fmla="*/ 370122 w 2220686"/>
              <a:gd name="connsiteY6" fmla="*/ 0 h 2552510"/>
              <a:gd name="connsiteX0" fmla="*/ 370122 w 2220686"/>
              <a:gd name="connsiteY0" fmla="*/ 10886 h 2563396"/>
              <a:gd name="connsiteX1" fmla="*/ 2220678 w 2220686"/>
              <a:gd name="connsiteY1" fmla="*/ 0 h 2563396"/>
              <a:gd name="connsiteX2" fmla="*/ 2220686 w 2220686"/>
              <a:gd name="connsiteY2" fmla="*/ 381008 h 2563396"/>
              <a:gd name="connsiteX3" fmla="*/ 2220686 w 2220686"/>
              <a:gd name="connsiteY3" fmla="*/ 2563396 h 2563396"/>
              <a:gd name="connsiteX4" fmla="*/ 0 w 2220686"/>
              <a:gd name="connsiteY4" fmla="*/ 2563396 h 2563396"/>
              <a:gd name="connsiteX5" fmla="*/ 0 w 2220686"/>
              <a:gd name="connsiteY5" fmla="*/ 381008 h 2563396"/>
              <a:gd name="connsiteX6" fmla="*/ 370122 w 2220686"/>
              <a:gd name="connsiteY6" fmla="*/ 10886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686" h="2563396">
                <a:moveTo>
                  <a:pt x="370122" y="10886"/>
                </a:moveTo>
                <a:lnTo>
                  <a:pt x="2220678" y="0"/>
                </a:lnTo>
                <a:cubicBezTo>
                  <a:pt x="2220681" y="127003"/>
                  <a:pt x="2220683" y="254005"/>
                  <a:pt x="2220686" y="381008"/>
                </a:cubicBezTo>
                <a:lnTo>
                  <a:pt x="2220686" y="2563396"/>
                </a:lnTo>
                <a:lnTo>
                  <a:pt x="0" y="2563396"/>
                </a:lnTo>
                <a:lnTo>
                  <a:pt x="0" y="381008"/>
                </a:lnTo>
                <a:cubicBezTo>
                  <a:pt x="0" y="176595"/>
                  <a:pt x="165709" y="10886"/>
                  <a:pt x="370122" y="10886"/>
                </a:cubicBezTo>
                <a:close/>
              </a:path>
            </a:pathLst>
          </a:custGeom>
          <a:solidFill>
            <a:srgbClr val="223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/>
            <a:r>
              <a:rPr lang="ru-RU" sz="8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-1" y="4995746"/>
            <a:ext cx="2118733" cy="1862254"/>
          </a:xfrm>
          <a:prstGeom prst="rtTriangle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07941" y="2812905"/>
            <a:ext cx="9436993" cy="2651724"/>
          </a:xfrm>
          <a:prstGeom prst="rect">
            <a:avLst/>
          </a:prstGeom>
          <a:solidFill>
            <a:srgbClr val="2D425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11685" y="1246909"/>
            <a:ext cx="93420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E75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</a:t>
            </a:r>
          </a:p>
          <a:p>
            <a:pPr algn="ctr"/>
            <a:r>
              <a:rPr lang="ru-RU" sz="3200" b="1" dirty="0">
                <a:solidFill>
                  <a:srgbClr val="FF7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ОБРАЗОВАНИЯ:</a:t>
            </a:r>
          </a:p>
          <a:p>
            <a:pPr algn="ctr"/>
            <a:r>
              <a:rPr lang="ru-RU" sz="3200" b="1" dirty="0">
                <a:solidFill>
                  <a:srgbClr val="FF7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НОВАЯ ПОЛИТИКА</a:t>
            </a:r>
          </a:p>
          <a:p>
            <a:pPr algn="ctr"/>
            <a:r>
              <a:rPr lang="ru-RU" sz="3200" b="1" dirty="0">
                <a:solidFill>
                  <a:srgbClr val="FF7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ПРОГРАММНОМ ОБЕСПЕЧЕНИИ </a:t>
            </a: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Алиева Хадижат Бахмудкадиевна</a:t>
            </a:r>
          </a:p>
          <a:p>
            <a:pPr algn="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дошкольного образования</a:t>
            </a:r>
          </a:p>
          <a:p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90672" y="595974"/>
            <a:ext cx="7791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МИНИСТЕРСТВО ОБРАЗОВАНИЯ И НАУКИ РЕСПУБЛИКИ ДАГЕСТАН</a:t>
            </a:r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xmlns="" id="{872A1120-F2DA-9730-E729-70D35AC5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1" y="211126"/>
            <a:ext cx="2985525" cy="124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13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546720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6725" y="869692"/>
            <a:ext cx="10605022" cy="605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СТАТЬЮ 2: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дополнить пунктом 10.1 следующего содержания:</a:t>
            </a:r>
          </a:p>
          <a:p>
            <a:pPr marL="10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Федеральная основная общеобразовательная программа </a:t>
            </a:r>
            <a:endParaRPr lang="ru-RU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 indent="-285750" algn="just">
              <a:spcBef>
                <a:spcPts val="1100"/>
              </a:spcBef>
              <a:buFontTx/>
              <a:buChar char="-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учебно-методическая документация: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федеральный учебный план,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федеральный календарный учебный график, 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федеральные рабочие программы учебных предметов, курсов, дисциплин (модулей), иных компонентов,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федеральная рабочая программа воспитания,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план воспитательной работы), </a:t>
            </a:r>
          </a:p>
          <a:p>
            <a:pPr algn="just">
              <a:spcBef>
                <a:spcPts val="1100"/>
              </a:spcBef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определяющая единые для Российской Федерации: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базовые объем и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содержание образования определенного уровня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определенной направленности,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1100"/>
              </a:spcBef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(п. 10.1 введен Федеральным законом от 24.09.2022 № 371-ФЗ)</a:t>
            </a:r>
          </a:p>
          <a:p>
            <a:pPr algn="just">
              <a:spcBef>
                <a:spcPts val="1100"/>
              </a:spcBef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 «примерные программы» исключен применительно ко всем уровням общего образования</a:t>
            </a:r>
            <a:endParaRPr lang="ru-RU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7F6C9-5259-CC4B-1D50-FC0418CE5A83}"/>
              </a:ext>
            </a:extLst>
          </p:cNvPr>
          <p:cNvSpPr txBox="1"/>
          <p:nvPr/>
        </p:nvSpPr>
        <p:spPr>
          <a:xfrm>
            <a:off x="95625" y="332353"/>
            <a:ext cx="11136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solidFill>
                  <a:srgbClr val="E75F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№273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58902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546720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6175" y="1047963"/>
            <a:ext cx="54898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3) В СТАТЬЕ 12: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части 6 слова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 учетом соответствующих примерных образовательных программ дошкольного образования»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заменить словами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«соответствующей федеральной образовательной программой дошкольного образования»,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дополнить предложением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следующего содержания: «Содержание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образования.»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29573" y="1047962"/>
            <a:ext cx="4458984" cy="569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8) ЧАСТЬ 2 СТАТЬИ 28 ИЗЛОЖИТЬ В СЛЕДУЮЩЕЙ РЕДАКЦИИ:</a:t>
            </a:r>
          </a:p>
          <a:p>
            <a:pPr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«2. Образовательные организации при реализации образовательных программ свободны в определении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 образования, выборе образовательных технологий, а также в выборе учебно-методического обеспечения,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иное не установлено настоящим Федеральным законом.»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ред. Федерального закона от 24.09.2022 № 371-ФЗ)</a:t>
            </a:r>
          </a:p>
          <a:p>
            <a:pPr>
              <a:spcBef>
                <a:spcPts val="1100"/>
              </a:spcBef>
              <a:buClr>
                <a:srgbClr val="E75F5B"/>
              </a:buClr>
            </a:pP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7F6C9-5259-CC4B-1D50-FC0418CE5A83}"/>
              </a:ext>
            </a:extLst>
          </p:cNvPr>
          <p:cNvSpPr txBox="1"/>
          <p:nvPr/>
        </p:nvSpPr>
        <p:spPr>
          <a:xfrm>
            <a:off x="832807" y="332316"/>
            <a:ext cx="1008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buClr>
                <a:srgbClr val="E75F5B"/>
              </a:buClr>
            </a:pPr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№273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25678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273956" y="6431622"/>
            <a:ext cx="765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6175" y="1047963"/>
            <a:ext cx="10315254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СТАТЬЕ 12: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6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дошкольного образования разрабатываются и утверждаются организацией, осуществляющей образовательную деятельность, в соответствии с федеральным государственным образовательным стандартом дошкольного образования 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соответствующей федеральной образовательной программой дошкольного образования.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 планируемые результаты разработанных образовательными организациями образовательных программ должны быть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ниже соответствующих содержания и планируемых результатов федеральной программы дошкольного образования.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ред. Федерального закона от 24.09.2022 № 371-ФЗ)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7F6C9-5259-CC4B-1D50-FC0418CE5A83}"/>
              </a:ext>
            </a:extLst>
          </p:cNvPr>
          <p:cNvSpPr txBox="1"/>
          <p:nvPr/>
        </p:nvSpPr>
        <p:spPr>
          <a:xfrm>
            <a:off x="832807" y="332316"/>
            <a:ext cx="1008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buClr>
                <a:srgbClr val="E75F5B"/>
              </a:buClr>
            </a:pPr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№273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73060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331168" y="6431622"/>
            <a:ext cx="707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6175" y="1047963"/>
            <a:ext cx="10315254" cy="548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СТАТЬЕ 12: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6.4.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образовательную деятельность, …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вправе непосредственно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при реализации соответствующих основных общеобразовательных программ федеральные основные общеобразовательные программы, а также предусмотреть применение</a:t>
            </a:r>
          </a:p>
          <a:p>
            <a:pPr marL="342900" indent="-342900" algn="just">
              <a:spcBef>
                <a:spcPts val="1100"/>
              </a:spcBef>
              <a:buClr>
                <a:srgbClr val="E75F5B"/>
              </a:buClr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учебного плана, и (или) </a:t>
            </a:r>
          </a:p>
          <a:p>
            <a:pPr marL="342900" indent="-342900" algn="just">
              <a:spcBef>
                <a:spcPts val="1100"/>
              </a:spcBef>
              <a:buClr>
                <a:srgbClr val="E75F5B"/>
              </a:buClr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календарного учебного графика,</a:t>
            </a:r>
          </a:p>
          <a:p>
            <a:pPr marL="342900" indent="-342900" algn="just">
              <a:spcBef>
                <a:spcPts val="1100"/>
              </a:spcBef>
              <a:buClr>
                <a:srgbClr val="E75F5B"/>
              </a:buClr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федеральных рабочих программ учебных предметов, курсов, дисциплин (модулей).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случае соответствующая учебно-методическая документация не разрабатывается.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(часть 6.4 введена Федеральным законом от 24.09.2022 № 371-ФЗ)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7F6C9-5259-CC4B-1D50-FC0418CE5A83}"/>
              </a:ext>
            </a:extLst>
          </p:cNvPr>
          <p:cNvSpPr txBox="1"/>
          <p:nvPr/>
        </p:nvSpPr>
        <p:spPr>
          <a:xfrm>
            <a:off x="832807" y="332316"/>
            <a:ext cx="1008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buClr>
                <a:srgbClr val="E75F5B"/>
              </a:buClr>
            </a:pPr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№273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76929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734799" y="4444051"/>
            <a:ext cx="2976348" cy="1540824"/>
          </a:xfrm>
          <a:prstGeom prst="rect">
            <a:avLst/>
          </a:prstGeom>
          <a:solidFill>
            <a:srgbClr val="F2A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12128"/>
            <a:ext cx="12192000" cy="1685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198708" y="1255594"/>
            <a:ext cx="1094830" cy="1174434"/>
            <a:chOff x="3002830" y="282474"/>
            <a:chExt cx="1174434" cy="117443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30" y="282474"/>
              <a:ext cx="1174434" cy="117443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3309257" y="776624"/>
              <a:ext cx="587829" cy="47289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85" y="703516"/>
              <a:ext cx="590986" cy="590986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135895" y="161805"/>
            <a:ext cx="8099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27" name="Прямоугольный треугольник 26"/>
          <p:cNvSpPr/>
          <p:nvPr/>
        </p:nvSpPr>
        <p:spPr>
          <a:xfrm rot="13479841">
            <a:off x="5861449" y="4427605"/>
            <a:ext cx="1573716" cy="1573716"/>
          </a:xfrm>
          <a:prstGeom prst="rtTriangle">
            <a:avLst/>
          </a:prstGeom>
          <a:solidFill>
            <a:srgbClr val="F2A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50108" y="1311901"/>
            <a:ext cx="7167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ПРИКАЗ МИНИСТЕРСТВА ОБРАЗОВАНИЯ И НАУКИ РОССИЙСКОЙ ФЕДЕРАЦИИ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17 октября 2013 г. № 1155 «Об утверждении федерального государственного образовательного стандарта дошкольного 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8686" y="2895123"/>
            <a:ext cx="9274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Предметом регулирования Стандарта являются отношения в сфере образования, возникающие при реализации образовательной программы дошкольного образования (далее - Программа).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7735" y="4922075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D499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ФОП ДО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03008" y="492207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 ДО </a:t>
            </a:r>
          </a:p>
        </p:txBody>
      </p:sp>
    </p:spTree>
    <p:extLst>
      <p:ext uri="{BB962C8B-B14F-4D97-AF65-F5344CB8AC3E}">
        <p14:creationId xmlns:p14="http://schemas.microsoft.com/office/powerpoint/2010/main" val="371921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2143" y="4652240"/>
            <a:ext cx="5658076" cy="1853474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1838" y="1471523"/>
            <a:ext cx="5658076" cy="2229620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426765" y="244461"/>
            <a:ext cx="58087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E75F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25.11.2022 № 1028 «Об утверждении федеральной образовательной программы дошкольного образования»</a:t>
            </a:r>
          </a:p>
          <a:p>
            <a:pPr algn="r"/>
            <a:r>
              <a:rPr lang="ru-RU" sz="1400" dirty="0">
                <a:solidFill>
                  <a:srgbClr val="E75F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(Зарегистрирован 28.12.2022 № 71847)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467549" y="6569019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838" y="1570670"/>
            <a:ext cx="56186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Разрабатываются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участниками отношений в сфере образования, а также учебно-методическими объединениями в системе общего образования, создаваемыми органами исполнительной власти субъектов Российской Федерации (далее соответственно - разработчики, УМО в системе общего образования)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66" y="816371"/>
            <a:ext cx="682379" cy="6823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06537" y="4751388"/>
            <a:ext cx="5363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разработке федеральных программ (в части учета региональных, национальных и этнокультурных особенностей) привлекаются уполномоченные органы государственной власти субъектов Российской Федерации (далее - ОИВ)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58" y="3997088"/>
            <a:ext cx="682379" cy="6823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660175-5DB1-9651-79BB-02D1774F2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24" y="1133060"/>
            <a:ext cx="4721360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6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872050"/>
            <a:ext cx="12192000" cy="1439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14590" y="6544638"/>
            <a:ext cx="63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32035" y="161805"/>
            <a:ext cx="10903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2129" y="1039240"/>
            <a:ext cx="8902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 – НОРМАТИВНЫЙ ДОКУМЕНТ, ПОЗВОЛЯЮЩИЙ РЕАЛИЗОВАТЬ НЕСКОЛЬКО ОСНОВОПОЛАГАЮЩИХ ФУНКЦИЙ ДОШКОЛЬНОГО УРОВНЯ ОБРАЗОВАНИЯ: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35450" y="2506517"/>
            <a:ext cx="6262877" cy="120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воспитание ребенка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как 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28927" y="3837651"/>
            <a:ext cx="7062130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ядра содержания дошкольного образования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ориентированного на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 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26493" y="5254620"/>
            <a:ext cx="7505805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единого, федерального образовательного пространства воспитания и обучения детей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рождения до поступления в общеобразовательную организацию, обеспечивающего ребёнку и его родителям (законным представителям), равные, качественные условия ДО, вне зависимости от места проживания.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9120" y="253206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82596" y="405617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356265" y="5466393"/>
            <a:ext cx="670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0664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59277" y="733502"/>
            <a:ext cx="8008301" cy="5852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15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207819" y="293154"/>
            <a:ext cx="1102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1856" y="775381"/>
            <a:ext cx="67587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ФГОС ДО и ФОП ДО являются основой для самостоятельной разработки и утверждения Организациями образовательных программ дошкольного образования, обязательная (инвариантная) часть этих программ должна соответствовать ФОП ДО.</a:t>
            </a:r>
          </a:p>
          <a:p>
            <a:pPr marL="285750" indent="-285750" algn="just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ФОП ДО определяет объем обязательной части этих Программ, который и в соответствии со ФГОС ДО и ФОП ДО составляет не менее 60% от общего объема программы.</a:t>
            </a:r>
          </a:p>
          <a:p>
            <a:pPr marL="285750" indent="-285750" algn="just"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Вариативная часть программы, формируемая участниками образовательных отношений составляет не более 40%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может быть ориентирована на специфику национальных, социокультурных и иных условий, в том числе региональных, в которых осуществляется образовательная деятельность; сложившиеся традиции ДОО; выбор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 и ДОО в целом.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 планируемые результаты разрабатываемых в ДОО Программ должны быть не ниже соответствующих содержания и планируемых результатов Федеральной программы.</a:t>
            </a:r>
          </a:p>
          <a:p>
            <a:pPr marL="285750" indent="-285750" algn="just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Хорда 28"/>
          <p:cNvSpPr/>
          <p:nvPr/>
        </p:nvSpPr>
        <p:spPr>
          <a:xfrm rot="12161575">
            <a:off x="-446428" y="728992"/>
            <a:ext cx="4705562" cy="5471561"/>
          </a:xfrm>
          <a:prstGeom prst="chord">
            <a:avLst>
              <a:gd name="adj1" fmla="val 920937"/>
              <a:gd name="adj2" fmla="val 18512346"/>
            </a:avLst>
          </a:prstGeom>
          <a:solidFill>
            <a:srgbClr val="F2A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ФОП ДО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9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517256" y="949683"/>
            <a:ext cx="6552129" cy="495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16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32034" y="293154"/>
            <a:ext cx="10902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3427" y="1437811"/>
            <a:ext cx="561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Clr>
                <a:srgbClr val="E75F5B"/>
              </a:buClr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75F5B"/>
              </a:buClr>
            </a:pP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Хорда 28"/>
          <p:cNvSpPr/>
          <p:nvPr/>
        </p:nvSpPr>
        <p:spPr>
          <a:xfrm rot="12161575">
            <a:off x="-365351" y="965105"/>
            <a:ext cx="5519437" cy="4481478"/>
          </a:xfrm>
          <a:prstGeom prst="chord">
            <a:avLst>
              <a:gd name="adj1" fmla="val 534090"/>
              <a:gd name="adj2" fmla="val 19028917"/>
            </a:avLst>
          </a:prstGeom>
          <a:solidFill>
            <a:srgbClr val="F2A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7983" y="2576946"/>
            <a:ext cx="39206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 ВКЛЮЧАЕТ В СЕБЯ УЧЕБНО-МЕТОДИЧЕСКУЮ ДОКУМЕНТАЦИЮ: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25224" y="1203028"/>
            <a:ext cx="5169245" cy="1209430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рабочая программа воспитания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(далее - Программа воспитания)</a:t>
            </a:r>
          </a:p>
          <a:p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25224" y="5075437"/>
            <a:ext cx="5117958" cy="641083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компоненты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69002" y="4153953"/>
            <a:ext cx="5225467" cy="653197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план воспитательной работы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97492" y="2704047"/>
            <a:ext cx="5063574" cy="1225968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примерный режим и распорядок дня дошкольных групп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1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398682" y="912526"/>
            <a:ext cx="6670704" cy="4995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17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32034" y="293154"/>
            <a:ext cx="10902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3427" y="1437811"/>
            <a:ext cx="561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Clr>
                <a:srgbClr val="E75F5B"/>
              </a:buClr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75F5B"/>
              </a:buClr>
            </a:pP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Хорда 28"/>
          <p:cNvSpPr/>
          <p:nvPr/>
        </p:nvSpPr>
        <p:spPr>
          <a:xfrm rot="12161575">
            <a:off x="-365351" y="965105"/>
            <a:ext cx="5519437" cy="4481478"/>
          </a:xfrm>
          <a:prstGeom prst="chord">
            <a:avLst>
              <a:gd name="adj1" fmla="val 534090"/>
              <a:gd name="adj2" fmla="val 19028917"/>
            </a:avLst>
          </a:prstGeom>
          <a:solidFill>
            <a:srgbClr val="F2A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7983" y="2576946"/>
            <a:ext cx="392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ФОП ДО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25224" y="1203028"/>
            <a:ext cx="5169245" cy="1209430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51260" y="4265968"/>
            <a:ext cx="5225467" cy="653197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97492" y="2704047"/>
            <a:ext cx="5063574" cy="1225968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554875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6394" y="380910"/>
            <a:ext cx="7579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i="1" dirty="0">
                <a:solidFill>
                  <a:srgbClr val="1D499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«Успешное будущее человека зависит от качественного образования и разностороннего развития. Такие возможности нужно обеспечить повсеместно, в любом регионе нашей страны», – В.В. Путин.</a:t>
            </a:r>
            <a:endParaRPr lang="ru-RU" sz="1600" i="1" dirty="0">
              <a:solidFill>
                <a:srgbClr val="1D499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3" y="2751918"/>
            <a:ext cx="465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изменения в сфере дошкольного образования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44617" y="2746286"/>
            <a:ext cx="5231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Векторы и направления обновления программного обеспечения дошкольного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2913" y="4024304"/>
            <a:ext cx="4657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Проблемные зоны и «болевые» точки ФОП дошкольного образования, прогноз развития ситуации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44617" y="4024304"/>
            <a:ext cx="520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Проблемы взаимодействия нормативных правовых документов в условиях введения ФОП дошкольного образования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44618" y="5235827"/>
            <a:ext cx="520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Структура и содержание ФОП дошкольного образования на этапе ее окончательного формирования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913" y="5234364"/>
            <a:ext cx="4657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 современного программно-методического поля на уровне дошкольного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376" y="2890957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0376" y="4186357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0376" y="5375395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974292" y="2898542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974292" y="4193942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974292" y="5382980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64" y="1744596"/>
            <a:ext cx="887186" cy="88718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19" y="1742721"/>
            <a:ext cx="887186" cy="8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872050"/>
            <a:ext cx="12192000" cy="1439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18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1391078" y="999110"/>
            <a:ext cx="9711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1D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планируемые результаты разрабатываемых в Организациях программ должны быть не ниже соответствующих содержания и планируемых результатов Федеральной программы.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1078" y="2556387"/>
            <a:ext cx="9343184" cy="358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ФОП ДО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целевом разделе ФОП ДО представлены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задачи, принципы её формирования;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ФОП ДО в младенческом, раннем, дошкольном возрастах, а также на этапе завершения освоения ФОП ДО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к педагогической диагностике достижения планируемых результатов.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1391078" y="999110"/>
            <a:ext cx="9711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Федеральной программы включает в себя: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3547" y="2073605"/>
            <a:ext cx="8944905" cy="3523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ПОЯСНИТЕЛЬНУЮ ЗАПИСКУ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ПРОГРАММЫ ПО ВСЕМ ВОЗРАСТАМ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ПЕДАГОГИЧЕСКАЯ ДИАГНОСТИКА ДОСТИЖЕНИЯ ПЛАНИРУЕМЫХ РЕЗУЛЬТАТОВ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59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1366463" y="288631"/>
            <a:ext cx="9885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РОССИЙСКОЙ ФЕДЕРАЦИИ ОТ 9 НОЯБРЯ 2022 Г.                 № 809 ОБ УТВЕРЖДЕНИИ ОСНОВ ГОСУДАРСТВЕННОЙ ПОЛИТИКИ ПО СОХРАНЕНИЮ И УКРЕПЛЕНИЮ ТРАДИЦИОННЫХ РОССИЙСКИХ ДУХОВНО-НРАВСТВЕННЫХ ЦЕННОСТЕЙ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0981" y="1694454"/>
            <a:ext cx="9796830" cy="4648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традиционным российским духовно-нравственным ценностям относятся, прежде всего,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5C01F12-3BB1-A79C-1585-DD638AD3691B}"/>
              </a:ext>
            </a:extLst>
          </p:cNvPr>
          <p:cNvGrpSpPr/>
          <p:nvPr/>
        </p:nvGrpSpPr>
        <p:grpSpPr>
          <a:xfrm>
            <a:off x="313072" y="288631"/>
            <a:ext cx="1253448" cy="1323439"/>
            <a:chOff x="3002830" y="282474"/>
            <a:chExt cx="1174434" cy="117443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9098B4A7-E501-53F9-3655-BA2A9AA0A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30" y="282474"/>
              <a:ext cx="1174434" cy="1174434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DD66945D-2244-A14D-5599-EC914DCADD5F}"/>
                </a:ext>
              </a:extLst>
            </p:cNvPr>
            <p:cNvSpPr/>
            <p:nvPr/>
          </p:nvSpPr>
          <p:spPr>
            <a:xfrm>
              <a:off x="3309257" y="776624"/>
              <a:ext cx="587829" cy="47289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81A72839-0F76-76F3-D18E-CF5E25969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85" y="703516"/>
              <a:ext cx="590986" cy="590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306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21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986319" y="215757"/>
            <a:ext cx="9971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ФОП ДО</a:t>
            </a:r>
            <a:endParaRPr lang="ru-RU" sz="2800" b="1" dirty="0">
              <a:solidFill>
                <a:srgbClr val="1D49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3A0E3C-BA48-1374-574F-4856AF195D9E}"/>
              </a:ext>
            </a:extLst>
          </p:cNvPr>
          <p:cNvSpPr txBox="1"/>
          <p:nvPr/>
        </p:nvSpPr>
        <p:spPr>
          <a:xfrm>
            <a:off x="224510" y="615867"/>
            <a:ext cx="111430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разностороннее развитие ребенка в период дошкольного детства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возрастных и индивидуальных особенностей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духовно-нравственных ценностей российского народа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исторических и национально-культурных традиций.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 построена на принципах ДО, установленных ФГОС ДО.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ФОП ДО:</a:t>
            </a:r>
          </a:p>
          <a:p>
            <a:pPr indent="3429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 младенческом возрасте (к одному году);</a:t>
            </a:r>
          </a:p>
          <a:p>
            <a:pPr indent="3429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раннем (к 3 годам);</a:t>
            </a:r>
          </a:p>
          <a:p>
            <a:pPr indent="3429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дошкольном возрасте (к 4,5,6 годам);</a:t>
            </a:r>
          </a:p>
          <a:p>
            <a:pPr indent="3429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 этапе завершения освоения программы</a:t>
            </a:r>
          </a:p>
          <a:p>
            <a:pPr indent="3429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 концу дошкольного возраста).</a:t>
            </a:r>
          </a:p>
          <a:p>
            <a:pPr indent="342900" algn="just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Возрастные ориентиры «к одному году»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итд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имеют условный характер.</a:t>
            </a:r>
          </a:p>
          <a:p>
            <a:pPr indent="342900" algn="just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В деятельностной форме.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63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22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966644" y="150444"/>
            <a:ext cx="1013635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РЕАЛИЗАЦИИ  ФОП ДО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6BD08E-FC0D-FFAD-32A0-8D28231D68CE}"/>
              </a:ext>
            </a:extLst>
          </p:cNvPr>
          <p:cNvSpPr txBox="1"/>
          <p:nvPr/>
        </p:nvSpPr>
        <p:spPr>
          <a:xfrm>
            <a:off x="304183" y="911468"/>
            <a:ext cx="10781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➢ В соответствии с ФГОС ДО специфика дошкольного возраста и системные особенности ДО делают неправомерными требования от ребенка дошкольного возраста конкретных образовательных достижений. Поэтому планируемые результаты освоения Федеральной программы представляют собой возрастные характеристики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достижений ребенка дошкольного возраста на разных возрастных этапах и к завершению ДО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79B3D2-CCD2-FC25-AEF0-291E8B08527B}"/>
              </a:ext>
            </a:extLst>
          </p:cNvPr>
          <p:cNvSpPr txBox="1"/>
          <p:nvPr/>
        </p:nvSpPr>
        <p:spPr>
          <a:xfrm>
            <a:off x="205483" y="3589125"/>
            <a:ext cx="10644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➣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выраженности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возрастных характеристик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возможных достижений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различаться у детей одного возраста по причине высокой индивидуализации их психического развития и разных стартовых условий освоения образовательной программы.</a:t>
            </a: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Обозначенные различия не должны быть констатированы как трудности</a:t>
            </a: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в освоении образовательной программы ДОО и не подразумевают</a:t>
            </a: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включения в соответствующую целевую группу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27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966644" y="246580"/>
            <a:ext cx="1013635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ДОСТИЖЕНИЯ ПЛАНИРУЕМЫХ РЕЗУЛЬТАТОВ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6BD08E-FC0D-FFAD-32A0-8D28231D68CE}"/>
              </a:ext>
            </a:extLst>
          </p:cNvPr>
          <p:cNvSpPr txBox="1"/>
          <p:nvPr/>
        </p:nvSpPr>
        <p:spPr>
          <a:xfrm>
            <a:off x="547455" y="1658234"/>
            <a:ext cx="110201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➤ Педагогическая диагностика достижений планируемых результатов направлена на изучение деятельностных умений ребенка, его интересов, предпочтений, склонностей, личностных особенностей, способов взаимодействия со взрослыми и сверстниками. Она позволяет выявлять особенности и динамику развития ребенка, составлять на основе полученных данных индивидуальные образовательные маршруты освоения образовательной программы, своевременно вносить изменения в планирование, содержание и организацию образовательной деятельности.</a:t>
            </a:r>
            <a:endParaRPr lang="ru-RU" sz="22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F19EBE-63E7-CDC0-2758-5F5C4A12F60D}"/>
              </a:ext>
            </a:extLst>
          </p:cNvPr>
          <p:cNvSpPr txBox="1"/>
          <p:nvPr/>
        </p:nvSpPr>
        <p:spPr>
          <a:xfrm>
            <a:off x="439930" y="4438436"/>
            <a:ext cx="11020124" cy="141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➤ Педагогическая диагностика направлена на оценку индивидуального развития детей дошкольного возраста, на основе которой определяется эффективность педагогических действий и осуществляется их дальнейшее планирование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386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24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966644" y="246580"/>
            <a:ext cx="1013635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ДОСТИЖЕНИЯ ПЛАНИРУЕМЫХ РЕЗУЛЬТАТОВ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6BD08E-FC0D-FFAD-32A0-8D28231D68CE}"/>
              </a:ext>
            </a:extLst>
          </p:cNvPr>
          <p:cNvSpPr txBox="1"/>
          <p:nvPr/>
        </p:nvSpPr>
        <p:spPr>
          <a:xfrm>
            <a:off x="729465" y="1726058"/>
            <a:ext cx="10601703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педагогической диагностики (мониторинга) </a:t>
            </a:r>
          </a:p>
          <a:p>
            <a:pPr indent="342900" algn="just">
              <a:spcBef>
                <a:spcPts val="110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использоваться исключительно для решения следующих образовательных задач:</a:t>
            </a:r>
          </a:p>
          <a:p>
            <a:pPr marL="457200" indent="-457200" algn="just">
              <a:spcBef>
                <a:spcPts val="1100"/>
              </a:spcBef>
              <a:buAutoNum type="arabicParenR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marL="457200" indent="-457200" algn="just">
              <a:spcBef>
                <a:spcPts val="1100"/>
              </a:spcBef>
              <a:buAutoNum type="arabicParenR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оптимизации работы с группой детей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педагогической диагностики определяется ДОО рекомендуется на начальном этапе и (стартовая диагностика) и на завершающем этапе освоения программы его возрастной группой (заключительная, финальная диагностика).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100"/>
              </a:spcBef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3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25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966644" y="246580"/>
            <a:ext cx="1013635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ПЕДАГОГИЧЕСКОЙ ДИАГНОСТИКИ 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6BD08E-FC0D-FFAD-32A0-8D28231D68CE}"/>
              </a:ext>
            </a:extLst>
          </p:cNvPr>
          <p:cNvSpPr txBox="1"/>
          <p:nvPr/>
        </p:nvSpPr>
        <p:spPr>
          <a:xfrm>
            <a:off x="698643" y="1253447"/>
            <a:ext cx="10868935" cy="4542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➤ Педагогическая диагностика индивидуального развития детей проводится педагогом в произвольной форме на основе малоформализованных диагностических методов:</a:t>
            </a:r>
          </a:p>
          <a:p>
            <a:pPr indent="342900" algn="just">
              <a:spcBef>
                <a:spcPts val="1100"/>
              </a:spcBef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наблюдения, свободных бесед с детьми, анализа продуктов детской деятельности (рисунков, работ по лепке, аппликации, построек, поделок и тому подобное), специальных диагностических ситуаций. При необходимости педагог может использовать специальные методики диагностики физического, коммуникативного, познавательного, речевого, художественно эстетического развития. </a:t>
            </a:r>
            <a:endParaRPr lang="ru-RU" sz="22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17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26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832207" y="246580"/>
            <a:ext cx="10270789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ПЕДАГОГИЧЕСКОЙ ДИАГНОСТИКИ 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6BD08E-FC0D-FFAD-32A0-8D28231D68CE}"/>
              </a:ext>
            </a:extLst>
          </p:cNvPr>
          <p:cNvSpPr txBox="1"/>
          <p:nvPr/>
        </p:nvSpPr>
        <p:spPr>
          <a:xfrm>
            <a:off x="636997" y="1181528"/>
            <a:ext cx="10930581" cy="443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>
              <a:spcBef>
                <a:spcPts val="1100"/>
              </a:spcBef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Bef>
                <a:spcPts val="1100"/>
              </a:spcBef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➤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Результаты наблюдения фиксируются, способ и форму их регистрации педагог выбирает самостоятельно. Оптимальной формой фиксации результатов наблюдения может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являться карта развития ребенка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Педагог может составить ее самостоятельно, отразив показатели возрастного развития ребенка и критерии их оценивания. Фиксация данных наблюдения позволит педагогу выявить и проанализировать динамику в развитии ребенка на определенном возрастном этапе, а также скорректировать образовательную деятельность с учетом индивидуальных особенностей развития ребенка и его потребностей.</a:t>
            </a:r>
          </a:p>
          <a:p>
            <a:pPr indent="342900">
              <a:spcBef>
                <a:spcPts val="1100"/>
              </a:spcBef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73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27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832207" y="246580"/>
            <a:ext cx="10270789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ПЕДАГОГИЧЕСКОЙ ДИАГНОСТИКИ 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6BD08E-FC0D-FFAD-32A0-8D28231D68CE}"/>
              </a:ext>
            </a:extLst>
          </p:cNvPr>
          <p:cNvSpPr txBox="1"/>
          <p:nvPr/>
        </p:nvSpPr>
        <p:spPr>
          <a:xfrm>
            <a:off x="626724" y="1315092"/>
            <a:ext cx="10940855" cy="3926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➤ При необходимости используется психологическая диагностика развития детей (выявление и изучение индивидуально-психологических особенностей детей, причин возникновения трудностей в освоении образовательной программы), которую проводят квалифицированные специалисты (педагоги-психологи, психологи).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ребенка в психологической диагностике допускается только с согласия его родителей (законных представителей).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психологической диагностики могут использоваться для решения задач психологического сопровождения и оказания адресной психологической помощи.</a:t>
            </a:r>
          </a:p>
          <a:p>
            <a:pPr indent="342900">
              <a:spcBef>
                <a:spcPts val="1100"/>
              </a:spcBef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8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546720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6946" y="270442"/>
            <a:ext cx="7324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ПРОГРАММЫ ДОШКОЛЬНОГО ОБРАЗОВАНИЯ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разрабатывались именитыми авторами-экспертами — педагогами дошкольного образования и детскими психологами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5026" y="1446616"/>
            <a:ext cx="3846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принятая еще в 1984 году, в состав авторов которой входил один из основоположников детской психологии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Запорожец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9520" y="2400723"/>
            <a:ext cx="3846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ОБУЧЕНИЯ В ДЕТСКОМ САДУ»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 года под редакцией Маргариты Васильевой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5026" y="3049732"/>
            <a:ext cx="3515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2013 году были приняты ФГОС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12258" y="2044558"/>
            <a:ext cx="51800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ОБРАЗОВАТЕЛЬНЫХ ПРОГРАММ ДОШКОЛЬНОГО ОБРАЗОВАНИЯ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наименование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под редакцией Николая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ее основе — тезисы Александра Запорожца) 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ключик»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по системе Монтессори»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ПРОдетей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которой — культурно-исторический подход к образованию, разработанный еще Львом Выготским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«Вдохновение»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 c учетом результатов новейших отечественных и зарубежных психолого-педагогических исследований в области дошкольного детства и другие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026" y="3324205"/>
            <a:ext cx="388148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КАЖДЫЙ ДЕТСКИЙ САД МОГ БРАТЬ ОДНУ ИЛИ ДВЕ ПРОГРАММЫ, В ЗАВИСИМОСТИ ОТ ПОТРЕБНОСТЕЙ, И ПЕРЕПИСЫВАТЬ ИХ ИСХОДЯ ИЗ СВОИХ РЕСУРСОВ, КАДРОВЫХ ВОЗМОЖНОСТЕЙ И ПРОСТРАНСТВЕННО-ПРЕДМЕТНОЙ СРЕДЫ</a:t>
            </a:r>
            <a:endParaRPr lang="ru-RU" sz="105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436689" y="4240269"/>
            <a:ext cx="5290145" cy="2347289"/>
            <a:chOff x="1260321" y="-697105"/>
            <a:chExt cx="4373651" cy="2347289"/>
          </a:xfrm>
        </p:grpSpPr>
        <p:graphicFrame>
          <p:nvGraphicFramePr>
            <p:cNvPr id="19" name="Диаграмма 18"/>
            <p:cNvGraphicFramePr/>
            <p:nvPr>
              <p:extLst>
                <p:ext uri="{D42A27DB-BD31-4B8C-83A1-F6EECF244321}">
                  <p14:modId xmlns:p14="http://schemas.microsoft.com/office/powerpoint/2010/main" val="512583303"/>
                </p:ext>
              </p:extLst>
            </p:nvPr>
          </p:nvGraphicFramePr>
          <p:xfrm>
            <a:off x="1284884" y="-697105"/>
            <a:ext cx="3520934" cy="2347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Прямоугольник 19"/>
            <p:cNvSpPr/>
            <p:nvPr/>
          </p:nvSpPr>
          <p:spPr>
            <a:xfrm>
              <a:off x="3401246" y="602820"/>
              <a:ext cx="9028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60%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498435" y="-29388"/>
              <a:ext cx="9028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40%</a:t>
              </a:r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60321" y="280237"/>
              <a:ext cx="1507282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 КОМПОНЕНТ </a:t>
              </a:r>
            </a:p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ПАРЦИАЛЬНЫЕ  </a:t>
              </a:r>
            </a:p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ПРОГРАММЫ ТРАДИЦИИ ДОО</a:t>
              </a:r>
            </a:p>
            <a:p>
              <a:endParaRPr lang="ru-RU" sz="12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822330" y="371989"/>
              <a:ext cx="181164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Обязательная часть </a:t>
              </a:r>
              <a:endParaRPr lang="ru-RU" sz="1200" b="1" dirty="0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93" y="1348782"/>
            <a:ext cx="805543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80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85627" y="271737"/>
            <a:ext cx="10946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СОДЕРЖАТЕЛЬНЫЙ РАЗДЕЛ ФОП 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034" y="937382"/>
            <a:ext cx="10609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содержание образовательной деятельности по каждой из образовательных областей для всех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групп обучающихся: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развитие);</a:t>
            </a:r>
          </a:p>
          <a:p>
            <a:pPr algn="just">
              <a:spcAft>
                <a:spcPts val="0"/>
              </a:spcAft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Вариативные формы, способы, методы и средства реализации ФОП ДО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4500" y="568049"/>
            <a:ext cx="197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включает: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B5BCD6-378A-08D4-EAAF-64BB0F73C8F5}"/>
              </a:ext>
            </a:extLst>
          </p:cNvPr>
          <p:cNvSpPr txBox="1"/>
          <p:nvPr/>
        </p:nvSpPr>
        <p:spPr>
          <a:xfrm>
            <a:off x="6848061" y="4820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35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85627" y="271737"/>
            <a:ext cx="10946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СОДЕРЖАТЕЛЬНЫЙ РАЗДЕЛ ФОП 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034" y="937382"/>
            <a:ext cx="10609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Особенности образовательной деятельности разных видов и культурных практик;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Способы и направления поддержки детской инициативы ;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Особенности взаимодействия педагогического коллектива с семьями обучающихся;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Направления, задачи и содержание коррекционно-развивающей работы;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Федеральная рабочая программа воспитания: пояснительная записка; целевой раздел; содержательный раздел; организационный раздел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4500" y="568049"/>
            <a:ext cx="197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включает: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B5BCD6-378A-08D4-EAAF-64BB0F73C8F5}"/>
              </a:ext>
            </a:extLst>
          </p:cNvPr>
          <p:cNvSpPr txBox="1"/>
          <p:nvPr/>
        </p:nvSpPr>
        <p:spPr>
          <a:xfrm>
            <a:off x="6848061" y="4820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447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29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132861" y="271737"/>
            <a:ext cx="6399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СОДЕРЖАТЕЛЬНЫЙ РАЗДЕЛ ФОП 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757" y="1159945"/>
            <a:ext cx="111154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b="1" i="1" spc="-10" dirty="0">
              <a:solidFill>
                <a:srgbClr val="1D49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Задачи и содержание образования (обучения и воспитания) по образовательным областям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из образовательных областей показана интеграция  обучающих и воспитательных задач, сформулированы задачи и содержание образовательной деятельности, предусмотренное для освоения в каждой возрастной группе детей в возрасте от двух месяцев до семи - восьми лет. Представлены задачи воспитания, направленные на приобщение детей к ценностям российского народа, формирование у них ценностного отношения к окружающему миру.</a:t>
            </a:r>
          </a:p>
          <a:p>
            <a:pPr algn="just">
              <a:defRPr/>
            </a:pPr>
            <a:endParaRPr lang="ru-RU" sz="2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конкретное и дифференцированное по возрастам описание воспитательных задач приводится в Программе воспитания</a:t>
            </a:r>
          </a:p>
          <a:p>
            <a:pPr algn="just">
              <a:defRPr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5126" y="1159945"/>
            <a:ext cx="5051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4500" y="568049"/>
            <a:ext cx="197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включает: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B5BCD6-378A-08D4-EAAF-64BB0F73C8F5}"/>
              </a:ext>
            </a:extLst>
          </p:cNvPr>
          <p:cNvSpPr txBox="1"/>
          <p:nvPr/>
        </p:nvSpPr>
        <p:spPr>
          <a:xfrm>
            <a:off x="6848061" y="4820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182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132861" y="271737"/>
            <a:ext cx="6399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СОДЕРЖАТЕЛЬНЫЙ РАЗДЕЛ ФОП 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2532" y="1159945"/>
            <a:ext cx="51620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Задачи и содержание образования (обучения и воспитания) по образовательным областям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Социально-коммуникативное развитие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Познавательное развитие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Речевое развитие.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Художественно-эстетическое развитие. 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Физическое развитие. 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23.Вариативные формы, способы, методы и Федеральной программы. </a:t>
            </a:r>
          </a:p>
          <a:p>
            <a:pPr algn="just">
              <a:spcAft>
                <a:spcPts val="0"/>
              </a:spcAft>
            </a:pPr>
            <a:endParaRPr lang="ru-RU" i="1" dirty="0">
              <a:solidFill>
                <a:srgbClr val="1D49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9459" y="1159945"/>
            <a:ext cx="505170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24.Особенности образовательной деятельности разных видов и культурных</a:t>
            </a: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практик. 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Способы и направления поддержки детской инициативы.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26.Особенности взаимодействия педагогического коллектива с семьями обучающихся.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Направления и задачи коррекционно-развивающей работы.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 Содержание КРР на уровне ДО. 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 Федеральная рабочая программа воспитания.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91251" y="568049"/>
            <a:ext cx="159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входит:</a:t>
            </a:r>
          </a:p>
        </p:txBody>
      </p:sp>
    </p:spTree>
    <p:extLst>
      <p:ext uri="{BB962C8B-B14F-4D97-AF65-F5344CB8AC3E}">
        <p14:creationId xmlns:p14="http://schemas.microsoft.com/office/powerpoint/2010/main" val="1373470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31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70033" y="271737"/>
            <a:ext cx="11162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ФОРМЫ, СПОСОБЫ, МЕТОДЫ И ФОП ДО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0033" y="805527"/>
            <a:ext cx="10724726" cy="53245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способы, методы и средства реализации ФОП ДО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определяет самостоятельно в соответствии с задачами воспитания и обучения, возрастными и индивидуальными особенностями детей, спецификой их образовательных потребностей и интересов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Существенное значение имеют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сформировавшиеся у педагога практики воспитания и обучения детей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оценка результативности форм, методов, средств образовательной деятельности применительно к конкретной возрастной группе детей.</a:t>
            </a:r>
          </a:p>
          <a:p>
            <a:pPr algn="just">
              <a:spcAft>
                <a:spcPts val="0"/>
              </a:spcAft>
            </a:pPr>
            <a:r>
              <a:rPr lang="ru-RU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форм, методов и средств реализации ФОП ДО зависит не только от учета возрастных особенностей обучающихся, их индивидуальных и особых образовательных потребностей, но и от личных интересов, мотивов, ожиданий, желаний детей.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значение имеет признание приоритетной субъективной позиции ребенка в образовательном процессе.</a:t>
            </a:r>
          </a:p>
          <a:p>
            <a:pPr algn="just">
              <a:spcAft>
                <a:spcPts val="0"/>
              </a:spcAft>
            </a:pPr>
            <a:r>
              <a:rPr lang="ru-RU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форм, методов, средств реализации ФОП ДО педагог учитывает субъектные проявления ребенка в деятельности: интерес к миру и культуре; избирательное отношение к социокультурным объектам и разным видам деятельности; инициативность и желание заниматься той или иной деятельностью; самостоятельность в выборе и осуществлении деятельности; творчество в интерпретации объектов культуры и создании продуктов деятельности.</a:t>
            </a:r>
          </a:p>
          <a:p>
            <a:pPr algn="just">
              <a:spcAft>
                <a:spcPts val="0"/>
              </a:spcAft>
            </a:pPr>
            <a:r>
              <a:rPr lang="ru-RU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педагогом педагогически обоснованных форм, методов, средств реализации ФОП ДО, адекватных образовательным потребностям и предпочтениям детей, их соотношение и интеграция при решении задач воспитания и обучения обеспечивает их вариативность.</a:t>
            </a:r>
            <a:endParaRPr lang="ru-RU" i="1" dirty="0">
              <a:solidFill>
                <a:srgbClr val="1D49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9459" y="1159945"/>
            <a:ext cx="505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06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32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70033" y="271737"/>
            <a:ext cx="11162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26. Особенности взаимодействия педагогического коллектива с семьями обучающихся.</a:t>
            </a:r>
            <a:endParaRPr lang="ru-RU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033" y="805527"/>
            <a:ext cx="107247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26.1. Главными целями взаимодействия педагогического коллектива ДОО с семьями обучающихся дошкольного возраста являются: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</a:p>
          <a:p>
            <a:pPr algn="just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26.4. Построение взаимодействия с родителями (законными представителями) должно придерживаться следующих принципов: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 семьи в воспитании, обучении и развитии ребенка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 соответствии с Законом об образовании у родителей (законных представителей) обучающихся не только есть преимущественное право на обучение и воспитание детей, но именно они обязаны заложить основы физического, нравственного и интеллектуального развития личности ребенка;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открытость: для родителей (законных представителей) должна быть доступна актуальная информация об особенностях пребывания ребенка в группе;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каждому из родителей (законных представителей) должен быть предоставлен свободный доступ в ДОО;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педагогами и родителями (законными представителями) необходим обмен информацией об особенностях развития ребенка в ДОО и семье;…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9459" y="1159945"/>
            <a:ext cx="505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30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6B635-3A2B-331E-2DFE-FF4C5EC6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91" y="231561"/>
            <a:ext cx="10634609" cy="405437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1B0D14-C207-2CB5-A362-1DB1F3D3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7" y="92467"/>
            <a:ext cx="11702264" cy="653397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К ОРГАНИЗАЦИИ КОРРЕКЦИОННО-РАЗВИВАЮЩЕЙ РАБОТЫ (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27.3. ДОО имеет право и возможность разработать программу КРР в соответствии с ФГОС ДО)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КРР для каждого обучающегося определяется с учетом его ООП на основе рекомендаций ППК ДОО.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образовательной практике определяются нижеследующие категории </a:t>
            </a:r>
            <a:r>
              <a:rPr lang="ru-RU" sz="6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целевых групп 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Нормотипичные дети с нормативным кризисом развития;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Обучающиеся с ООП:</a:t>
            </a:r>
            <a:endParaRPr lang="ru-RU" sz="6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20000"/>
              </a:lnSpc>
              <a:spcBef>
                <a:spcPts val="1100"/>
              </a:spcBef>
              <a:buFontTx/>
              <a:buChar char="-"/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ОВЗ и (или) инвалидностью, получившие статус в порядке, установленном законодательством Российской Федерации;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20000"/>
              </a:lnSpc>
              <a:spcBef>
                <a:spcPts val="1100"/>
              </a:spcBef>
              <a:buFontTx/>
              <a:buChar char="-"/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по индивидуальному учебному плану (учебному расписанию) на основании медицинского заключения (дети, находящиеся под диспансерным наблюдением, в том числе часто болеющие дети); часто болеющие дети характеризуются повышенной заболеваемостью острыми респираторными инфекциями, которые не связаны с врожденными и наследственными состояниями, приводящими к большому количеству пропусков ребенком в посещении ДОО;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20000"/>
              </a:lnSpc>
              <a:spcBef>
                <a:spcPts val="1100"/>
              </a:spcBef>
              <a:buFontTx/>
              <a:buChar char="-"/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обучающиеся, испытывающие трудности в освоении образовательных программ, развитии, социальной адаптации;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20000"/>
              </a:lnSpc>
              <a:spcBef>
                <a:spcPts val="1100"/>
              </a:spcBef>
              <a:buFontTx/>
              <a:buChar char="-"/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одаренные обучающиеся;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Дети и (или) семьи, находящиеся в трудной жизненной ситуации, признанные таковыми в нормативно установленном порядке;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Дети и (или) семьи, находящиеся в социально опасном положении 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(безнадзорные, беспризорные, склонные к бродяжничеству), признанные таковыми в нормативно установленном порядке;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Обучающиеся «группы риска»: 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проявляющие комплекс выраженных факторов риска негативных проявлений (импульсивность, агрессивность, неустойчивая или крайне низкая (завышенная) самооценка, завышенный уровень притязаний).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606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9616" y="1003114"/>
            <a:ext cx="10861551" cy="1519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9 НОЯБРЯ 2022 Г. № 809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 УТВЕРЖДЕНИИ ОСНОВ ГОСУДАРСТВЕННОЙ ПОЛИТИКИ ПО 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СОХРАНЕНИЮ И УКРЕПЛЕНИЮ ТРАДИЦИОННЫХ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РОССИЙСКИХ ДУХОВНО-НРАВСТВЕННЫХ ЦЕННОСТЕЙ»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33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2126141" y="1112128"/>
            <a:ext cx="9406157" cy="58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60"/>
              </a:lnSpc>
            </a:pPr>
            <a:endParaRPr lang="ru-RU" sz="2000" b="1" dirty="0">
              <a:solidFill>
                <a:srgbClr val="000000"/>
              </a:solidFill>
              <a:effectLst/>
              <a:latin typeface="Helvetic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32034" y="1113918"/>
            <a:ext cx="1758827" cy="1174434"/>
            <a:chOff x="3002830" y="282474"/>
            <a:chExt cx="1174434" cy="117443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30" y="282474"/>
              <a:ext cx="1174434" cy="117443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3309257" y="776624"/>
              <a:ext cx="587829" cy="47289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85" y="703516"/>
              <a:ext cx="590986" cy="590986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95625" y="161805"/>
            <a:ext cx="11139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7868C7-C34D-5066-BCF4-57CAA519BD30}"/>
              </a:ext>
            </a:extLst>
          </p:cNvPr>
          <p:cNvSpPr txBox="1"/>
          <p:nvPr/>
        </p:nvSpPr>
        <p:spPr>
          <a:xfrm>
            <a:off x="332034" y="2399156"/>
            <a:ext cx="109991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рабочая программа воспитания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Основу воспитания на всех уровнях, начиная с дошкольного, составляют традиционные ценности российского общества. Традиционные ценности — это нравственные ориентиры, формирующие мировоззрение граждан России, передаваемые от поколения к поколению, лежащие в основе общероссийской гражданской идентичности и единого культурного пространства страны, укрепляющие гражданское единство, нашедшие свое уникальное, самобытное проявление в духовном, историческом и культурном развитии многонационального народа России.</a:t>
            </a:r>
            <a:r>
              <a:rPr lang="ru-RU" sz="2400" b="1" dirty="0">
                <a:effectLst/>
              </a:rPr>
              <a:t> 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Программа воспитания предусматривает приобщение детей к традиционным ценностям российского общества -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61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6B635-3A2B-331E-2DFE-FF4C5EC6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91" y="231561"/>
            <a:ext cx="10634609" cy="405437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1B0D14-C207-2CB5-A362-1DB1F3D3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7" y="719268"/>
            <a:ext cx="11702264" cy="5907169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Целевой раздел </a:t>
            </a:r>
            <a:r>
              <a:rPr lang="ru-RU" sz="31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ФРПВ                                                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Цели и задачи воспитания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Направления воспитания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1. Патриотическое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2. Духовно-нравственное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3. Социальное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4. Познавательное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5. Физическое и оздоровительное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6. Трудовое</a:t>
            </a:r>
            <a:endParaRPr lang="ru-RU" sz="31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7. Эстетическое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Целевые ориентиры воспитания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по возрастам</a:t>
            </a:r>
            <a:endParaRPr lang="ru-RU" sz="2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</a:t>
            </a:r>
            <a:r>
              <a:rPr lang="ru-RU" sz="35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ФРПВ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Уклад образовательной организации</a:t>
            </a:r>
            <a:r>
              <a:rPr lang="ru-RU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Воспитывающая среда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Общности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Задачи воспитания в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Формы совместной деятельности в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2.5.1.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 с родителями (законными представителями).</a:t>
            </a:r>
            <a:r>
              <a:rPr lang="ru-RU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2.5.2.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События образовательной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2.5.3.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Совместная деятельность в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2.6. 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предметно-пространственной среды.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2.7. 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партнерство</a:t>
            </a:r>
            <a:r>
              <a:rPr lang="ru-RU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</a:t>
            </a:r>
            <a:r>
              <a:rPr lang="ru-RU" sz="35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ФРПВ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Кадровое обеспечение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Нормативно-методическое обеспечение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5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(П.29.4.2. ФОП_ДО)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программы воспитания ДОО рекомендуется использовать практическое руководство «Воспитателю о воспитании», представленное в открытом доступе в электронной форме на платформе </a:t>
            </a:r>
            <a:r>
              <a:rPr lang="ru-RU" sz="35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институтвоспитания.рф.</a:t>
            </a:r>
            <a:endParaRPr lang="ru-RU" sz="3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Требование к условиям работы с особыми категориями детей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b="1" dirty="0">
              <a:solidFill>
                <a:srgbClr val="1D49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5F98E1-EC37-21A2-9A4D-D8D028E0CE5B}"/>
              </a:ext>
            </a:extLst>
          </p:cNvPr>
          <p:cNvSpPr txBox="1"/>
          <p:nvPr/>
        </p:nvSpPr>
        <p:spPr>
          <a:xfrm>
            <a:off x="376719" y="313832"/>
            <a:ext cx="11702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К ФЕДЕРАЛЬНОЙ РАБОЧЕЙ ПРОГРАММЕ ВОСПИТАНИЯ (СОДЕРЖАТЕЛЬНЫЙ РАЗДЕЛ ФОП ДО)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84049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36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22533" y="271737"/>
            <a:ext cx="10909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РАЗДЕЛ ФОП 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2533" y="671847"/>
            <a:ext cx="106011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условий реализации программы: </a:t>
            </a:r>
            <a:endParaRPr lang="ru-RU" sz="2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 Психолого-педагогические условия реализации Федеральной программы 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 Особенности организации развивающей предметно-пространственной среды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 Материально-техническое обеспечение ФОП ДО, обеспеченность методическими материалами и средствами обучения и воспитания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литературных, музыкальных, художественных, анимационных произведений для реализации ФОП ДО 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 Кадровые условия реализации ФОП ДО 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и распорядок дня в дошкольных группах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 Федеральный календарный план воспитательной работы</a:t>
            </a: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9459" y="1159945"/>
            <a:ext cx="505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5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6692" y="658575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184935" y="161805"/>
            <a:ext cx="11050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Нормативно-правовая база организации образовательной деятельности в ДОО 21.02.2023 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8D562F-1F49-7434-3EB5-EEF7A548A6C3}"/>
              </a:ext>
            </a:extLst>
          </p:cNvPr>
          <p:cNvSpPr txBox="1"/>
          <p:nvPr/>
        </p:nvSpPr>
        <p:spPr>
          <a:xfrm>
            <a:off x="441788" y="729465"/>
            <a:ext cx="110506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 (в ред. Федеральных законов от 31.07.2020 №304-ФЗ, от 14.07.2022 №295-ФЗ, от 24.09.2022 №371-ФЗ)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17 октября 2013 г. № 1155 (в ред. Приказов Минпросвещения России от 21.01.2019 № 31, от 08.11.2022 № 955) «Об утверждении федерального государственного образовательного стандарта дошкольного образования»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Российской Федерации от 31 июля 2020 г. № 373 (в ред. Приказа Минпросвещения России от 01.12.2022 № 1048)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Российской Федерации от 15 мая 2020 г. № 236 (в ред. Приказов Минпросвещения России от 08.09.2020 №471, от 04.10.2021№686) «Об утверждении Порядка приема на обучение по образовательным программам дошкольного образования»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Российской Федерации от 25 ноября 2022 г. № 1028 «Об утверждении федеральной образовательной программы дошкольного образования»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 24.11.2022 № 1022 «Об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 </a:t>
            </a:r>
          </a:p>
        </p:txBody>
      </p:sp>
    </p:spTree>
    <p:extLst>
      <p:ext uri="{BB962C8B-B14F-4D97-AF65-F5344CB8AC3E}">
        <p14:creationId xmlns:p14="http://schemas.microsoft.com/office/powerpoint/2010/main" val="3106152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37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91" y="857476"/>
            <a:ext cx="3045940" cy="4175425"/>
          </a:xfrm>
          <a:prstGeom prst="rect">
            <a:avLst/>
          </a:prstGeom>
          <a:ln w="28575">
            <a:solidFill>
              <a:srgbClr val="E75F5B"/>
            </a:solidFill>
            <a:prstDash val="sysDash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88" y="869691"/>
            <a:ext cx="3029630" cy="4175425"/>
          </a:xfrm>
          <a:prstGeom prst="rect">
            <a:avLst/>
          </a:prstGeom>
          <a:ln w="28575">
            <a:solidFill>
              <a:srgbClr val="E75F5B"/>
            </a:solidFill>
            <a:prstDash val="sysDash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0114"/>
            <a:ext cx="2992932" cy="1169114"/>
          </a:xfrm>
          <a:prstGeom prst="rect">
            <a:avLst/>
          </a:prstGeom>
          <a:ln w="28575">
            <a:solidFill>
              <a:srgbClr val="E75F5B"/>
            </a:solidFill>
            <a:prstDash val="sysDash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869691"/>
            <a:ext cx="2992932" cy="4175425"/>
          </a:xfrm>
          <a:prstGeom prst="rect">
            <a:avLst/>
          </a:prstGeom>
          <a:ln w="28575">
            <a:solidFill>
              <a:srgbClr val="E75F5B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734697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81233"/>
            <a:ext cx="12192000" cy="6863253"/>
            <a:chOff x="0" y="-5253"/>
            <a:chExt cx="12192000" cy="68632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" t="20106" b="912"/>
            <a:stretch/>
          </p:blipFill>
          <p:spPr>
            <a:xfrm>
              <a:off x="1" y="-5253"/>
              <a:ext cx="12191999" cy="6863253"/>
            </a:xfrm>
            <a:prstGeom prst="rect">
              <a:avLst/>
            </a:prstGeom>
          </p:spPr>
        </p:pic>
        <p:sp>
          <p:nvSpPr>
            <p:cNvPr id="6" name="Прямоугольный треугольник 5"/>
            <p:cNvSpPr/>
            <p:nvPr/>
          </p:nvSpPr>
          <p:spPr>
            <a:xfrm>
              <a:off x="0" y="3755572"/>
              <a:ext cx="2896521" cy="3102428"/>
            </a:xfrm>
            <a:prstGeom prst="rtTriangle">
              <a:avLst/>
            </a:prstGeom>
            <a:solidFill>
              <a:srgbClr val="2D42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D4257"/>
                </a:solidFill>
              </a:endParaRPr>
            </a:p>
          </p:txBody>
        </p:sp>
      </p:grpSp>
      <p:sp>
        <p:nvSpPr>
          <p:cNvPr id="5" name="Прямоугольник с одним усеченным и одним скругленным углом 4"/>
          <p:cNvSpPr/>
          <p:nvPr/>
        </p:nvSpPr>
        <p:spPr>
          <a:xfrm flipH="1">
            <a:off x="108995" y="3542025"/>
            <a:ext cx="2207942" cy="2832410"/>
          </a:xfrm>
          <a:custGeom>
            <a:avLst/>
            <a:gdLst>
              <a:gd name="connsiteX0" fmla="*/ 370122 w 2220686"/>
              <a:gd name="connsiteY0" fmla="*/ 0 h 2552510"/>
              <a:gd name="connsiteX1" fmla="*/ 1850564 w 2220686"/>
              <a:gd name="connsiteY1" fmla="*/ 0 h 2552510"/>
              <a:gd name="connsiteX2" fmla="*/ 2220686 w 2220686"/>
              <a:gd name="connsiteY2" fmla="*/ 370122 h 2552510"/>
              <a:gd name="connsiteX3" fmla="*/ 2220686 w 2220686"/>
              <a:gd name="connsiteY3" fmla="*/ 2552510 h 2552510"/>
              <a:gd name="connsiteX4" fmla="*/ 0 w 2220686"/>
              <a:gd name="connsiteY4" fmla="*/ 2552510 h 2552510"/>
              <a:gd name="connsiteX5" fmla="*/ 0 w 2220686"/>
              <a:gd name="connsiteY5" fmla="*/ 370122 h 2552510"/>
              <a:gd name="connsiteX6" fmla="*/ 370122 w 2220686"/>
              <a:gd name="connsiteY6" fmla="*/ 0 h 2552510"/>
              <a:gd name="connsiteX0" fmla="*/ 370122 w 2231564"/>
              <a:gd name="connsiteY0" fmla="*/ 32657 h 2585167"/>
              <a:gd name="connsiteX1" fmla="*/ 2231564 w 2231564"/>
              <a:gd name="connsiteY1" fmla="*/ 0 h 2585167"/>
              <a:gd name="connsiteX2" fmla="*/ 2220686 w 2231564"/>
              <a:gd name="connsiteY2" fmla="*/ 402779 h 2585167"/>
              <a:gd name="connsiteX3" fmla="*/ 2220686 w 2231564"/>
              <a:gd name="connsiteY3" fmla="*/ 2585167 h 2585167"/>
              <a:gd name="connsiteX4" fmla="*/ 0 w 2231564"/>
              <a:gd name="connsiteY4" fmla="*/ 2585167 h 2585167"/>
              <a:gd name="connsiteX5" fmla="*/ 0 w 2231564"/>
              <a:gd name="connsiteY5" fmla="*/ 402779 h 2585167"/>
              <a:gd name="connsiteX6" fmla="*/ 370122 w 2231564"/>
              <a:gd name="connsiteY6" fmla="*/ 32657 h 2585167"/>
              <a:gd name="connsiteX0" fmla="*/ 370122 w 2220686"/>
              <a:gd name="connsiteY0" fmla="*/ 0 h 2552510"/>
              <a:gd name="connsiteX1" fmla="*/ 2198907 w 2220686"/>
              <a:gd name="connsiteY1" fmla="*/ 0 h 2552510"/>
              <a:gd name="connsiteX2" fmla="*/ 2220686 w 2220686"/>
              <a:gd name="connsiteY2" fmla="*/ 370122 h 2552510"/>
              <a:gd name="connsiteX3" fmla="*/ 2220686 w 2220686"/>
              <a:gd name="connsiteY3" fmla="*/ 2552510 h 2552510"/>
              <a:gd name="connsiteX4" fmla="*/ 0 w 2220686"/>
              <a:gd name="connsiteY4" fmla="*/ 2552510 h 2552510"/>
              <a:gd name="connsiteX5" fmla="*/ 0 w 2220686"/>
              <a:gd name="connsiteY5" fmla="*/ 370122 h 2552510"/>
              <a:gd name="connsiteX6" fmla="*/ 370122 w 2220686"/>
              <a:gd name="connsiteY6" fmla="*/ 0 h 2552510"/>
              <a:gd name="connsiteX0" fmla="*/ 370122 w 2220686"/>
              <a:gd name="connsiteY0" fmla="*/ 10886 h 2563396"/>
              <a:gd name="connsiteX1" fmla="*/ 2220678 w 2220686"/>
              <a:gd name="connsiteY1" fmla="*/ 0 h 2563396"/>
              <a:gd name="connsiteX2" fmla="*/ 2220686 w 2220686"/>
              <a:gd name="connsiteY2" fmla="*/ 381008 h 2563396"/>
              <a:gd name="connsiteX3" fmla="*/ 2220686 w 2220686"/>
              <a:gd name="connsiteY3" fmla="*/ 2563396 h 2563396"/>
              <a:gd name="connsiteX4" fmla="*/ 0 w 2220686"/>
              <a:gd name="connsiteY4" fmla="*/ 2563396 h 2563396"/>
              <a:gd name="connsiteX5" fmla="*/ 0 w 2220686"/>
              <a:gd name="connsiteY5" fmla="*/ 381008 h 2563396"/>
              <a:gd name="connsiteX6" fmla="*/ 370122 w 2220686"/>
              <a:gd name="connsiteY6" fmla="*/ 10886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686" h="2563396">
                <a:moveTo>
                  <a:pt x="370122" y="10886"/>
                </a:moveTo>
                <a:lnTo>
                  <a:pt x="2220678" y="0"/>
                </a:lnTo>
                <a:cubicBezTo>
                  <a:pt x="2220681" y="127003"/>
                  <a:pt x="2220683" y="254005"/>
                  <a:pt x="2220686" y="381008"/>
                </a:cubicBezTo>
                <a:lnTo>
                  <a:pt x="2220686" y="2563396"/>
                </a:lnTo>
                <a:lnTo>
                  <a:pt x="0" y="2563396"/>
                </a:lnTo>
                <a:lnTo>
                  <a:pt x="0" y="381008"/>
                </a:lnTo>
                <a:cubicBezTo>
                  <a:pt x="0" y="176595"/>
                  <a:pt x="165709" y="10886"/>
                  <a:pt x="370122" y="10886"/>
                </a:cubicBezTo>
                <a:close/>
              </a:path>
            </a:pathLst>
          </a:custGeom>
          <a:solidFill>
            <a:srgbClr val="223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/>
            <a:r>
              <a:rPr lang="ru-RU" sz="6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-1" y="4995746"/>
            <a:ext cx="2118733" cy="1862254"/>
          </a:xfrm>
          <a:prstGeom prst="rtTriangle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07941" y="2812905"/>
            <a:ext cx="9436993" cy="2651724"/>
          </a:xfrm>
          <a:prstGeom prst="rect">
            <a:avLst/>
          </a:prstGeom>
          <a:solidFill>
            <a:srgbClr val="2D425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52483" y="2852884"/>
            <a:ext cx="94012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E75F5B"/>
                </a:solidFill>
                <a:latin typeface="Arial Black" panose="020B0A04020102020204" pitchFamily="34" charset="0"/>
              </a:rPr>
              <a:t>ФЕДЕРАЛЬНАЯ ОБРАЗОВАТЕЛЬНАЯ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7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ДОШКОЛЬНОГО ОБРАЗОВАНИЯ </a:t>
            </a:r>
          </a:p>
          <a:p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3889" y="2210042"/>
            <a:ext cx="6487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400" b="1" cap="all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РЕСПУБЛИКИ ДАГЕСТАН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37" y="2049086"/>
            <a:ext cx="765207" cy="7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0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6692" y="658575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184935" y="161805"/>
            <a:ext cx="11050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Нормативно-правовая база организации образовательной деятельности в ДОО 21.02.2023 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8D562F-1F49-7434-3EB5-EEF7A548A6C3}"/>
              </a:ext>
            </a:extLst>
          </p:cNvPr>
          <p:cNvSpPr txBox="1"/>
          <p:nvPr/>
        </p:nvSpPr>
        <p:spPr>
          <a:xfrm>
            <a:off x="441788" y="729465"/>
            <a:ext cx="11050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7. Постановление Главного государственного санитарного врача Российской Федерации от 28.09.2020 № 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8. Постановление Главного государственного санитарного врача Российской Федерации от 27 октября 2020 года № 32 «Об утверждении санитарно-эпидемиологических правил и норм СанПиН 2.3/2.4.3590-20 «Санитарно-эпидемиологические требования к организации общественного питания населения».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9. Постановление Главного государственного санитарного врача Российской Федерации от 28 января 2021 г. № 2 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 факторов среды обитания» согласно приложению.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0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3866496"/>
            <a:ext cx="4465307" cy="2311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12128"/>
            <a:ext cx="12192000" cy="1685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3293538" y="1112128"/>
            <a:ext cx="62019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24.09.2022 № 371-ФЗ                       «О внесении изменений в Федеральный закон «Об образовании в Российской Федерации» и статью 1 Федерального закона «Об обязательных требованиях в Российской Федерации»»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198708" y="1255594"/>
            <a:ext cx="1094830" cy="1174434"/>
            <a:chOff x="3002830" y="282474"/>
            <a:chExt cx="1174434" cy="117443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30" y="282474"/>
              <a:ext cx="1174434" cy="117443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3309257" y="776624"/>
              <a:ext cx="587829" cy="47289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85" y="703516"/>
              <a:ext cx="590986" cy="590986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135895" y="161805"/>
            <a:ext cx="8099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8796" y="4042218"/>
            <a:ext cx="37965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ОБЩЕОБРАЗОВАТЕЛЬНЫЕ ПРОГРАММЫ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подлежат приведению в соответствие с федеральными основными общеобразовательными программами: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70097" y="3302944"/>
            <a:ext cx="6240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УЧЕБНО-МЕТОДИЧЕСКАЯ ДОКУМЕНТАЦИЯ </a:t>
            </a:r>
          </a:p>
          <a:p>
            <a:pPr marL="285750" indent="-285750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федеральная рабочая программа воспитания, </a:t>
            </a:r>
          </a:p>
          <a:p>
            <a:pPr marL="285750" indent="-285750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примерный режим и распорядок дня дошкольных групп,</a:t>
            </a:r>
          </a:p>
          <a:p>
            <a:pPr marL="285750" indent="-285750"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федеральный календарный план воспитательной работы</a:t>
            </a:r>
          </a:p>
          <a:p>
            <a:pPr marL="285750" indent="-285750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иные компоненты</a:t>
            </a:r>
          </a:p>
          <a:p>
            <a:pPr>
              <a:spcAft>
                <a:spcPts val="0"/>
              </a:spcAft>
              <a:buClr>
                <a:srgbClr val="E75F5B"/>
              </a:buClr>
            </a:pP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-903247" y="4526624"/>
            <a:ext cx="2620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E75F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позднее </a:t>
            </a:r>
          </a:p>
          <a:p>
            <a:r>
              <a:rPr lang="ru-RU" sz="1400" b="1" dirty="0">
                <a:solidFill>
                  <a:srgbClr val="E75F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сентября 2023 года </a:t>
            </a:r>
            <a:endParaRPr lang="ru-RU" sz="1000" dirty="0">
              <a:solidFill>
                <a:srgbClr val="E75F5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44209" y="4687939"/>
            <a:ext cx="58890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единые базовый объем и содержание образования определенного уровня и (или) определенной направленности, планируемые результаты освоения образовательной программы в Российской Федерации 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rot="13479841">
            <a:off x="3229825" y="3837910"/>
            <a:ext cx="2360988" cy="2360988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2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036" y="1740194"/>
            <a:ext cx="5171131" cy="4180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4920343" y="244461"/>
            <a:ext cx="6315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E75F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ПРИКАЗ МИНПРОСВЕЩЕНИЯ РОССИИ</a:t>
            </a:r>
            <a:endParaRPr lang="ru-RU" sz="2000" b="1" dirty="0">
              <a:solidFill>
                <a:srgbClr val="1D499A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67549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12" y="2161110"/>
            <a:ext cx="1063321" cy="923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364" y="3230164"/>
            <a:ext cx="44042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75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 30.09.2022 № 874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РАЗРАБОТКИ И УТВЕРЖДЕНИЯ ФЕДЕРАЛЬНЫХ ОСНОВНЫХ ОБЩЕОБРАЗОВАТЕЛЬНЫХ ПРОГРАММ»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8193" y="2161110"/>
            <a:ext cx="61093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РАЗРАБАТЫВАЮТСЯ с учетом </a:t>
            </a:r>
          </a:p>
          <a:p>
            <a:pPr marL="285750" indent="-285750">
              <a:spcAft>
                <a:spcPts val="0"/>
              </a:spcAft>
              <a:buClr>
                <a:srgbClr val="1D499A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и направленности, </a:t>
            </a:r>
          </a:p>
          <a:p>
            <a:pPr marL="285750" indent="-285750">
              <a:spcAft>
                <a:spcPts val="0"/>
              </a:spcAft>
              <a:buClr>
                <a:srgbClr val="1D499A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организации углубленного изучения отдельных учебных предметов</a:t>
            </a:r>
          </a:p>
          <a:p>
            <a:pPr marL="285750" indent="-285750">
              <a:spcAft>
                <a:spcPts val="0"/>
              </a:spcAft>
              <a:buClr>
                <a:srgbClr val="1D499A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профильного обучения на основе федеральных государственных образовательных стандартов</a:t>
            </a:r>
          </a:p>
          <a:p>
            <a:pPr marL="285750" indent="-285750">
              <a:spcAft>
                <a:spcPts val="0"/>
              </a:spcAft>
              <a:buClr>
                <a:srgbClr val="1D499A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приоритетов научно-технологического развития Российской Федерации</a:t>
            </a:r>
          </a:p>
          <a:p>
            <a:pPr marL="285750" indent="-285750">
              <a:spcAft>
                <a:spcPts val="0"/>
              </a:spcAft>
              <a:buClr>
                <a:srgbClr val="1D499A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мероприятий по реализации Стратегии научно-технологического развития Российской Федерации, утверждаемого на соответствующие годы Правительством Российской Федерации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0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6692" y="658575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93610" y="982687"/>
            <a:ext cx="57120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Распоряжением Минпросвещения России </a:t>
            </a:r>
          </a:p>
          <a:p>
            <a:pPr indent="449580" algn="ctr"/>
            <a:r>
              <a:rPr lang="ru-RU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6 октября 2022 г. № Р-241 создана рабочая группа Министерства просвещения Российской Федерации по вопросам разработки федеральной образовательной программы дошкольного образования.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002AD1-C7D2-799B-CD37-D543C5E33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92" y="869691"/>
            <a:ext cx="4486311" cy="55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546720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5951" y="1163350"/>
            <a:ext cx="10575795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9) СТАТЬЯ 2: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бразовательная программа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комплекс основных характеристик образования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(объем, содержание, планируемые результаты)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организационно-педагогических условий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представлен в виде: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плана,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календарного учебного графика,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рабочих программ учебных предметов, курсов, дисциплин (модулей), 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иных компонентов,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оценочных и методических материалов,</a:t>
            </a:r>
          </a:p>
          <a:p>
            <a:pPr algn="just">
              <a:spcBef>
                <a:spcPts val="1100"/>
              </a:spcBef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также в предусмотренных настоящим Федеральным законом случаях в виде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рабочей программы воспитания, 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календарного плана воспитательной работы, 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 аттестации.</a:t>
            </a:r>
          </a:p>
          <a:p>
            <a:pPr algn="just"/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7F6C9-5259-CC4B-1D50-FC0418CE5A83}"/>
              </a:ext>
            </a:extLst>
          </p:cNvPr>
          <p:cNvSpPr txBox="1"/>
          <p:nvPr/>
        </p:nvSpPr>
        <p:spPr>
          <a:xfrm>
            <a:off x="95625" y="332353"/>
            <a:ext cx="11136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solidFill>
                  <a:srgbClr val="E75F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№273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516322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15999</TotalTime>
  <Words>3748</Words>
  <Application>Microsoft Office PowerPoint</Application>
  <PresentationFormat>Произвольный</PresentationFormat>
  <Paragraphs>408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Штрилиц</dc:creator>
  <cp:lastModifiedBy>111</cp:lastModifiedBy>
  <cp:revision>315</cp:revision>
  <dcterms:created xsi:type="dcterms:W3CDTF">2022-03-21T07:59:13Z</dcterms:created>
  <dcterms:modified xsi:type="dcterms:W3CDTF">2023-05-31T06:51:21Z</dcterms:modified>
</cp:coreProperties>
</file>