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334" r:id="rId4"/>
    <p:sldId id="293" r:id="rId5"/>
    <p:sldId id="285" r:id="rId6"/>
    <p:sldId id="335" r:id="rId7"/>
    <p:sldId id="284" r:id="rId8"/>
    <p:sldId id="294" r:id="rId9"/>
    <p:sldId id="336" r:id="rId10"/>
    <p:sldId id="296" r:id="rId11"/>
    <p:sldId id="295" r:id="rId12"/>
    <p:sldId id="327" r:id="rId13"/>
    <p:sldId id="300" r:id="rId14"/>
    <p:sldId id="306" r:id="rId15"/>
    <p:sldId id="314" r:id="rId16"/>
    <p:sldId id="299" r:id="rId17"/>
    <p:sldId id="308" r:id="rId18"/>
    <p:sldId id="316" r:id="rId19"/>
    <p:sldId id="302" r:id="rId20"/>
    <p:sldId id="310" r:id="rId21"/>
    <p:sldId id="317" r:id="rId22"/>
    <p:sldId id="329" r:id="rId23"/>
    <p:sldId id="324" r:id="rId24"/>
    <p:sldId id="328" r:id="rId25"/>
    <p:sldId id="331" r:id="rId26"/>
    <p:sldId id="320" r:id="rId27"/>
    <p:sldId id="322" r:id="rId28"/>
    <p:sldId id="323" r:id="rId29"/>
    <p:sldId id="325" r:id="rId30"/>
    <p:sldId id="326" r:id="rId31"/>
    <p:sldId id="332" r:id="rId32"/>
    <p:sldId id="333" r:id="rId33"/>
    <p:sldId id="338" r:id="rId34"/>
    <p:sldId id="28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BFFFBF"/>
    <a:srgbClr val="6BFF6B"/>
    <a:srgbClr val="D9FFD9"/>
    <a:srgbClr val="CCFF99"/>
    <a:srgbClr val="DDDDDD"/>
    <a:srgbClr val="BAE8D1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F8DB-7224-4CEB-9A6B-987F5E2FD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11323-3694-42E7-A8E0-432AC97F6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0260-866D-40FB-85BF-B1FEDFE1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5EAF-705E-43E0-AF66-9D5716EB4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8585-D50B-4239-9C5A-FF6E7F9CB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AED0-EABE-450A-BE02-ABF33C697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85FE-10A2-4668-8BDB-905355594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12661-5192-4BB7-AF1F-20C73F235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2C29-70B8-4C9D-B364-4DFF4DF3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8F67-8211-4A0C-A6BC-D6EF19106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61AC9-7AC1-445D-ADF1-E7A15B7B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E068-6993-4CA6-A006-33411373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D7E80-47C0-44D6-B054-4C0F1891F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DD0DA-6CFD-4267-8620-E3B1C4397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C8FA66-7CA0-4C24-8DC5-C5F4D97DC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2;&#1086;&#1080;%20&#1076;&#1086;&#1082;&#1091;&#1084;&#1077;&#1085;&#1090;&#1099;\&#1052;&#1086;&#1083;&#1095;&#1072;&#1085;&#1086;&#1074;&#1072;\&#1052;&#1086;&#1083;&#1095;&#1072;&#1085;&#1086;&#1074;&#1072;,%20&#1062;&#1077;&#1085;&#1090;&#1088;%20&#1055;&#1086;&#1080;&#1089;&#1082;,%20&#1057;&#1082;&#1072;&#1079;&#1082;&#1072;%20&#1085;&#1072;%20&#1091;&#1088;&#1086;&#1082;&#1077;%202009\detskie-esli_s_drugom_vishel_v_put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8100" y="1663700"/>
            <a:ext cx="715010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Презентация 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 интеллектуальной игре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родителями</a:t>
            </a:r>
            <a: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6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ЗНАЕТ </a:t>
            </a: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ПРАВИЛА СЕМЬЯ –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ЗНАЧИТ ЗНАЮ ИХ </a:t>
            </a:r>
            <a:b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Я! </a:t>
            </a: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4000" b="1" dirty="0" smtClean="0"/>
              <a:t> </a:t>
            </a:r>
          </a:p>
        </p:txBody>
      </p:sp>
      <p:sp>
        <p:nvSpPr>
          <p:cNvPr id="205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97000" y="4305300"/>
            <a:ext cx="5842000" cy="14859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Подготовила: </a:t>
            </a:r>
            <a:r>
              <a:rPr lang="ru-RU" sz="2400" b="1" dirty="0" err="1" smtClean="0">
                <a:solidFill>
                  <a:srgbClr val="FFFF00"/>
                </a:solidFill>
              </a:rPr>
              <a:t>Солтанахмедова</a:t>
            </a:r>
            <a:r>
              <a:rPr lang="ru-RU" sz="2400" b="1" dirty="0" smtClean="0">
                <a:solidFill>
                  <a:srgbClr val="FFFF00"/>
                </a:solidFill>
              </a:rPr>
              <a:t> Заира </a:t>
            </a:r>
            <a:r>
              <a:rPr lang="ru-RU" sz="2400" b="1" dirty="0" err="1" smtClean="0">
                <a:solidFill>
                  <a:srgbClr val="FFFF00"/>
                </a:solidFill>
              </a:rPr>
              <a:t>Татамовна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i="1" dirty="0" smtClean="0">
                <a:solidFill>
                  <a:srgbClr val="002060"/>
                </a:solidFill>
              </a:rPr>
              <a:t>воспитатель МБДОУ «Д/сад «Солнышко»</a:t>
            </a:r>
            <a:endParaRPr lang="ru-RU" b="1" i="1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0" descr="ad66e66fac6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200" y="1166813"/>
            <a:ext cx="16970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6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5300" y="6311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0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5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1.Кто на дороге главный?</a:t>
            </a:r>
          </a:p>
        </p:txBody>
      </p:sp>
      <p:pic>
        <p:nvPicPr>
          <p:cNvPr id="11267" name="Picture 4" descr="1232364807_gai18[1]"/>
          <p:cNvPicPr>
            <a:picLocks noChangeAspect="1" noChangeArrowheads="1"/>
          </p:cNvPicPr>
          <p:nvPr/>
        </p:nvPicPr>
        <p:blipFill>
          <a:blip r:embed="rId2" cstate="print"/>
          <a:srcRect r="6198" b="13528"/>
          <a:stretch>
            <a:fillRect/>
          </a:stretch>
        </p:blipFill>
        <p:spPr bwMode="auto">
          <a:xfrm>
            <a:off x="654050" y="1095375"/>
            <a:ext cx="426085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9" descr="E:\ВСЁ ДетСад\БЕЗОПАСНОСТЬ\ПДД\557266-27c5e9e153aa3d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863600"/>
            <a:ext cx="3162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2. Как называется этот знак?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1416050"/>
            <a:ext cx="27114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  <a:solidFill>
            <a:srgbClr val="7030A0"/>
          </a:solidFill>
        </p:spPr>
        <p:txBody>
          <a:bodyPr/>
          <a:lstStyle/>
          <a:p>
            <a:r>
              <a:rPr lang="ru-RU" sz="4000" b="1" smtClean="0">
                <a:solidFill>
                  <a:srgbClr val="FFFF00"/>
                </a:solidFill>
              </a:rPr>
              <a:t>Задание № 2</a:t>
            </a:r>
            <a:br>
              <a:rPr lang="ru-RU" sz="4000" b="1" smtClean="0">
                <a:solidFill>
                  <a:srgbClr val="FFFF00"/>
                </a:solidFill>
              </a:rPr>
            </a:br>
            <a:r>
              <a:rPr lang="ru-RU" sz="4000" b="1" smtClean="0">
                <a:solidFill>
                  <a:srgbClr val="FFFF00"/>
                </a:solidFill>
              </a:rPr>
              <a:t>для детей</a:t>
            </a: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/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6BFF6B"/>
                </a:solidFill>
              </a:rPr>
              <a:t>«Сказочный  транспорт»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993900" y="3035300"/>
            <a:ext cx="5359400" cy="12700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1. На чем ехал Емеля к царю во дворец?</a:t>
            </a:r>
            <a:r>
              <a:rPr lang="ru-RU" sz="3200" b="1" i="1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279400"/>
            <a:ext cx="25400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3900" y="0"/>
            <a:ext cx="49911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318770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651000" y="3136900"/>
            <a:ext cx="523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Во что превратила добрая фея тыкву для Золушки?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0"/>
            <a:ext cx="61785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921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1498600" y="3784600"/>
            <a:ext cx="7162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1. На чем летали Алладин и Жасмин?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1488" y="0"/>
            <a:ext cx="9869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/>
          <p:cNvSpPr>
            <a:spLocks noGrp="1"/>
          </p:cNvSpPr>
          <p:nvPr>
            <p:ph type="title" idx="4294967295"/>
          </p:nvPr>
        </p:nvSpPr>
        <p:spPr>
          <a:xfrm>
            <a:off x="2603500" y="2870200"/>
            <a:ext cx="4089400" cy="27178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/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2. Что помогало Маленькому Муку быстро передвигаться?</a:t>
            </a:r>
          </a:p>
        </p:txBody>
      </p:sp>
      <p:pic>
        <p:nvPicPr>
          <p:cNvPr id="1741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06375"/>
            <a:ext cx="27432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0"/>
            <a:ext cx="5094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2100" y="0"/>
            <a:ext cx="28829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57200" y="3244850"/>
            <a:ext cx="7924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Личный транспорт</a:t>
            </a:r>
          </a:p>
          <a:p>
            <a:pPr algn="ctr"/>
            <a:r>
              <a:rPr lang="ru-RU" sz="3200" b="1">
                <a:solidFill>
                  <a:srgbClr val="FF0000"/>
                </a:solidFill>
              </a:rPr>
              <a:t> Бабы Яги?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-12700"/>
            <a:ext cx="54276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66800" y="3594100"/>
            <a:ext cx="7861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2. Какой подарок сделали родители дяди Федора почтальону Печкину? </a:t>
            </a:r>
            <a:endParaRPr lang="ru-RU" sz="3200"/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1613"/>
            <a:ext cx="2768600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400" y="254000"/>
            <a:ext cx="2540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082800" y="3263900"/>
            <a:ext cx="454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</a:rPr>
              <a:t>3. Чем смазывал моторчик Карлсон? </a:t>
            </a: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900" y="0"/>
            <a:ext cx="56134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1562100" y="274638"/>
            <a:ext cx="6235700" cy="35734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1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«ДОРОЖНАЯ  АЗБУКА»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0"/>
            <a:ext cx="31035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11400" y="3365500"/>
            <a:ext cx="4762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3. На чем катался Кай из сказки «Снежная королева»?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775" y="0"/>
            <a:ext cx="4997450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214313"/>
            <a:ext cx="3254375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33600" y="3721100"/>
            <a:ext cx="5207000" cy="1981200"/>
          </a:xfrm>
        </p:spPr>
        <p:txBody>
          <a:bodyPr/>
          <a:lstStyle/>
          <a:p>
            <a:r>
              <a:rPr lang="ru-RU" sz="3200" b="1" smtClean="0">
                <a:solidFill>
                  <a:srgbClr val="FF0000"/>
                </a:solidFill>
              </a:rPr>
              <a:t>Что просил построить царь для ЗАБАВЫ?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5100" y="0"/>
            <a:ext cx="7224713" cy="73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36700" y="274638"/>
            <a:ext cx="5943600" cy="3890962"/>
          </a:xfrm>
          <a:solidFill>
            <a:srgbClr val="7030A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3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родителей</a:t>
            </a: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/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6BFF6B"/>
                </a:solidFill>
              </a:rPr>
              <a:t>«ДОРОЖНЫЕ   ЗНАКИ»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>
            <a:spLocks noGrp="1"/>
          </p:cNvSpPr>
          <p:nvPr>
            <p:ph type="title" sz="quarter"/>
          </p:nvPr>
        </p:nvSpPr>
        <p:spPr>
          <a:xfrm>
            <a:off x="457200" y="203200"/>
            <a:ext cx="8229600" cy="927100"/>
          </a:xfrm>
        </p:spPr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Дорожные знаки – родителям!</a:t>
            </a:r>
          </a:p>
        </p:txBody>
      </p:sp>
      <p:pic>
        <p:nvPicPr>
          <p:cNvPr id="24579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4613" y="914400"/>
            <a:ext cx="2528887" cy="2895600"/>
          </a:xfrm>
        </p:spPr>
      </p:pic>
      <p:pic>
        <p:nvPicPr>
          <p:cNvPr id="24580" name="Содержимое 8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835400"/>
            <a:ext cx="2641600" cy="2844800"/>
          </a:xfrm>
        </p:spPr>
      </p:pic>
      <p:pic>
        <p:nvPicPr>
          <p:cNvPr id="24581" name="Содержимое 9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2088" y="977900"/>
            <a:ext cx="2462212" cy="2552700"/>
          </a:xfrm>
        </p:spPr>
      </p:pic>
      <p:sp>
        <p:nvSpPr>
          <p:cNvPr id="33798" name="Прямоугольник 10"/>
          <p:cNvSpPr>
            <a:spLocks noChangeArrowheads="1"/>
          </p:cNvSpPr>
          <p:nvPr/>
        </p:nvSpPr>
        <p:spPr bwMode="auto">
          <a:xfrm>
            <a:off x="2730500" y="1931988"/>
            <a:ext cx="275431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 -  запрещающие</a:t>
            </a:r>
            <a:endParaRPr lang="ru-RU"/>
          </a:p>
        </p:txBody>
      </p:sp>
      <p:sp>
        <p:nvSpPr>
          <p:cNvPr id="33799" name="Прямоугольник 11"/>
          <p:cNvSpPr>
            <a:spLocks noChangeArrowheads="1"/>
          </p:cNvSpPr>
          <p:nvPr/>
        </p:nvSpPr>
        <p:spPr bwMode="auto">
          <a:xfrm>
            <a:off x="2628900" y="4721225"/>
            <a:ext cx="3484563" cy="369888"/>
          </a:xfrm>
          <a:prstGeom prst="rect">
            <a:avLst/>
          </a:prstGeom>
          <a:solidFill>
            <a:srgbClr val="6BFF6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 -предупреждающие знаки</a:t>
            </a:r>
            <a:endParaRPr lang="ru-RU"/>
          </a:p>
        </p:txBody>
      </p:sp>
      <p:sp>
        <p:nvSpPr>
          <p:cNvPr id="33800" name="Прямоугольник 12"/>
          <p:cNvSpPr>
            <a:spLocks noChangeArrowheads="1"/>
          </p:cNvSpPr>
          <p:nvPr/>
        </p:nvSpPr>
        <p:spPr bwMode="auto">
          <a:xfrm>
            <a:off x="6654800" y="3983038"/>
            <a:ext cx="2489200" cy="369887"/>
          </a:xfrm>
          <a:prstGeom prst="rect">
            <a:avLst/>
          </a:prstGeom>
          <a:solidFill>
            <a:srgbClr val="D9FFD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 знаки сервиса</a:t>
            </a: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  <p:bldP spid="338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828800" y="376238"/>
            <a:ext cx="5829300" cy="3370262"/>
          </a:xfr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400" b="1" smtClean="0">
                <a:solidFill>
                  <a:schemeClr val="bg1"/>
                </a:solidFill>
              </a:rPr>
              <a:t>Задание № 4 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chemeClr val="bg1"/>
                </a:solidFill>
              </a:rPr>
              <a:t>домашнее задание</a:t>
            </a:r>
            <a:r>
              <a:rPr lang="ru-RU" sz="2400" b="1" smtClean="0">
                <a:solidFill>
                  <a:schemeClr val="bg1"/>
                </a:solidFill>
              </a:rPr>
              <a:t/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sz="4000" b="1" smtClean="0">
                <a:solidFill>
                  <a:srgbClr val="FFFF00"/>
                </a:solidFill>
              </a:rPr>
              <a:t>«Музыкальное представление название команды»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5334000" cy="3175000"/>
          </a:xfrm>
          <a:solidFill>
            <a:srgbClr val="0070C0"/>
          </a:solidFill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</a:rPr>
              <a:t>задание № 5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b="1" i="1" smtClean="0">
                <a:solidFill>
                  <a:srgbClr val="FFFF00"/>
                </a:solidFill>
              </a:rPr>
              <a:t>для детей</a:t>
            </a:r>
            <a:br>
              <a:rPr lang="ru-RU" b="1" i="1" smtClean="0">
                <a:solidFill>
                  <a:srgbClr val="FFFF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b="1" smtClean="0">
                <a:solidFill>
                  <a:srgbClr val="FFC000"/>
                </a:solidFill>
              </a:rPr>
              <a:t>«НАЗОВИ  ЗНАК»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489200" y="274638"/>
            <a:ext cx="4343400" cy="4005262"/>
          </a:xfrm>
        </p:spPr>
        <p:txBody>
          <a:bodyPr/>
          <a:lstStyle/>
          <a:p>
            <a:r>
              <a:rPr lang="ru-RU" sz="3200" b="1" smtClean="0">
                <a:solidFill>
                  <a:schemeClr val="tx1"/>
                </a:solidFill>
              </a:rPr>
              <a:t> Велосипед на круге красном,</a:t>
            </a:r>
            <a:br>
              <a:rPr lang="ru-RU" sz="3200" b="1" smtClean="0">
                <a:solidFill>
                  <a:schemeClr val="tx1"/>
                </a:solidFill>
              </a:rPr>
            </a:br>
            <a:r>
              <a:rPr lang="ru-RU" sz="3200" b="1" smtClean="0">
                <a:solidFill>
                  <a:schemeClr val="tx1"/>
                </a:solidFill>
              </a:rPr>
              <a:t>Значит ехать здесь опасно!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596900"/>
            <a:ext cx="4165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251200" y="1143000"/>
            <a:ext cx="4076700" cy="3238500"/>
          </a:xfrm>
        </p:spPr>
        <p:txBody>
          <a:bodyPr/>
          <a:lstStyle/>
          <a:p>
            <a:r>
              <a:rPr lang="ru-RU" sz="3200" b="1" smtClean="0"/>
              <a:t>Эй, водитель, не гуди,</a:t>
            </a:r>
            <a:br>
              <a:rPr lang="ru-RU" sz="3200" b="1" smtClean="0"/>
            </a:br>
            <a:r>
              <a:rPr lang="ru-RU" sz="3200" b="1" smtClean="0"/>
              <a:t>Шумом спящих не буди.</a:t>
            </a:r>
            <a:br>
              <a:rPr lang="ru-RU" sz="3200" b="1" smtClean="0"/>
            </a:br>
            <a:r>
              <a:rPr lang="ru-RU" sz="3200" b="1" smtClean="0"/>
              <a:t>Не пугай гудком прохожих,</a:t>
            </a:r>
            <a:br>
              <a:rPr lang="ru-RU" sz="3200" b="1" smtClean="0"/>
            </a:br>
            <a:r>
              <a:rPr lang="ru-RU" sz="3200" b="1" smtClean="0"/>
              <a:t>Ведь и сам оглохнешь тоже</a:t>
            </a:r>
            <a:r>
              <a:rPr lang="ru-RU" sz="3600" b="1" smtClean="0"/>
              <a:t>.</a:t>
            </a:r>
          </a:p>
        </p:txBody>
      </p:sp>
      <p:pic>
        <p:nvPicPr>
          <p:cNvPr id="3" name="Picture 7" descr="клакс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0"/>
            <a:ext cx="5613400" cy="56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489200" y="635000"/>
            <a:ext cx="4724400" cy="4660900"/>
          </a:xfrm>
        </p:spPr>
        <p:txBody>
          <a:bodyPr/>
          <a:lstStyle/>
          <a:p>
            <a:r>
              <a:rPr lang="ru-RU" sz="3200" b="1" smtClean="0"/>
              <a:t>В дождь и в ясную погоду</a:t>
            </a:r>
            <a:br>
              <a:rPr lang="ru-RU" sz="3200" b="1" smtClean="0"/>
            </a:br>
            <a:r>
              <a:rPr lang="ru-RU" sz="3200" b="1" smtClean="0"/>
              <a:t>Здесь не ходят пешеходы.</a:t>
            </a:r>
            <a:br>
              <a:rPr lang="ru-RU" sz="3200" b="1" smtClean="0"/>
            </a:br>
            <a:r>
              <a:rPr lang="ru-RU" sz="3200" b="1" smtClean="0"/>
              <a:t>Говорит им знак одно:</a:t>
            </a:r>
            <a:br>
              <a:rPr lang="ru-RU" sz="3200" b="1" smtClean="0"/>
            </a:br>
            <a:r>
              <a:rPr lang="ru-RU" sz="3200" b="1" smtClean="0"/>
              <a:t>"Вам ходить запрещено!"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688" y="304800"/>
            <a:ext cx="4367212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6"/>
          <p:cNvSpPr>
            <a:spLocks noGrp="1"/>
          </p:cNvSpPr>
          <p:nvPr>
            <p:ph type="title"/>
          </p:nvPr>
        </p:nvSpPr>
        <p:spPr>
          <a:xfrm>
            <a:off x="1790700" y="401638"/>
            <a:ext cx="5511800" cy="3560762"/>
          </a:xfrm>
          <a:solidFill>
            <a:srgbClr val="FF0000"/>
          </a:solidFill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Задание № 6</a:t>
            </a:r>
            <a:br>
              <a:rPr lang="ru-RU" sz="3600" b="1" smtClean="0">
                <a:solidFill>
                  <a:schemeClr val="bg1"/>
                </a:solidFill>
              </a:rPr>
            </a:br>
            <a:r>
              <a:rPr lang="ru-RU" sz="3600" b="1" smtClean="0">
                <a:solidFill>
                  <a:schemeClr val="bg1"/>
                </a:solidFill>
              </a:rPr>
              <a:t> родителям </a:t>
            </a: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>
                <a:solidFill>
                  <a:srgbClr val="FFFF00"/>
                </a:solidFill>
              </a:rPr>
              <a:t>«Угадай мелодию». </a:t>
            </a:r>
            <a:br>
              <a:rPr lang="ru-RU" sz="3600" b="1" smtClean="0">
                <a:solidFill>
                  <a:srgbClr val="FFFF00"/>
                </a:solidFill>
              </a:rPr>
            </a:br>
            <a:endParaRPr lang="ru-RU" sz="3600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600" y="330200"/>
            <a:ext cx="39322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778000" y="546100"/>
            <a:ext cx="6273800" cy="3238500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задание №  7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для зрителей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/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«Эстафета»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397000" y="274638"/>
            <a:ext cx="6705600" cy="3725862"/>
          </a:xfrm>
          <a:solidFill>
            <a:srgbClr val="0070C0"/>
          </a:solidFill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задание № 8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с карточками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BFFFBF"/>
                </a:solidFill>
              </a:rPr>
              <a:t>«Найди нарушителя дорожного движения»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1587500" y="274638"/>
            <a:ext cx="6108700" cy="3433762"/>
          </a:xfrm>
          <a:solidFill>
            <a:srgbClr val="006600"/>
          </a:solidFill>
        </p:spPr>
        <p:txBody>
          <a:bodyPr/>
          <a:lstStyle/>
          <a:p>
            <a:r>
              <a:rPr lang="ru-RU" b="1" smtClean="0">
                <a:solidFill>
                  <a:srgbClr val="FFC000"/>
                </a:solidFill>
              </a:rPr>
              <a:t>задание № 9</a:t>
            </a:r>
            <a:br>
              <a:rPr lang="ru-RU" b="1" smtClean="0">
                <a:solidFill>
                  <a:srgbClr val="FFC000"/>
                </a:solidFill>
              </a:rPr>
            </a:br>
            <a:r>
              <a:rPr lang="ru-RU" b="1" smtClean="0">
                <a:solidFill>
                  <a:srgbClr val="FFC000"/>
                </a:solidFill>
              </a:rPr>
              <a:t>от зрителей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b="1" i="1" smtClean="0">
                <a:solidFill>
                  <a:srgbClr val="BFFFBF"/>
                </a:solidFill>
              </a:rPr>
              <a:t>«ОБЪЯСНИ СИТУАЦИЮ»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22400" y="0"/>
            <a:ext cx="5689600" cy="533400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algn="ctr" eaLnBrk="0" hangingPunct="0">
              <a:defRPr/>
            </a:pPr>
            <a: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ИГРА       отвечайте «да» или «нет».</a:t>
            </a:r>
            <a:br>
              <a:rPr lang="ru-RU" sz="20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endParaRPr lang="ru-RU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 rot="-530250">
            <a:off x="-65088" y="681038"/>
            <a:ext cx="64277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Быстрая в городе очень езда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Правила знаешь движения? </a:t>
            </a:r>
            <a:endParaRPr lang="ru-RU" sz="2800" b="1">
              <a:solidFill>
                <a:srgbClr val="FFFF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 rot="11602172" flipV="1">
            <a:off x="5089525" y="881063"/>
            <a:ext cx="45132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Вот в светофоре горит красный свет,</a:t>
            </a:r>
          </a:p>
          <a:p>
            <a:pPr eaLnBrk="0" hangingPunct="0"/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</a:t>
            </a:r>
            <a:r>
              <a:rPr lang="ru-RU" sz="2800" b="1">
                <a:solidFill>
                  <a:srgbClr val="FF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 rot="-605176">
            <a:off x="-46038" y="1893888"/>
            <a:ext cx="4816476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Ну, а зеленый горит вот тогда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Можно идти через улицу?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 rot="10163886" flipV="1">
            <a:off x="522288" y="2636838"/>
            <a:ext cx="515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Сел ты в автобус, не взял ты билет,</a:t>
            </a:r>
          </a:p>
          <a:p>
            <a:pPr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Так поступать полагается?</a:t>
            </a:r>
            <a:r>
              <a:rPr lang="ru-RU" sz="2800" b="1">
                <a:solidFill>
                  <a:srgbClr val="C000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rot="944861">
            <a:off x="4838700" y="2338388"/>
            <a:ext cx="43148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А чтоб не случилось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 с тобою беда,</a:t>
            </a:r>
          </a:p>
          <a:p>
            <a:pPr eaLnBrk="0" hangingPunct="0"/>
            <a:r>
              <a:rPr lang="ru-RU" sz="2800" b="1">
                <a:latin typeface="Calibri" pitchFamily="34" charset="0"/>
                <a:ea typeface="Times New Roman" pitchFamily="18" charset="0"/>
                <a:cs typeface="Calibri" pitchFamily="34" charset="0"/>
              </a:rPr>
              <a:t>Следишь за движеньем внимательно?</a:t>
            </a:r>
            <a:r>
              <a:rPr lang="ru-RU" sz="2800" b="1"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 rot="-727560">
            <a:off x="1362075" y="3857625"/>
            <a:ext cx="36195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А вот светофор не горит, света нет</a:t>
            </a:r>
          </a:p>
          <a:p>
            <a:pPr eaLnBrk="0" hangingPunct="0"/>
            <a:r>
              <a:rPr lang="ru-RU" sz="2800" b="1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Ты быстро бежишь через улицу?</a:t>
            </a:r>
            <a:r>
              <a:rPr lang="ru-RU" sz="2800" b="1">
                <a:solidFill>
                  <a:srgbClr val="FFFF00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 rot="11787325" flipV="1">
            <a:off x="4527550" y="4156075"/>
            <a:ext cx="33988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Скажите, а папы 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и мамы всегда</a:t>
            </a:r>
          </a:p>
          <a:p>
            <a:pPr eaLnBrk="0" hangingPunct="0"/>
            <a:r>
              <a:rPr lang="ru-RU" sz="2800" b="1">
                <a:solidFill>
                  <a:srgbClr val="00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Следуют этим правилам? </a:t>
            </a:r>
            <a:endParaRPr lang="ru-RU" sz="2800" b="1">
              <a:solidFill>
                <a:srgbClr val="00660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  <p:bldP spid="54276" grpId="0"/>
      <p:bldP spid="54277" grpId="0"/>
      <p:bldP spid="54278" grpId="0"/>
      <p:bldP spid="5427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728f842000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1809750"/>
            <a:ext cx="59404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ad66e66fac6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5800" y="1865313"/>
            <a:ext cx="8636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0" name="detskie-esli_s_drugom_vishel_v_pu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0" y="615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Заголовок 4"/>
          <p:cNvSpPr>
            <a:spLocks noGrp="1"/>
          </p:cNvSpPr>
          <p:nvPr>
            <p:ph type="title"/>
          </p:nvPr>
        </p:nvSpPr>
        <p:spPr>
          <a:xfrm>
            <a:off x="711200" y="274638"/>
            <a:ext cx="7886700" cy="1160462"/>
          </a:xfrm>
          <a:solidFill>
            <a:srgbClr val="BFFFBF"/>
          </a:solidFill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</a:rPr>
              <a:t>Конкурс  рисунков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smtClean="0">
                <a:solidFill>
                  <a:srgbClr val="FF0000"/>
                </a:solidFill>
              </a:rPr>
              <a:t>«Воспитанный пехеход»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44" fill="hold"/>
                                        <p:tgtEl>
                                          <p:spTgt spid="716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3200" b="1" smtClean="0">
                <a:solidFill>
                  <a:srgbClr val="7030A0"/>
                </a:solidFill>
              </a:rPr>
              <a:t> 1. Какой из этих знаков обозначает место, где можно переходить дорогу?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27813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800" y="1527175"/>
            <a:ext cx="26162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550" y="1627188"/>
            <a:ext cx="26352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 rot="10800000" flipV="1">
            <a:off x="1003300" y="457200"/>
            <a:ext cx="767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 Как называется этот знак? </a:t>
            </a:r>
            <a:endParaRPr lang="ru-RU" sz="24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219200"/>
            <a:ext cx="38735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0" y="673100"/>
            <a:ext cx="4405313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066800" y="330200"/>
            <a:ext cx="750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30A0"/>
                </a:solidFill>
              </a:rPr>
              <a:t>1. КАКОЙ ЗНАК ЛИШНИЙ?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9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138" y="1027113"/>
            <a:ext cx="2122487" cy="2122487"/>
          </a:xfrm>
          <a:noFill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975" y="1057275"/>
            <a:ext cx="21558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100" y="1042988"/>
            <a:ext cx="20939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3302000"/>
            <a:ext cx="21971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1" descr="пешеходный-дорож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3700" y="3289300"/>
            <a:ext cx="24257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8925" y="1244600"/>
            <a:ext cx="6651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552700" y="241300"/>
            <a:ext cx="480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2. Как называется этот знак? </a:t>
            </a:r>
            <a:endParaRPr lang="ru-RU" sz="2800" b="1">
              <a:solidFill>
                <a:srgbClr val="7030A0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158750"/>
            <a:ext cx="399097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284</Words>
  <Application>Microsoft Office PowerPoint</Application>
  <PresentationFormat>Экран (4:3)</PresentationFormat>
  <Paragraphs>55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Оформление по умолчанию</vt:lpstr>
      <vt:lpstr>Презентация  к интеллектуальной игре  с родителями «ЗНАЕТ ПРАВИЛА СЕМЬЯ –  ЗНАЧИТ ЗНАЮ ИХ  И    Я! » </vt:lpstr>
      <vt:lpstr>задание № 1  «ДОРОЖНАЯ  АЗБУКА»</vt:lpstr>
      <vt:lpstr>Слайд 3</vt:lpstr>
      <vt:lpstr> 1. Какой из этих знаков обозначает место, где можно переходить дорогу?  </vt:lpstr>
      <vt:lpstr>Слайд 5</vt:lpstr>
      <vt:lpstr>Слайд 6</vt:lpstr>
      <vt:lpstr>Слайд 7</vt:lpstr>
      <vt:lpstr>Слайд 8</vt:lpstr>
      <vt:lpstr>Слайд 9</vt:lpstr>
      <vt:lpstr>1.Кто на дороге главный?</vt:lpstr>
      <vt:lpstr>2. Как называется этот знак?</vt:lpstr>
      <vt:lpstr>Задание № 2 для детей  «Сказочный  транспорт»</vt:lpstr>
      <vt:lpstr>  1. На чем ехал Емеля к царю во дворец?  </vt:lpstr>
      <vt:lpstr>Слайд 14</vt:lpstr>
      <vt:lpstr>Слайд 15</vt:lpstr>
      <vt:lpstr> 2. Что помогало Маленькому Муку быстро передвигаться?</vt:lpstr>
      <vt:lpstr>Слайд 17</vt:lpstr>
      <vt:lpstr>Слайд 18</vt:lpstr>
      <vt:lpstr>Слайд 19</vt:lpstr>
      <vt:lpstr>Слайд 20</vt:lpstr>
      <vt:lpstr>Что просил построить царь для ЗАБАВЫ?</vt:lpstr>
      <vt:lpstr>задание № 3 для родителей  «ДОРОЖНЫЕ   ЗНАКИ»</vt:lpstr>
      <vt:lpstr>Дорожные знаки – родителям!</vt:lpstr>
      <vt:lpstr>Задание № 4   домашнее задание  «Музыкальное представление название команды»</vt:lpstr>
      <vt:lpstr>задание № 5 для детей  «НАЗОВИ  ЗНАК»</vt:lpstr>
      <vt:lpstr> Велосипед на круге красном, Значит ехать здесь опасно! </vt:lpstr>
      <vt:lpstr>Эй, водитель, не гуди, Шумом спящих не буди. Не пугай гудком прохожих, Ведь и сам оглохнешь тоже.</vt:lpstr>
      <vt:lpstr>В дождь и в ясную погоду Здесь не ходят пешеходы. Говорит им знак одно: "Вам ходить запрещено!" </vt:lpstr>
      <vt:lpstr>Задание № 6  родителям    «Угадай мелодию».  </vt:lpstr>
      <vt:lpstr>задание №  7 для зрителей  «Эстафета» </vt:lpstr>
      <vt:lpstr>задание № 8 с карточками  «Найди нарушителя дорожного движения»</vt:lpstr>
      <vt:lpstr>задание № 9 от зрителей  «ОБЪЯСНИ СИТУАЦИЮ»</vt:lpstr>
      <vt:lpstr>Слайд 33</vt:lpstr>
      <vt:lpstr>Конкурс  рисунков «Воспитанный пехеход»</vt:lpstr>
    </vt:vector>
  </TitlesOfParts>
  <Company>Poisk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107</cp:revision>
  <dcterms:created xsi:type="dcterms:W3CDTF">2009-06-02T03:41:31Z</dcterms:created>
  <dcterms:modified xsi:type="dcterms:W3CDTF">2022-03-29T15:15:34Z</dcterms:modified>
</cp:coreProperties>
</file>