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78" r:id="rId2"/>
    <p:sldId id="279" r:id="rId3"/>
    <p:sldId id="380" r:id="rId4"/>
    <p:sldId id="280" r:id="rId5"/>
    <p:sldId id="384" r:id="rId6"/>
    <p:sldId id="381" r:id="rId7"/>
    <p:sldId id="375" r:id="rId8"/>
    <p:sldId id="390" r:id="rId9"/>
    <p:sldId id="391" r:id="rId10"/>
    <p:sldId id="389" r:id="rId11"/>
    <p:sldId id="392" r:id="rId12"/>
    <p:sldId id="376" r:id="rId13"/>
    <p:sldId id="385" r:id="rId14"/>
    <p:sldId id="386" r:id="rId15"/>
    <p:sldId id="387" r:id="rId16"/>
    <p:sldId id="393" r:id="rId17"/>
    <p:sldId id="377" r:id="rId18"/>
    <p:sldId id="388" r:id="rId19"/>
    <p:sldId id="285" r:id="rId20"/>
    <p:sldId id="394" r:id="rId21"/>
    <p:sldId id="287" r:id="rId22"/>
    <p:sldId id="281" r:id="rId23"/>
    <p:sldId id="282" r:id="rId24"/>
    <p:sldId id="286" r:id="rId25"/>
    <p:sldId id="382" r:id="rId26"/>
    <p:sldId id="305" r:id="rId27"/>
    <p:sldId id="383" r:id="rId28"/>
    <p:sldId id="371" r:id="rId29"/>
    <p:sldId id="36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18B8"/>
    <a:srgbClr val="065A0A"/>
    <a:srgbClr val="660066"/>
    <a:srgbClr val="FFFFCC"/>
    <a:srgbClr val="9FE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5" autoAdjust="0"/>
    <p:restoredTop sz="99424" autoAdjust="0"/>
  </p:normalViewPr>
  <p:slideViewPr>
    <p:cSldViewPr>
      <p:cViewPr varScale="1">
        <p:scale>
          <a:sx n="55" d="100"/>
          <a:sy n="55" d="100"/>
        </p:scale>
        <p:origin x="3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2DA7F-4152-47C6-853D-C96C4F9860B2}" type="datetimeFigureOut">
              <a:rPr lang="ru-RU" smtClean="0"/>
              <a:pPr/>
              <a:t>06.05.2010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6F5F0-D19C-4870-B3E7-9CB9D5E48F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242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6F5F0-D19C-4870-B3E7-9CB9D5E48F16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877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user/33485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user/33485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nsportal.ru/user/33485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img-fotki.yandex.ru/get/4512/natali73123.232/0_4ca01_2241a7e3_XL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2574" y="442867"/>
            <a:ext cx="4742447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мка 6"/>
          <p:cNvSpPr/>
          <p:nvPr userDrawn="1"/>
        </p:nvSpPr>
        <p:spPr>
          <a:xfrm>
            <a:off x="202" y="-1"/>
            <a:ext cx="9143798" cy="6851983"/>
          </a:xfrm>
          <a:prstGeom prst="frame">
            <a:avLst>
              <a:gd name="adj1" fmla="val 4397"/>
            </a:avLst>
          </a:prstGeom>
          <a:gradFill>
            <a:gsLst>
              <a:gs pos="74000">
                <a:srgbClr val="FADAF8"/>
              </a:gs>
              <a:gs pos="90000">
                <a:srgbClr val="FFFF66"/>
              </a:gs>
              <a:gs pos="11000">
                <a:srgbClr val="CCCCFF"/>
              </a:gs>
              <a:gs pos="22000">
                <a:srgbClr val="99CCFF"/>
              </a:gs>
              <a:gs pos="36000">
                <a:srgbClr val="9966FF"/>
              </a:gs>
              <a:gs pos="56000">
                <a:srgbClr val="CC99FF"/>
              </a:gs>
              <a:gs pos="86000">
                <a:srgbClr val="99CCFF"/>
              </a:gs>
              <a:gs pos="100000">
                <a:srgbClr val="CCCCFF"/>
              </a:gs>
            </a:gsLst>
            <a:path path="circle">
              <a:fillToRect l="100000" t="100000"/>
            </a:path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259632" y="6611779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B0F0"/>
                </a:solidFill>
                <a:latin typeface="Monotype Corsiva" pitchFamily="66" charset="0"/>
              </a:rPr>
              <a:t>Матюшкина А.В. </a:t>
            </a:r>
            <a:r>
              <a:rPr lang="en-US" sz="1000" dirty="0" smtClean="0">
                <a:latin typeface="Monotype Corsiva" pitchFamily="66" charset="0"/>
                <a:hlinkClick r:id="rId3"/>
              </a:rPr>
              <a:t>http://nsportal.ru/user/33485</a:t>
            </a:r>
            <a:r>
              <a:rPr lang="ru-RU" sz="1000" dirty="0" smtClean="0">
                <a:latin typeface="Monotype Corsiva" pitchFamily="66" charset="0"/>
              </a:rPr>
              <a:t>  </a:t>
            </a:r>
            <a:endParaRPr lang="ru-RU" sz="1000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0124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05643"/>
      </p:ext>
    </p:extLst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4395"/>
      </p:ext>
    </p:extLst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34592"/>
      </p:ext>
    </p:extLst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68556"/>
      </p:ext>
    </p:extLst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42644"/>
      </p:ext>
    </p:extLst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75894"/>
      </p:ext>
    </p:extLst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g-fotki.yandex.ru/get/4512/natali73123.232/0_4ca01_2241a7e3_XL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2884360"/>
            <a:ext cx="2742598" cy="370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мка 6"/>
          <p:cNvSpPr/>
          <p:nvPr userDrawn="1"/>
        </p:nvSpPr>
        <p:spPr>
          <a:xfrm>
            <a:off x="202" y="-1"/>
            <a:ext cx="9143798" cy="6851983"/>
          </a:xfrm>
          <a:prstGeom prst="frame">
            <a:avLst>
              <a:gd name="adj1" fmla="val 4397"/>
            </a:avLst>
          </a:prstGeom>
          <a:gradFill>
            <a:gsLst>
              <a:gs pos="74000">
                <a:srgbClr val="FADAF8"/>
              </a:gs>
              <a:gs pos="90000">
                <a:srgbClr val="FFFF66"/>
              </a:gs>
              <a:gs pos="11000">
                <a:srgbClr val="CCCCFF"/>
              </a:gs>
              <a:gs pos="22000">
                <a:srgbClr val="99CCFF"/>
              </a:gs>
              <a:gs pos="36000">
                <a:srgbClr val="9966FF"/>
              </a:gs>
              <a:gs pos="56000">
                <a:srgbClr val="CC99FF"/>
              </a:gs>
              <a:gs pos="86000">
                <a:srgbClr val="99CCFF"/>
              </a:gs>
              <a:gs pos="100000">
                <a:srgbClr val="CCCCFF"/>
              </a:gs>
            </a:gsLst>
            <a:path path="circle">
              <a:fillToRect l="100000" t="100000"/>
            </a:path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59632" y="6611779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B0F0"/>
                </a:solidFill>
                <a:latin typeface="Monotype Corsiva" pitchFamily="66" charset="0"/>
              </a:rPr>
              <a:t>Матюшкина А.В. </a:t>
            </a:r>
            <a:r>
              <a:rPr lang="en-US" sz="1000" dirty="0" smtClean="0">
                <a:latin typeface="Monotype Corsiva" pitchFamily="66" charset="0"/>
                <a:hlinkClick r:id="rId3"/>
              </a:rPr>
              <a:t>http://nsportal.ru/user/33485</a:t>
            </a:r>
            <a:r>
              <a:rPr lang="ru-RU" sz="1000" dirty="0" smtClean="0">
                <a:latin typeface="Monotype Corsiva" pitchFamily="66" charset="0"/>
              </a:rPr>
              <a:t>  </a:t>
            </a:r>
            <a:endParaRPr lang="ru-RU" sz="1000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97767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6452182" y="3793670"/>
            <a:ext cx="2484000" cy="2779840"/>
            <a:chOff x="5940000" y="3744000"/>
            <a:chExt cx="2484000" cy="2779840"/>
          </a:xfrm>
        </p:grpSpPr>
        <p:pic>
          <p:nvPicPr>
            <p:cNvPr id="8" name="Picture 2" descr="http://img-fotki.yandex.ru/get/5001/natali73123.e1/0_3b6d4_87ca99b0_XL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 bwMode="auto">
            <a:xfrm>
              <a:off x="5940000" y="3744000"/>
              <a:ext cx="2484000" cy="27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://img-fotki.yandex.ru/get/4512/natali73123.232/0_4ca01_2241a7e3_XL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4140" y="3751245"/>
              <a:ext cx="2051720" cy="2772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Рамка 5"/>
          <p:cNvSpPr/>
          <p:nvPr userDrawn="1"/>
        </p:nvSpPr>
        <p:spPr>
          <a:xfrm>
            <a:off x="202" y="-1"/>
            <a:ext cx="9143798" cy="6851983"/>
          </a:xfrm>
          <a:prstGeom prst="frame">
            <a:avLst>
              <a:gd name="adj1" fmla="val 4397"/>
            </a:avLst>
          </a:prstGeom>
          <a:gradFill>
            <a:gsLst>
              <a:gs pos="74000">
                <a:srgbClr val="FADAF8"/>
              </a:gs>
              <a:gs pos="90000">
                <a:srgbClr val="FFFF66"/>
              </a:gs>
              <a:gs pos="11000">
                <a:srgbClr val="CCCCFF"/>
              </a:gs>
              <a:gs pos="22000">
                <a:srgbClr val="99CCFF"/>
              </a:gs>
              <a:gs pos="36000">
                <a:srgbClr val="9966FF"/>
              </a:gs>
              <a:gs pos="56000">
                <a:srgbClr val="CC99FF"/>
              </a:gs>
              <a:gs pos="86000">
                <a:srgbClr val="99CCFF"/>
              </a:gs>
              <a:gs pos="100000">
                <a:srgbClr val="CCCCFF"/>
              </a:gs>
            </a:gsLst>
            <a:path path="circle">
              <a:fillToRect l="100000" t="100000"/>
            </a:path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259632" y="6601024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B0F0"/>
                </a:solidFill>
                <a:latin typeface="Monotype Corsiva" pitchFamily="66" charset="0"/>
              </a:rPr>
              <a:t>Матюшкина А.В. </a:t>
            </a:r>
            <a:r>
              <a:rPr lang="en-US" sz="1000" dirty="0" smtClean="0">
                <a:latin typeface="Monotype Corsiva" pitchFamily="66" charset="0"/>
                <a:hlinkClick r:id="rId4"/>
              </a:rPr>
              <a:t>http://nsportal.ru/user/33485</a:t>
            </a:r>
            <a:r>
              <a:rPr lang="ru-RU" sz="1000" dirty="0" smtClean="0">
                <a:latin typeface="Monotype Corsiva" pitchFamily="66" charset="0"/>
              </a:rPr>
              <a:t>  </a:t>
            </a:r>
            <a:endParaRPr lang="ru-RU" sz="1000" dirty="0">
              <a:latin typeface="Monotype Corsiva" pitchFamily="66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12788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3812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26294"/>
      </p:ext>
    </p:extLst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FADAF8"/>
            </a:gs>
            <a:gs pos="90000">
              <a:srgbClr val="FFFF66"/>
            </a:gs>
            <a:gs pos="11000">
              <a:srgbClr val="CCCCFF"/>
            </a:gs>
            <a:gs pos="22000">
              <a:srgbClr val="99CCFF"/>
            </a:gs>
            <a:gs pos="36000">
              <a:srgbClr val="9966FF"/>
            </a:gs>
            <a:gs pos="56000">
              <a:srgbClr val="CC99FF"/>
            </a:gs>
            <a:gs pos="86000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70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692696"/>
            <a:ext cx="4896544" cy="49244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 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казенное дошкольное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 № 2 «Солнышко»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6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178782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604448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7074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64088" y="1844824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t="18501" r="10581" b="8400"/>
          <a:stretch/>
        </p:blipFill>
        <p:spPr>
          <a:xfrm>
            <a:off x="323528" y="332656"/>
            <a:ext cx="8568952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6983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5118B8"/>
                </a:solidFill>
                <a:latin typeface="Times New Roman" pitchFamily="18" charset="0"/>
                <a:cs typeface="Times New Roman" pitchFamily="18" charset="0"/>
              </a:rPr>
              <a:t>- это педагоги, которые </a:t>
            </a:r>
            <a:r>
              <a:rPr lang="ru-RU" b="1" i="1" dirty="0" smtClean="0">
                <a:solidFill>
                  <a:srgbClr val="5118B8"/>
                </a:solidFill>
                <a:latin typeface="Times New Roman" pitchFamily="18" charset="0"/>
                <a:cs typeface="Times New Roman" pitchFamily="18" charset="0"/>
              </a:rPr>
              <a:t>являются моими </a:t>
            </a:r>
            <a:r>
              <a:rPr lang="ru-RU" b="1" i="1" dirty="0">
                <a:solidFill>
                  <a:srgbClr val="5118B8"/>
                </a:solidFill>
                <a:latin typeface="Times New Roman" pitchFamily="18" charset="0"/>
                <a:cs typeface="Times New Roman" pitchFamily="18" charset="0"/>
              </a:rPr>
              <a:t>помощниками и соратниками;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4819"/>
          <a:stretch/>
        </p:blipFill>
        <p:spPr>
          <a:xfrm>
            <a:off x="251520" y="1642926"/>
            <a:ext cx="8575957" cy="502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1652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96944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2437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96944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8344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5924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087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96944" cy="622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2406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568952" cy="850106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51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это родители моих воспитанников</a:t>
            </a:r>
            <a:br>
              <a:rPr lang="ru-RU" sz="4000" b="1" i="1" dirty="0">
                <a:solidFill>
                  <a:srgbClr val="51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solidFill>
                <a:srgbClr val="511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t="20600" r="15349" b="14000"/>
          <a:stretch/>
        </p:blipFill>
        <p:spPr>
          <a:xfrm>
            <a:off x="251520" y="1124744"/>
            <a:ext cx="8568952" cy="543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5031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568952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9212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016" y="197639"/>
            <a:ext cx="849694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5118B8"/>
                </a:solidFill>
                <a:latin typeface="Times New Roman" pitchFamily="18" charset="0"/>
                <a:cs typeface="Times New Roman" pitchFamily="18" charset="0"/>
              </a:rPr>
              <a:t>   В работе с детьми я использую информационно – коммуникационные технологии, проектную деятельность. </a:t>
            </a:r>
          </a:p>
          <a:p>
            <a:r>
              <a:rPr lang="ru-RU" sz="2800" b="1" dirty="0" smtClean="0">
                <a:solidFill>
                  <a:srgbClr val="5118B8"/>
                </a:solidFill>
                <a:latin typeface="Times New Roman" pitchFamily="18" charset="0"/>
                <a:cs typeface="Times New Roman" pitchFamily="18" charset="0"/>
              </a:rPr>
              <a:t>Проект – это игра всерьёз: результаты её значимы для детей и взрослых. Исходным пунктом проекта является детский интерес. </a:t>
            </a:r>
            <a:endParaRPr lang="ru-RU" sz="2800" b="1" dirty="0" smtClean="0">
              <a:solidFill>
                <a:srgbClr val="5118B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5118B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5118B8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  <a:p>
            <a:r>
              <a:rPr lang="ru-RU" sz="2800" b="1" dirty="0">
                <a:solidFill>
                  <a:srgbClr val="5118B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5118B8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Русские народные 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сказки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жизни «Почемучек»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4290" y="404664"/>
            <a:ext cx="8820472" cy="657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уважаемые коллеги!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- воспитатель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Хайбулаева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Умузайган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Магомедовна. Образование –высшее, педагогическое.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– 9 лет.</a:t>
            </a:r>
          </a:p>
          <a:p>
            <a:pPr algn="r"/>
            <a:endParaRPr lang="ru-RU" sz="1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3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девиз по работе</a:t>
            </a:r>
          </a:p>
          <a:p>
            <a:pPr algn="r"/>
            <a:r>
              <a:rPr lang="ru-RU" sz="3200" b="1" i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</a:t>
            </a:r>
            <a:r>
              <a:rPr lang="ru-RU" sz="3200" b="1" i="1" dirty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прошло детство, кто </a:t>
            </a:r>
            <a:r>
              <a:rPr lang="ru-RU" sz="3200" b="1" i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</a:t>
            </a:r>
          </a:p>
          <a:p>
            <a:pPr algn="r"/>
            <a:r>
              <a:rPr lang="ru-RU" sz="3200" b="1" i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  <a:r>
              <a:rPr lang="ru-RU" sz="3200" b="1" i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200" b="1" i="1" dirty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руку </a:t>
            </a:r>
            <a:r>
              <a:rPr lang="ru-RU" sz="3200" b="1" i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детские годы,</a:t>
            </a:r>
          </a:p>
          <a:p>
            <a:pPr algn="r"/>
            <a:r>
              <a:rPr lang="ru-RU" sz="3200" b="1" i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200" b="1" i="1" dirty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вошло в разум и </a:t>
            </a:r>
            <a:r>
              <a:rPr lang="ru-RU" sz="3200" b="1" i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сердце из </a:t>
            </a:r>
          </a:p>
          <a:p>
            <a:pPr algn="r"/>
            <a:r>
              <a:rPr lang="ru-RU" sz="3200" b="1" i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окружающего мира </a:t>
            </a:r>
            <a:r>
              <a:rPr lang="ru-RU" sz="3200" b="1" i="1" dirty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sz="3200" b="1" i="1" dirty="0" smtClean="0">
              <a:solidFill>
                <a:srgbClr val="511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200" b="1" i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200" b="1" i="1" dirty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 зависит, </a:t>
            </a:r>
            <a:endParaRPr lang="ru-RU" sz="3200" b="1" i="1" dirty="0" smtClean="0">
              <a:solidFill>
                <a:srgbClr val="511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200" b="1" i="1" dirty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b="1" i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 человеком </a:t>
            </a:r>
            <a:r>
              <a:rPr lang="ru-RU" sz="3200" b="1" i="1" dirty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станет </a:t>
            </a:r>
            <a:endParaRPr lang="ru-RU" sz="3200" b="1" i="1" dirty="0" smtClean="0">
              <a:solidFill>
                <a:srgbClr val="511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200" b="1" i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сегодняшний </a:t>
            </a:r>
            <a:r>
              <a:rPr lang="ru-RU" sz="3200" b="1" i="1" dirty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малыш»</a:t>
            </a:r>
          </a:p>
          <a:p>
            <a:pPr algn="r"/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А. Сухомлинский</a:t>
            </a:r>
          </a:p>
          <a:p>
            <a:pPr algn="ctr"/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285932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568952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2607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20608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solidFill>
                  <a:srgbClr val="7030A0"/>
                </a:solidFill>
                <a:latin typeface="Segoe Print" pitchFamily="2" charset="0"/>
              </a:rPr>
              <a:t/>
            </a:r>
            <a:br>
              <a:rPr lang="ru-RU" sz="2700" dirty="0" smtClean="0">
                <a:solidFill>
                  <a:srgbClr val="7030A0"/>
                </a:solidFill>
                <a:latin typeface="Segoe Print" pitchFamily="2" charset="0"/>
              </a:rPr>
            </a:br>
            <a:r>
              <a:rPr lang="ru-RU" sz="2700" dirty="0">
                <a:solidFill>
                  <a:srgbClr val="7030A0"/>
                </a:solidFill>
                <a:latin typeface="Segoe Print" pitchFamily="2" charset="0"/>
              </a:rPr>
              <a:t/>
            </a:r>
            <a:br>
              <a:rPr lang="ru-RU" sz="2700" dirty="0">
                <a:solidFill>
                  <a:srgbClr val="7030A0"/>
                </a:solidFill>
                <a:latin typeface="Segoe Print" pitchFamily="2" charset="0"/>
              </a:rPr>
            </a:br>
            <a:r>
              <a:rPr lang="ru-RU" sz="2700" dirty="0">
                <a:solidFill>
                  <a:srgbClr val="7030A0"/>
                </a:solidFill>
                <a:latin typeface="Segoe Print" pitchFamily="2" charset="0"/>
              </a:rPr>
              <a:t/>
            </a:r>
            <a:br>
              <a:rPr lang="ru-RU" sz="2700" dirty="0">
                <a:solidFill>
                  <a:srgbClr val="7030A0"/>
                </a:solidFill>
                <a:latin typeface="Segoe Print" pitchFamily="2" charset="0"/>
              </a:rPr>
            </a:br>
            <a:r>
              <a:rPr lang="ru-RU" sz="27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700" dirty="0" smtClean="0">
                <a:solidFill>
                  <a:srgbClr val="7030A0"/>
                </a:solidFill>
                <a:latin typeface="Segoe Print" pitchFamily="2" charset="0"/>
              </a:rPr>
              <a:t>  </a:t>
            </a:r>
            <a:r>
              <a:rPr 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теме своего самообразования </a:t>
            </a:r>
            <a: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«Роль сказки в нравственно патриотическом воспитании детей»</a:t>
            </a:r>
            <a:b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 перспективный план, и в свободное время вместе играем и вместе учимся с детьми.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Segoe Print" pitchFamily="2" charset="0"/>
              </a:rPr>
              <a:t/>
            </a:r>
            <a:br>
              <a:rPr lang="ru-RU" sz="2000" dirty="0" smtClean="0">
                <a:latin typeface="Segoe Print" pitchFamily="2" charset="0"/>
              </a:rPr>
            </a:br>
            <a:endParaRPr lang="ru-RU" sz="2000" dirty="0">
              <a:latin typeface="Segoe Print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2276872"/>
            <a:ext cx="8316924" cy="424847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3528" y="260648"/>
            <a:ext cx="84604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Современный 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воспитатель - это 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педагог, не 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только выполняющий 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свои обязанности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но находящийся в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бесконечном поиске.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45644"/>
            <a:ext cx="8460431" cy="488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85932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332656"/>
            <a:ext cx="853545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Для 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успешной результативной работы я использую интеграцию содержания образовательных  областей, индивидуализацию работы с детьми, социальное партнёрство и вовлечение родителей в 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 ДОУ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9425"/>
            <a:ext cx="6804248" cy="427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2683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568952" cy="6264696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" y="404664"/>
            <a:ext cx="8503949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0578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rgbClr val="FF0000"/>
                </a:solidFill>
                <a:latin typeface="Segoe Print" pitchFamily="2" charset="0"/>
              </a:rPr>
              <a:t>Наши праздники</a:t>
            </a:r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 </a:t>
            </a:r>
            <a:br>
              <a:rPr lang="ru-RU" dirty="0" smtClean="0">
                <a:solidFill>
                  <a:srgbClr val="FF0000"/>
                </a:solidFill>
                <a:latin typeface="Segoe Print" pitchFamily="2" charset="0"/>
              </a:rPr>
            </a:br>
            <a:endParaRPr lang="ru-RU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08720"/>
            <a:ext cx="8496944" cy="5604465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19944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9073008" cy="6552728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5118B8"/>
                </a:solidFill>
                <a:latin typeface="Times New Roman" pitchFamily="18" charset="0"/>
                <a:cs typeface="Times New Roman" pitchFamily="18" charset="0"/>
              </a:rPr>
              <a:t>    Чтобы приобрести опыт и найти что-то новое, </a:t>
            </a:r>
            <a:br>
              <a:rPr lang="ru-RU" sz="2700" b="1" i="1" dirty="0" smtClean="0">
                <a:solidFill>
                  <a:srgbClr val="511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5118B8"/>
                </a:solidFill>
                <a:latin typeface="Times New Roman" pitchFamily="18" charset="0"/>
                <a:cs typeface="Times New Roman" pitchFamily="18" charset="0"/>
              </a:rPr>
              <a:t>  приходится много работать, искать, не бояться ошибиться.</a:t>
            </a:r>
            <a:br>
              <a:rPr lang="ru-RU" sz="2700" b="1" i="1" dirty="0" smtClean="0">
                <a:solidFill>
                  <a:srgbClr val="511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5118B8"/>
                </a:solidFill>
                <a:latin typeface="Times New Roman" pitchFamily="18" charset="0"/>
                <a:cs typeface="Times New Roman" pitchFamily="18" charset="0"/>
              </a:rPr>
              <a:t>   А это сложно. Только в словаре слово 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«победа» </a:t>
            </a:r>
            <a:r>
              <a:rPr lang="ru-RU" sz="2700" b="1" i="1" dirty="0" smtClean="0">
                <a:solidFill>
                  <a:srgbClr val="5118B8"/>
                </a:solidFill>
                <a:latin typeface="Times New Roman" pitchFamily="18" charset="0"/>
                <a:cs typeface="Times New Roman" pitchFamily="18" charset="0"/>
              </a:rPr>
              <a:t>стоит перед словом 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«работа»</a:t>
            </a:r>
            <a:r>
              <a:rPr lang="ru-RU" sz="2700" b="1" i="1" dirty="0" smtClean="0">
                <a:solidFill>
                  <a:srgbClr val="5118B8"/>
                </a:solidFill>
                <a:latin typeface="Times New Roman" pitchFamily="18" charset="0"/>
                <a:cs typeface="Times New Roman" pitchFamily="18" charset="0"/>
              </a:rPr>
              <a:t>, а в жизни – всё наоборот.</a:t>
            </a:r>
            <a:br>
              <a:rPr lang="ru-RU" sz="2700" b="1" i="1" dirty="0" smtClean="0">
                <a:solidFill>
                  <a:srgbClr val="511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5118B8"/>
                </a:solidFill>
                <a:latin typeface="Times New Roman" pitchFamily="18" charset="0"/>
                <a:cs typeface="Times New Roman" pitchFamily="18" charset="0"/>
              </a:rPr>
              <a:t>                               Я </a:t>
            </a:r>
            <a:r>
              <a:rPr lang="ru-RU" sz="2700" b="1" i="1" dirty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горжусь своей профессией, </a:t>
            </a:r>
            <a:r>
              <a:rPr lang="ru-RU" sz="2700" b="1" i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горжусь тем,</a:t>
            </a:r>
            <a:br>
              <a:rPr lang="ru-RU" sz="2700" b="1" i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что </a:t>
            </a:r>
            <a:r>
              <a:rPr lang="ru-RU" sz="2700" b="1" i="1" dirty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 </a:t>
            </a:r>
            <a:r>
              <a:rPr lang="ru-RU" sz="2700" b="1" i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ребятишки делятся </a:t>
            </a:r>
            <a:r>
              <a:rPr lang="ru-RU" sz="2700" b="1" i="1" dirty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мной </a:t>
            </a:r>
            <a:r>
              <a:rPr lang="ru-RU" sz="2700" b="1" i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i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i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«</a:t>
            </a:r>
            <a:r>
              <a:rPr lang="ru-RU" sz="2700" b="1" i="1" dirty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важными» секретами. Мне нравится </a:t>
            </a:r>
            <a:r>
              <a:rPr lang="ru-RU" sz="2700" b="1" i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i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i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видеть </a:t>
            </a:r>
            <a:r>
              <a:rPr lang="ru-RU" sz="2700" b="1" i="1" dirty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глазами детей. Я </a:t>
            </a:r>
            <a:r>
              <a:rPr lang="ru-RU" sz="2700" b="1" i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захожу в </a:t>
            </a:r>
            <a:br>
              <a:rPr lang="ru-RU" sz="2700" b="1" i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i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группу и </a:t>
            </a:r>
            <a:r>
              <a:rPr lang="ru-RU" sz="2700" b="1" i="1" dirty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вижу распахнутые </a:t>
            </a:r>
            <a:r>
              <a:rPr lang="ru-RU" sz="2700" b="1" i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навстречу </a:t>
            </a:r>
            <a:br>
              <a:rPr lang="ru-RU" sz="2700" b="1" i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глаза </a:t>
            </a:r>
            <a:r>
              <a:rPr lang="ru-RU" sz="2700" b="1" i="1" dirty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моих </a:t>
            </a:r>
            <a:r>
              <a:rPr lang="ru-RU" sz="2700" b="1" i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ребятишек.</a:t>
            </a:r>
            <a:br>
              <a:rPr lang="ru-RU" sz="2700" b="1" i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i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3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разные, непредсказуемые, </a:t>
            </a: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интересные</a:t>
            </a:r>
            <a:r>
              <a:rPr lang="ru-RU" sz="3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забавные, удивительные</a:t>
            </a: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умные</a:t>
            </a:r>
            <a:r>
              <a:rPr lang="ru-RU" sz="3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готовые вместить в себя </a:t>
            </a: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весь мир!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79822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51520" y="476672"/>
            <a:ext cx="86409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36350" y="3175085"/>
            <a:ext cx="371178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7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общее с детьми</a:t>
            </a:r>
            <a:r>
              <a:rPr lang="ru-RU" sz="2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548680"/>
            <a:ext cx="5776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МОЕ ПРОФЕССИОНАЛЬНОЕ КРЕДО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010345"/>
            <a:ext cx="6624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- это счастья символ, без них вся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 - лишь только суета!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996952"/>
            <a:ext cx="5184576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5664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552" y="2681624"/>
            <a:ext cx="637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48844"/>
            <a:ext cx="8316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dirty="0">
              <a:solidFill>
                <a:srgbClr val="5118B8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6512" y="260384"/>
            <a:ext cx="7344816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511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Говорят, что героиня – мать, </a:t>
            </a:r>
            <a:endParaRPr lang="ru-RU" sz="2800" b="1" dirty="0" smtClean="0">
              <a:solidFill>
                <a:srgbClr val="511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800" b="1" dirty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нее детишек пять. </a:t>
            </a:r>
            <a:endParaRPr lang="ru-RU" sz="2800" b="1" dirty="0" smtClean="0">
              <a:solidFill>
                <a:srgbClr val="511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 </a:t>
            </a:r>
            <a:r>
              <a:rPr lang="ru-RU" sz="2800" b="1" dirty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 награждают, </a:t>
            </a:r>
            <a:endParaRPr lang="ru-RU" sz="2800" b="1" dirty="0" smtClean="0">
              <a:solidFill>
                <a:srgbClr val="511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800" b="1" dirty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 детишек воспитает. </a:t>
            </a:r>
            <a:endParaRPr lang="ru-RU" sz="2800" b="1" dirty="0" smtClean="0">
              <a:solidFill>
                <a:srgbClr val="511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b="1" dirty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 воспитателя назвать, </a:t>
            </a:r>
            <a:endParaRPr lang="ru-RU" sz="2800" b="1" dirty="0" smtClean="0">
              <a:solidFill>
                <a:srgbClr val="511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800" b="1" dirty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нее пять раз по пять</a:t>
            </a:r>
            <a:r>
              <a:rPr lang="ru-RU" sz="2800" b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ru-RU" sz="2800" b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Куча славных, шумных ребятишек, </a:t>
            </a:r>
            <a:endParaRPr lang="ru-RU" sz="2800" b="1" dirty="0" smtClean="0">
              <a:solidFill>
                <a:srgbClr val="511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Озорных </a:t>
            </a:r>
            <a:r>
              <a:rPr lang="ru-RU" sz="2800" b="1" dirty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девчонок и </a:t>
            </a:r>
            <a:r>
              <a:rPr lang="ru-RU" sz="2800" b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мальчишек</a:t>
            </a:r>
          </a:p>
          <a:p>
            <a:pPr algn="ctr"/>
            <a:r>
              <a:rPr lang="ru-RU" sz="2800" b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же воспитателя назвать? </a:t>
            </a:r>
            <a:endParaRPr lang="ru-RU" sz="2800" b="1" dirty="0" smtClean="0">
              <a:solidFill>
                <a:srgbClr val="511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 </a:t>
            </a:r>
            <a:r>
              <a:rPr lang="ru-RU" sz="2800" b="1" dirty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трижды героиня- мать</a:t>
            </a:r>
            <a:r>
              <a:rPr lang="ru-RU" sz="2800" b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12683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552" y="2681624"/>
            <a:ext cx="637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48844"/>
            <a:ext cx="8316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dirty="0">
              <a:solidFill>
                <a:srgbClr val="5118B8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/>
          <a:stretch/>
        </p:blipFill>
        <p:spPr>
          <a:xfrm>
            <a:off x="511012" y="476672"/>
            <a:ext cx="8280920" cy="600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8028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552" y="2681624"/>
            <a:ext cx="637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48844"/>
            <a:ext cx="8316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dirty="0">
              <a:solidFill>
                <a:srgbClr val="5118B8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305069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Выбор профессии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89844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Мечтала </a:t>
            </a:r>
            <a:r>
              <a:rPr lang="ru-RU" sz="2400" b="1" dirty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я стать воспитателем? </a:t>
            </a:r>
            <a:r>
              <a:rPr lang="ru-RU" sz="2400" b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Нет. </a:t>
            </a:r>
          </a:p>
          <a:p>
            <a:r>
              <a:rPr lang="ru-RU" sz="2400" b="1" dirty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Воспитателем </a:t>
            </a:r>
            <a:r>
              <a:rPr lang="ru-RU" sz="2400" b="1" dirty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стала по воле сложившихся обстоятельств. Но почему-то же эти обстоятельства сложились именно так, а не иначе. А может, это все было не случайным, а закономерным</a:t>
            </a:r>
            <a:r>
              <a:rPr lang="ru-RU" sz="2400" b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1" dirty="0">
              <a:solidFill>
                <a:srgbClr val="511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Сократ сказал: «Все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 от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людей,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только три от Бога: Педагог, Судья,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Врач» </a:t>
            </a:r>
          </a:p>
          <a:p>
            <a:r>
              <a:rPr lang="ru-RU" sz="2400" b="1" dirty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Я </a:t>
            </a:r>
            <a:r>
              <a:rPr lang="ru-RU" sz="2400" b="1" dirty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считаю, что воспитатель объединяет в себе эти три </a:t>
            </a:r>
            <a:r>
              <a:rPr lang="ru-RU" sz="2400" b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профессии.  Хороший </a:t>
            </a:r>
            <a:r>
              <a:rPr lang="ru-RU" sz="2400" b="1" dirty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— это врач, </a:t>
            </a:r>
            <a:endParaRPr lang="ru-RU" sz="2400" b="1" dirty="0" smtClean="0">
              <a:solidFill>
                <a:srgbClr val="511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dirty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главный закон: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 навреди!»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2400" b="1" dirty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приборов и инструментов мы наблюдаем </a:t>
            </a:r>
            <a:endParaRPr lang="ru-RU" sz="2400" b="1" dirty="0" smtClean="0">
              <a:solidFill>
                <a:srgbClr val="511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dirty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душевным, нравственным здоровьем </a:t>
            </a:r>
            <a:endParaRPr lang="ru-RU" sz="2400" b="1" dirty="0" smtClean="0">
              <a:solidFill>
                <a:srgbClr val="511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наших </a:t>
            </a:r>
            <a:r>
              <a:rPr lang="ru-RU" sz="2400" b="1" dirty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без микстур и уколов лечим </a:t>
            </a:r>
            <a:endParaRPr lang="ru-RU" sz="2400" b="1" dirty="0" smtClean="0">
              <a:solidFill>
                <a:srgbClr val="511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словом</a:t>
            </a:r>
            <a:r>
              <a:rPr lang="ru-RU" sz="2400" b="1" dirty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советом, улыбкой, вниманием</a:t>
            </a:r>
            <a:r>
              <a:rPr lang="ru-RU" sz="2400" b="1" dirty="0" smtClean="0">
                <a:solidFill>
                  <a:srgbClr val="511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b="1" dirty="0">
              <a:solidFill>
                <a:srgbClr val="511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92610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23042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i="1" dirty="0" smtClean="0">
                <a:solidFill>
                  <a:srgbClr val="5118B8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sz="2400" b="1" i="1" dirty="0" smtClean="0">
                <a:solidFill>
                  <a:srgbClr val="511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5118B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5118B8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sz="2400" b="1" i="1" dirty="0" smtClean="0">
                <a:solidFill>
                  <a:srgbClr val="511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5118B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5118B8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700" b="1" i="1" dirty="0" smtClean="0">
                <a:solidFill>
                  <a:srgbClr val="5118B8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700" b="1" i="1" dirty="0">
                <a:solidFill>
                  <a:srgbClr val="5118B8"/>
                </a:solidFill>
                <a:latin typeface="Times New Roman" pitchFamily="18" charset="0"/>
                <a:cs typeface="Times New Roman" pitchFamily="18" charset="0"/>
              </a:rPr>
              <a:t>моей жизни </a:t>
            </a:r>
            <a:r>
              <a:rPr lang="ru-RU" sz="2700" b="1" i="1" dirty="0" smtClean="0">
                <a:solidFill>
                  <a:srgbClr val="5118B8"/>
                </a:solidFill>
                <a:latin typeface="Times New Roman" pitchFamily="18" charset="0"/>
                <a:cs typeface="Times New Roman" pitchFamily="18" charset="0"/>
              </a:rPr>
              <a:t>есть вещи</a:t>
            </a:r>
            <a:r>
              <a:rPr lang="ru-RU" sz="2700" b="1" i="1" dirty="0">
                <a:solidFill>
                  <a:srgbClr val="5118B8"/>
                </a:solidFill>
                <a:latin typeface="Times New Roman" pitchFamily="18" charset="0"/>
                <a:cs typeface="Times New Roman" pitchFamily="18" charset="0"/>
              </a:rPr>
              <a:t>, которые лично для меня стали важными. Это моя работа в детском саду, которую я строю в соответствии с целями и задачами </a:t>
            </a:r>
            <a:r>
              <a:rPr lang="ru-RU" sz="2700" b="1" i="1" dirty="0" smtClean="0">
                <a:solidFill>
                  <a:srgbClr val="5118B8"/>
                </a:solidFill>
                <a:latin typeface="Times New Roman" pitchFamily="18" charset="0"/>
                <a:cs typeface="Times New Roman" pitchFamily="18" charset="0"/>
              </a:rPr>
              <a:t>ДОУ.</a:t>
            </a:r>
            <a:r>
              <a:rPr lang="ru-RU" sz="2700" b="1" i="1" dirty="0">
                <a:solidFill>
                  <a:srgbClr val="5118B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smtClean="0">
                <a:solidFill>
                  <a:srgbClr val="5118B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511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5118B8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700" b="1" i="1" dirty="0">
                <a:solidFill>
                  <a:srgbClr val="5118B8"/>
                </a:solidFill>
                <a:latin typeface="Times New Roman" pitchFamily="18" charset="0"/>
                <a:cs typeface="Times New Roman" pitchFamily="18" charset="0"/>
              </a:rPr>
              <a:t>мои воспитанники, развитие которых я отслеживаю</a:t>
            </a:r>
            <a:r>
              <a:rPr lang="ru-RU" sz="2700" b="1" i="1" dirty="0" smtClean="0">
                <a:solidFill>
                  <a:srgbClr val="5118B8"/>
                </a:solidFill>
                <a:latin typeface="Times New Roman" pitchFamily="18" charset="0"/>
                <a:cs typeface="Times New Roman" pitchFamily="18" charset="0"/>
              </a:rPr>
              <a:t>, корректирую</a:t>
            </a:r>
            <a:r>
              <a:rPr lang="ru-RU" sz="2700" b="1" i="1" dirty="0">
                <a:solidFill>
                  <a:srgbClr val="5118B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1" i="1" dirty="0" smtClean="0">
                <a:solidFill>
                  <a:srgbClr val="5118B8"/>
                </a:solidFill>
                <a:latin typeface="Times New Roman" pitchFamily="18" charset="0"/>
                <a:cs typeface="Times New Roman" pitchFamily="18" charset="0"/>
              </a:rPr>
              <a:t>сопровождаю </a:t>
            </a:r>
            <a:r>
              <a:rPr lang="ru-RU" sz="2700" b="1" i="1" dirty="0">
                <a:solidFill>
                  <a:srgbClr val="5118B8"/>
                </a:solidFill>
                <a:latin typeface="Times New Roman" pitchFamily="18" charset="0"/>
                <a:cs typeface="Times New Roman" pitchFamily="18" charset="0"/>
              </a:rPr>
              <a:t>в трудных </a:t>
            </a:r>
            <a:r>
              <a:rPr lang="ru-RU" sz="2700" b="1" i="1" dirty="0" smtClean="0">
                <a:solidFill>
                  <a:srgbClr val="5118B8"/>
                </a:solidFill>
                <a:latin typeface="Times New Roman" pitchFamily="18" charset="0"/>
                <a:cs typeface="Times New Roman" pitchFamily="18" charset="0"/>
              </a:rPr>
              <a:t>ситуациях.</a:t>
            </a:r>
            <a:r>
              <a:rPr lang="ru-RU" sz="2700" dirty="0"/>
              <a:t/>
            </a:r>
            <a:br>
              <a:rPr lang="ru-RU" sz="2700" dirty="0"/>
            </a:br>
            <a:endParaRPr lang="ru-RU" sz="49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1844824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322671"/>
            <a:ext cx="8568951" cy="451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590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64088" y="1844824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568952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1599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64088" y="1844824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260648"/>
            <a:ext cx="8604448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7258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</Template>
  <TotalTime>1145</TotalTime>
  <Words>403</Words>
  <Application>Microsoft Office PowerPoint</Application>
  <PresentationFormat>Экран (4:3)</PresentationFormat>
  <Paragraphs>72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Monotype Corsiva</vt:lpstr>
      <vt:lpstr>Segoe Print</vt:lpstr>
      <vt:lpstr>Times New Roman</vt:lpstr>
      <vt:lpstr>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В моей жизни есть вещи, которые лично для меня стали важными. Это моя работа в детском саду, которую я строю в соответствии с целями и задачами ДОУ.  Это мои воспитанники, развитие которых я отслеживаю, корректирую, сопровождаю в трудных ситуациях. </vt:lpstr>
      <vt:lpstr>Презентация PowerPoint</vt:lpstr>
      <vt:lpstr>Презентация PowerPoint</vt:lpstr>
      <vt:lpstr>Презентация PowerPoint</vt:lpstr>
      <vt:lpstr>Презентация PowerPoint</vt:lpstr>
      <vt:lpstr>- это педагоги, которые являются моими помощниками и соратниками;</vt:lpstr>
      <vt:lpstr>Презентация PowerPoint</vt:lpstr>
      <vt:lpstr>Презентация PowerPoint</vt:lpstr>
      <vt:lpstr>Презентация PowerPoint</vt:lpstr>
      <vt:lpstr>Презентация PowerPoint</vt:lpstr>
      <vt:lpstr>- это родители моих воспитанников </vt:lpstr>
      <vt:lpstr>Презентация PowerPoint</vt:lpstr>
      <vt:lpstr>Презентация PowerPoint</vt:lpstr>
      <vt:lpstr>Презентация PowerPoint</vt:lpstr>
      <vt:lpstr>      По теме своего самообразования «Роль сказки в нравственно патриотическом воспитании детей» я разработала перспективный план, и в свободное время вместе играем и вместе учимся с детьми.  </vt:lpstr>
      <vt:lpstr>Презентация PowerPoint</vt:lpstr>
      <vt:lpstr>Презентация PowerPoint</vt:lpstr>
      <vt:lpstr>Презентация PowerPoint</vt:lpstr>
      <vt:lpstr>Презентация PowerPoint</vt:lpstr>
      <vt:lpstr> Наши праздники  </vt:lpstr>
      <vt:lpstr>Презентация PowerPoint</vt:lpstr>
      <vt:lpstr>    Чтобы приобрести опыт и найти что-то новое,    приходится много работать, искать, не бояться ошибиться.    А это сложно. Только в словаре слово «победа» стоит перед словом «работа», а в жизни – всё наоборот.                                Я горжусь своей профессией, горжусь тем,                                 что мои ребятишки делятся со мной                                  «важными» секретами. Мне нравится                                  видеть мир глазами детей. Я захожу в                                 группу и вижу распахнутые навстречу                                 глаза моих ребятишек.                              Какие они разные, непредсказуемые,                           интересные, забавные, удивительные,                            умные, готовые вместить в себя                            весь мир!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Admin</cp:lastModifiedBy>
  <cp:revision>172</cp:revision>
  <dcterms:created xsi:type="dcterms:W3CDTF">2014-02-13T13:14:05Z</dcterms:created>
  <dcterms:modified xsi:type="dcterms:W3CDTF">2010-05-05T23:09:57Z</dcterms:modified>
</cp:coreProperties>
</file>