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76" r:id="rId3"/>
    <p:sldId id="281" r:id="rId4"/>
    <p:sldId id="279" r:id="rId5"/>
    <p:sldId id="273" r:id="rId6"/>
    <p:sldId id="275" r:id="rId7"/>
    <p:sldId id="260" r:id="rId8"/>
    <p:sldId id="283" r:id="rId9"/>
    <p:sldId id="261" r:id="rId10"/>
    <p:sldId id="262" r:id="rId11"/>
    <p:sldId id="271" r:id="rId12"/>
    <p:sldId id="267" r:id="rId13"/>
    <p:sldId id="284" r:id="rId14"/>
    <p:sldId id="264" r:id="rId15"/>
    <p:sldId id="277" r:id="rId16"/>
    <p:sldId id="265" r:id="rId17"/>
    <p:sldId id="278" r:id="rId18"/>
    <p:sldId id="286" r:id="rId19"/>
    <p:sldId id="266" r:id="rId20"/>
    <p:sldId id="285" r:id="rId21"/>
    <p:sldId id="270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 rtlCol="0"/>
        <a:lstStyle/>
        <a:p>
          <a:pPr rtl="0"/>
          <a:r>
            <a:rPr lang="ru" dirty="0"/>
            <a:t>Группа 1</a:t>
          </a:r>
        </a:p>
      </dgm:t>
    </dgm:pt>
    <dgm:pt modelId="{ADEA5C60-BA03-45CE-8AE4-87E8350E817F}" type="par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8655DB40-16AB-41AF-B7B9-C009642A6E8E}" type="sib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 rtlCol="0"/>
        <a:lstStyle/>
        <a:p>
          <a:pPr rtl="0"/>
          <a:r>
            <a:rPr lang="ru" dirty="0"/>
            <a:t>Группа 2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/>
      <dgm:spPr/>
      <dgm:t>
        <a:bodyPr rtlCol="0"/>
        <a:lstStyle/>
        <a:p>
          <a:pPr rtl="0"/>
          <a:r>
            <a:rPr lang="ru"/>
            <a:t>Группа 3</a:t>
          </a:r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 rtlCol="0"/>
        <a:lstStyle/>
        <a:p>
          <a:pPr rtl="0"/>
          <a:r>
            <a:rPr lang="ru"/>
            <a:t>Группа 4</a:t>
          </a:r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 rtlCol="0"/>
        <a:lstStyle/>
        <a:p>
          <a:pPr rtl="0"/>
          <a:r>
            <a:rPr lang="ru"/>
            <a:t>Группа 5</a:t>
          </a:r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 rtlCol="0"/>
        <a:lstStyle/>
        <a:p>
          <a:pPr rtl="0"/>
          <a:r>
            <a:rPr lang="ru"/>
            <a:t>Группа 6</a:t>
          </a:r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A4FAF7-2B1B-440D-AB04-52061A8327A8}" type="pres">
      <dgm:prSet presAssocID="{0EFAF7DB-220E-474B-A306-B18848A2E64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  <dgm:cxn modelId="{6A894F3B-0B32-4910-89E9-FF9567B8B041}" type="presParOf" srcId="{068CCA7D-1404-4068-AB93-6968EFC37502}" destId="{08588CD8-2C19-489E-9D24-02924B217C45}" srcOrd="9" destOrd="0" presId="urn:microsoft.com/office/officeart/2005/8/layout/default"/>
    <dgm:cxn modelId="{A2512EF8-018A-47CE-AD9F-9EF6FA2C53E3}" type="presParOf" srcId="{068CCA7D-1404-4068-AB93-6968EFC37502}" destId="{76049CD1-75A7-4C80-9C4F-81F0D3E4B5D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474" y="435880"/>
          <a:ext cx="1850119" cy="1110071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600" kern="1200" dirty="0"/>
            <a:t>Группа 1</a:t>
          </a:r>
        </a:p>
      </dsp:txBody>
      <dsp:txXfrm>
        <a:off x="474" y="435880"/>
        <a:ext cx="1850119" cy="1110071"/>
      </dsp:txXfrm>
    </dsp:sp>
    <dsp:sp modelId="{C593AB34-4B84-4F47-A09D-1663F9F71AFC}">
      <dsp:nvSpPr>
        <dsp:cNvPr id="0" name=""/>
        <dsp:cNvSpPr/>
      </dsp:nvSpPr>
      <dsp:spPr>
        <a:xfrm>
          <a:off x="2035605" y="435880"/>
          <a:ext cx="1850119" cy="1110071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600" kern="1200" dirty="0"/>
            <a:t>Группа 2</a:t>
          </a:r>
        </a:p>
      </dsp:txBody>
      <dsp:txXfrm>
        <a:off x="2035605" y="435880"/>
        <a:ext cx="1850119" cy="1110071"/>
      </dsp:txXfrm>
    </dsp:sp>
    <dsp:sp modelId="{917D3CD9-BA5B-404E-931F-223BF970C99B}">
      <dsp:nvSpPr>
        <dsp:cNvPr id="0" name=""/>
        <dsp:cNvSpPr/>
      </dsp:nvSpPr>
      <dsp:spPr>
        <a:xfrm>
          <a:off x="474" y="1730964"/>
          <a:ext cx="1850119" cy="11100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600" kern="1200"/>
            <a:t>Группа 3</a:t>
          </a:r>
        </a:p>
      </dsp:txBody>
      <dsp:txXfrm>
        <a:off x="474" y="1730964"/>
        <a:ext cx="1850119" cy="1110071"/>
      </dsp:txXfrm>
    </dsp:sp>
    <dsp:sp modelId="{4F7EBD7D-DFCF-42D9-919C-E6E65091B79C}">
      <dsp:nvSpPr>
        <dsp:cNvPr id="0" name=""/>
        <dsp:cNvSpPr/>
      </dsp:nvSpPr>
      <dsp:spPr>
        <a:xfrm>
          <a:off x="2035605" y="1730964"/>
          <a:ext cx="1850119" cy="1110071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600" kern="1200"/>
            <a:t>Группа 4</a:t>
          </a:r>
        </a:p>
      </dsp:txBody>
      <dsp:txXfrm>
        <a:off x="2035605" y="1730964"/>
        <a:ext cx="1850119" cy="1110071"/>
      </dsp:txXfrm>
    </dsp:sp>
    <dsp:sp modelId="{CB52FD11-6E75-4074-AC8F-10E0FD59B7A0}">
      <dsp:nvSpPr>
        <dsp:cNvPr id="0" name=""/>
        <dsp:cNvSpPr/>
      </dsp:nvSpPr>
      <dsp:spPr>
        <a:xfrm>
          <a:off x="474" y="3026047"/>
          <a:ext cx="1850119" cy="1110071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600" kern="1200"/>
            <a:t>Группа 5</a:t>
          </a:r>
        </a:p>
      </dsp:txBody>
      <dsp:txXfrm>
        <a:off x="474" y="3026047"/>
        <a:ext cx="1850119" cy="1110071"/>
      </dsp:txXfrm>
    </dsp:sp>
    <dsp:sp modelId="{76049CD1-75A7-4C80-9C4F-81F0D3E4B5DC}">
      <dsp:nvSpPr>
        <dsp:cNvPr id="0" name=""/>
        <dsp:cNvSpPr/>
      </dsp:nvSpPr>
      <dsp:spPr>
        <a:xfrm>
          <a:off x="2035605" y="3026047"/>
          <a:ext cx="1850119" cy="1110071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600" kern="1200"/>
            <a:t>Группа 6</a:t>
          </a:r>
        </a:p>
      </dsp:txBody>
      <dsp:txXfrm>
        <a:off x="2035605" y="3026047"/>
        <a:ext cx="1850119" cy="1110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open-lesson.net/1273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childrens-day-png/download/25484" TargetMode="External"/><Relationship Id="rId5" Type="http://schemas.openxmlformats.org/officeDocument/2006/relationships/hyperlink" Target="http://www.pngall.com/pickup-truck-png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ickimage.ru/detskie-risunki/pdd/kartinki-svetofora/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depositphotos.com/219459112/stock-illustration-mother-with-children-walk-at.html" TargetMode="External"/><Relationship Id="rId5" Type="http://schemas.openxmlformats.org/officeDocument/2006/relationships/image" Target="../media/image65.jpeg"/><Relationship Id="rId10" Type="http://schemas.openxmlformats.org/officeDocument/2006/relationships/hyperlink" Target="https://vk.com/wall-200646897_4006" TargetMode="External"/><Relationship Id="rId4" Type="http://schemas.openxmlformats.org/officeDocument/2006/relationships/hyperlink" Target="https://www.pinterest.ru/pin/730990583255439224/" TargetMode="External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3663" y="0"/>
            <a:ext cx="7663976" cy="2657573"/>
          </a:xfrm>
        </p:spPr>
        <p:txBody>
          <a:bodyPr rtlCol="0">
            <a:normAutofit/>
          </a:bodyPr>
          <a:lstStyle/>
          <a:p>
            <a:pPr algn="ctr" rtl="0"/>
            <a:r>
              <a:rPr lang="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МБДОУ ЦРР д/с 14 «Журавленок»</a:t>
            </a:r>
            <a:br>
              <a:rPr lang="ru" sz="4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старшая группа А</a:t>
            </a:r>
            <a:b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100" dirty="0">
                <a:solidFill>
                  <a:srgbClr val="00B0F0"/>
                </a:solidFill>
                <a:latin typeface="Arial Black" panose="020B0A04020102020204" pitchFamily="34" charset="0"/>
              </a:rPr>
              <a:t>г. Каспийск</a:t>
            </a:r>
            <a:endParaRPr lang="ru" sz="31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8970" y="3429000"/>
            <a:ext cx="9003030" cy="1219200"/>
          </a:xfrm>
        </p:spPr>
        <p:txBody>
          <a:bodyPr rtlCol="0">
            <a:normAutofit/>
          </a:bodyPr>
          <a:lstStyle/>
          <a:p>
            <a:pPr rtl="0"/>
            <a:r>
              <a:rPr lang="ru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«Правила дорожног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</a:t>
            </a:r>
            <a:r>
              <a:rPr lang="ru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движения»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29047B-861A-493F-A972-855CB24F9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818370" y="132749"/>
            <a:ext cx="2045970" cy="313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61955-0848-438F-A861-292B74038323}"/>
              </a:ext>
            </a:extLst>
          </p:cNvPr>
          <p:cNvSpPr txBox="1"/>
          <p:nvPr/>
        </p:nvSpPr>
        <p:spPr>
          <a:xfrm>
            <a:off x="9818371" y="4040408"/>
            <a:ext cx="45719" cy="328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9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A3BDB3-7516-4A46-AAC2-D43D405D2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20038538">
            <a:off x="78495" y="4934019"/>
            <a:ext cx="1968649" cy="1049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CAC096-845E-40CE-A2A2-BB75EDFBD70D}"/>
              </a:ext>
            </a:extLst>
          </p:cNvPr>
          <p:cNvSpPr txBox="1"/>
          <p:nvPr/>
        </p:nvSpPr>
        <p:spPr>
          <a:xfrm>
            <a:off x="3470030" y="7108805"/>
            <a:ext cx="4442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6" tooltip="http://www.pngall.com/childrens-day-png/download/25484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7" tooltip="https://creativecommons.org/licenses/by-nc/3.0/"/>
              </a:rPr>
              <a:t>CC BY-NC</a:t>
            </a:r>
            <a:endParaRPr lang="ru-RU" sz="900"/>
          </a:p>
        </p:txBody>
      </p:sp>
      <p:pic>
        <p:nvPicPr>
          <p:cNvPr id="4" name="Рисунок 3" descr="Download Teacher HQ PNG Image | FreePNGIm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98" y="4369169"/>
            <a:ext cx="42862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193" y="396934"/>
            <a:ext cx="2854237" cy="18662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" sz="2200" dirty="0">
                <a:solidFill>
                  <a:srgbClr val="7030A0"/>
                </a:solidFill>
              </a:rPr>
              <a:t>Театрализованное представление</a:t>
            </a:r>
            <a:r>
              <a:rPr lang="ru" dirty="0">
                <a:solidFill>
                  <a:srgbClr val="7030A0"/>
                </a:solidFill>
              </a:rPr>
              <a:t/>
            </a:r>
            <a:br>
              <a:rPr lang="ru" dirty="0">
                <a:solidFill>
                  <a:srgbClr val="7030A0"/>
                </a:solidFill>
              </a:rPr>
            </a:br>
            <a:r>
              <a:rPr lang="ru" dirty="0">
                <a:solidFill>
                  <a:srgbClr val="7030A0"/>
                </a:solidFill>
              </a:rPr>
              <a:t/>
            </a:r>
            <a:br>
              <a:rPr lang="ru" dirty="0">
                <a:solidFill>
                  <a:srgbClr val="7030A0"/>
                </a:solidFill>
              </a:rPr>
            </a:br>
            <a:r>
              <a:rPr lang="ru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«Путешествие в страну дорожных знаков» </a:t>
            </a:r>
          </a:p>
        </p:txBody>
      </p:sp>
      <p:pic>
        <p:nvPicPr>
          <p:cNvPr id="9" name="Рисунок 8" descr="Три ребенка в плащах держатся за руки и играют на улице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r="17356"/>
          <a:stretch/>
        </p:blipFill>
        <p:spPr/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1EE8C-41F3-4C04-AB77-A915A97397E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>
          <a:xfrm>
            <a:off x="689317" y="1020193"/>
            <a:ext cx="4192172" cy="4572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DFFD99-6DAB-47C4-917A-928B896E835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2109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0785A9-EDC6-4818-A2E6-62E9FD4D1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79" y="615159"/>
            <a:ext cx="2993367" cy="22476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23321C-1F51-4F88-8E57-EA8359879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63" y="2484992"/>
            <a:ext cx="2898587" cy="32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0B9F64-CEF7-49E4-8635-B248CA29AD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18098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EE0012-10E8-47BC-84EB-C78C0501E50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>
            <a:fillRect/>
          </a:stretch>
        </p:blipFill>
        <p:spPr>
          <a:xfrm>
            <a:off x="5546780" y="509131"/>
            <a:ext cx="2993366" cy="2940120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BF86BD-30E5-42E9-BA5B-014BA5CC19E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>
          <a:xfrm>
            <a:off x="9521555" y="1020194"/>
            <a:ext cx="2286000" cy="294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C5EEF2-653D-4C0C-B59B-9ADEE9A4A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42" y="792514"/>
            <a:ext cx="2993365" cy="32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a typeface="Times New Roman" panose="02020603050405020304" pitchFamily="18" charset="0"/>
              </a:rPr>
              <a:t>Развлечение на тему: «Азбука безопасности»</a:t>
            </a:r>
            <a:endParaRPr lang="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56E8AF-8A35-4F72-B2B0-273AADC8B5A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b="6484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575348"/>
          </a:xfrm>
        </p:spPr>
        <p:txBody>
          <a:bodyPr rtlCol="0"/>
          <a:lstStyle/>
          <a:p>
            <a:pPr algn="ctr" rtl="0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«Кто быстрее соберет светофор»</a:t>
            </a:r>
            <a:endParaRPr lang="en-US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149CC-C98A-4175-91F4-936CE02DF3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" b="6505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666788"/>
          </a:xfrm>
        </p:spPr>
        <p:txBody>
          <a:bodyPr rtlCol="0"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«Светофор- наш лучший друг»</a:t>
            </a:r>
            <a:endParaRPr lang="en-US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CA5527-C20A-45CD-9074-8342A9C2BB2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>
            <a:fillRect/>
          </a:stretch>
        </p:blipFill>
        <p:spPr/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930516DB-215A-496A-96E2-DBA9306FF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«Найди все цвета светофора»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384DB8-CDAE-47C4-8B58-CE5D97F5DC6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13284"/>
          <a:stretch>
            <a:fillRect/>
          </a:stretch>
        </p:blipFill>
        <p:spPr/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77BD32BA-9726-499A-A007-EA1625D82C1C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«Назови правильно дорожный знак»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38D718-E5D6-42FB-AFC0-CA68BD35251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>
            <a:fillRect/>
          </a:stretch>
        </p:blipFill>
        <p:spPr/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id="{3F66C392-6B9C-466E-9AD7-4171B9433BC3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«Музыкальные стулья»</a:t>
            </a:r>
          </a:p>
        </p:txBody>
      </p:sp>
    </p:spTree>
    <p:extLst>
      <p:ext uri="{BB962C8B-B14F-4D97-AF65-F5344CB8AC3E}">
        <p14:creationId xmlns:p14="http://schemas.microsoft.com/office/powerpoint/2010/main" val="26124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Художественное творчество детей по ПДД</a:t>
            </a:r>
            <a:endParaRPr lang="ru" b="1" dirty="0">
              <a:solidFill>
                <a:srgbClr val="7030A0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1FDB928-EF99-41CC-985D-D968FDCB5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829940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Пластилинография</a:t>
            </a:r>
            <a:endParaRPr lang="ru-RU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«Светофор»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B09A7C-1C8D-4778-ABDB-6F22B15EA2B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13272"/>
          <a:stretch>
            <a:fillRect/>
          </a:stretch>
        </p:blipFill>
        <p:spPr/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CE42DBBE-6085-4354-A8EE-6FA7D4371D0B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Аппликация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«Машины едут по городу»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0A888B2-51D4-4C5A-8D25-65C1B5DD48C4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Рисование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«Дорожный транспорт»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BEB36A-7327-45E7-91D9-79793E2CE94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>
            <a:fillRect/>
          </a:stretch>
        </p:blipFill>
        <p:spPr/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4B565C-B2E6-41C8-A99B-42348265863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>
            <a:fillRect/>
          </a:stretch>
        </p:blipFill>
        <p:spPr>
          <a:xfrm>
            <a:off x="8193159" y="1824285"/>
            <a:ext cx="2745407" cy="2776308"/>
          </a:xfr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Художественное творчество по ПДД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0A0598-3D73-406F-B886-DD98A6EB620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27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«Берегись автомобиля»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1F6FE6-6118-41E8-A484-0F25F544374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r="13632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«Светофор»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CF5488-3D5E-45DA-84F9-C55EFB31849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3315"/>
          <a:stretch>
            <a:fillRect/>
          </a:stretch>
        </p:blipFill>
        <p:spPr>
          <a:xfrm rot="16200000">
            <a:off x="8193088" y="1855788"/>
            <a:ext cx="2774950" cy="2714625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«Наша улица»</a:t>
            </a:r>
          </a:p>
        </p:txBody>
      </p:sp>
    </p:spTree>
    <p:extLst>
      <p:ext uri="{BB962C8B-B14F-4D97-AF65-F5344CB8AC3E}">
        <p14:creationId xmlns:p14="http://schemas.microsoft.com/office/powerpoint/2010/main" val="27323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b="1" dirty="0">
                <a:solidFill>
                  <a:srgbClr val="7030A0"/>
                </a:solidFill>
              </a:rPr>
              <a:t>Дидактические игры</a:t>
            </a:r>
            <a:endParaRPr lang="ru" b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Лото «Дорога»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13272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«Дорожные знаки»</a:t>
            </a: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r="13294"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«Собери дорожный знак»</a:t>
            </a: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r="13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0"/>
            <a:ext cx="9770428" cy="1524000"/>
          </a:xfrm>
        </p:spPr>
        <p:txBody>
          <a:bodyPr>
            <a:noAutofit/>
          </a:bodyPr>
          <a:lstStyle/>
          <a:p>
            <a:pPr lvl="0" algn="ctr">
              <a:lnSpc>
                <a:spcPct val="115000"/>
              </a:lnSpc>
              <a:spcBef>
                <a:spcPts val="1800"/>
              </a:spcBef>
              <a:tabLst>
                <a:tab pos="90170" algn="l"/>
              </a:tabLst>
            </a:pPr>
            <a:r>
              <a:rPr lang="ru-RU" sz="2800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/>
            </a:r>
            <a:br>
              <a:rPr lang="ru-RU" sz="2800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</a:br>
            <a:r>
              <a:rPr lang="ru-RU" sz="2800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/>
            </a:r>
            <a:br>
              <a:rPr lang="ru-RU" sz="2800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</a:br>
            <a:r>
              <a:rPr lang="ru-RU" sz="2800" b="1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>Профилактическая работа с родителями (законными представителями)</a:t>
            </a:r>
            <a:br>
              <a:rPr lang="ru-RU" sz="2800" b="1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7B36D2-2D64-4164-BAB4-8F48FC9287A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«Детское автокресло»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0D4CAC-233C-4BB8-8B11-102E34E747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r="21512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«Правила дорожного движения»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«Ремни безопасности»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996CA6-8226-48D1-BF66-ECA75A5A152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22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162" y="431679"/>
            <a:ext cx="10058402" cy="121920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                            </a:t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</a:br>
            <a:r>
              <a:rPr lang="ru-RU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                                                                                  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rgbClr val="7030A0"/>
                </a:solidFill>
                <a:ea typeface="Times New Roman" panose="02020603050405020304" pitchFamily="18" charset="0"/>
              </a:rPr>
              <a:t>Профилактическая работа с родителями (законными представителями)</a:t>
            </a:r>
            <a:br>
              <a:rPr lang="ru-RU" sz="2700" b="1" dirty="0">
                <a:solidFill>
                  <a:srgbClr val="7030A0"/>
                </a:solidFill>
                <a:ea typeface="Times New Roman" panose="02020603050405020304" pitchFamily="18" charset="0"/>
              </a:rPr>
            </a:br>
            <a:endParaRPr lang="ru-RU" sz="27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r="1345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Схема безопасного маршрута для детей и родителей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13284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r="13451"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«Смотри и запоминай!»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7F1107-542B-4DB0-8A8F-6C3F85FE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7" y="9816"/>
            <a:ext cx="10058402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Награды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E78E1C-7D21-4050-927E-E32C7873A17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2" b="14362"/>
          <a:stretch>
            <a:fillRect/>
          </a:stretch>
        </p:blipFill>
        <p:spPr>
          <a:xfrm>
            <a:off x="1249167" y="1824284"/>
            <a:ext cx="2715289" cy="277630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D06E388-BF50-4165-8104-4F4C84E6D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Black" panose="020B0A04020102020204" pitchFamily="34" charset="0"/>
              </a:rPr>
              <a:t>Коллективная работа «Машины едут по городу»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722FB30-38D3-43D4-B6F0-DFDA33BD05BD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Black" panose="020B0A04020102020204" pitchFamily="34" charset="0"/>
              </a:rPr>
              <a:t>Мастер класс «Дорожная Азбука»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C1B96A1-5378-485C-ABE2-564841675BC0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Black" panose="020B0A04020102020204" pitchFamily="34" charset="0"/>
              </a:rPr>
              <a:t>Викторина «Азбука дорожного движения»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1ECD64-61EA-48E2-AEF8-2AF047DED4B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b="13882"/>
          <a:stretch>
            <a:fillRect/>
          </a:stretch>
        </p:blipFill>
        <p:spPr/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29EE5C-A040-475A-821A-35E92E981B1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138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216131"/>
            <a:ext cx="11441430" cy="1536469"/>
          </a:xfrm>
        </p:spPr>
        <p:txBody>
          <a:bodyPr>
            <a:normAutofit/>
          </a:bodyPr>
          <a:lstStyle/>
          <a:p>
            <a:pPr marL="347472" lvl="0" indent="90170" algn="ctr">
              <a:lnSpc>
                <a:spcPct val="100000"/>
              </a:lnSpc>
              <a:spcBef>
                <a:spcPts val="1800"/>
              </a:spcBef>
            </a:pPr>
            <a:r>
              <a:rPr lang="ru-RU" sz="2200" b="1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>Основные направления  работы  </a:t>
            </a:r>
            <a:br>
              <a:rPr lang="ru-RU" sz="2200" b="1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</a:br>
            <a:r>
              <a:rPr lang="ru-RU" sz="2200" b="1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>по безопасности детского </a:t>
            </a:r>
            <a:r>
              <a:rPr lang="ru-RU" sz="2200" b="1" dirty="0" err="1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>дорожно</a:t>
            </a:r>
            <a:r>
              <a:rPr lang="ru-RU" sz="2200" b="1" dirty="0">
                <a:solidFill>
                  <a:srgbClr val="7030A0"/>
                </a:solidFill>
                <a:ea typeface="Times New Roman" panose="02020603050405020304" pitchFamily="18" charset="0"/>
                <a:cs typeface="+mn-cs"/>
              </a:rPr>
              <a:t> - транспортного травматизма </a:t>
            </a:r>
            <a:r>
              <a:rPr lang="ru-RU" sz="1800" b="1" dirty="0">
                <a:solidFill>
                  <a:srgbClr val="9A5315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1800" b="1" dirty="0">
                <a:solidFill>
                  <a:srgbClr val="9A5315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</a:br>
            <a:r>
              <a:rPr lang="ru-RU" sz="800" b="1" dirty="0">
                <a:solidFill>
                  <a:srgbClr val="0000CC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 </a:t>
            </a:r>
            <a:r>
              <a:rPr lang="ru-RU" sz="500" b="1" dirty="0">
                <a:solidFill>
                  <a:srgbClr val="9A5315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500" b="1" dirty="0">
                <a:solidFill>
                  <a:srgbClr val="9A5315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</a:b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" y="1314450"/>
            <a:ext cx="10826432" cy="5543550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15000"/>
              </a:lnSpc>
              <a:spcBef>
                <a:spcPts val="125"/>
              </a:spcBef>
              <a:spcAft>
                <a:spcPts val="0"/>
              </a:spcAft>
              <a:buNone/>
              <a:tabLst>
                <a:tab pos="-90170" algn="l"/>
                <a:tab pos="18034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1.Сохранение жизни и здоровья детей.</a:t>
            </a:r>
          </a:p>
          <a:p>
            <a:pPr indent="0" algn="just">
              <a:lnSpc>
                <a:spcPct val="115000"/>
              </a:lnSpc>
              <a:spcBef>
                <a:spcPts val="125"/>
              </a:spcBef>
              <a:spcAft>
                <a:spcPts val="0"/>
              </a:spcAft>
              <a:buNone/>
              <a:tabLst>
                <a:tab pos="-90170" algn="l"/>
                <a:tab pos="18034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2.Создание необходимых условий для обеспечения непрерывного воспитательного процесса в области безопасности дорожного движения.</a:t>
            </a:r>
          </a:p>
          <a:p>
            <a:pPr indent="0" algn="just">
              <a:lnSpc>
                <a:spcPct val="115000"/>
              </a:lnSpc>
              <a:spcBef>
                <a:spcPts val="125"/>
              </a:spcBef>
              <a:spcAft>
                <a:spcPts val="0"/>
              </a:spcAft>
              <a:buNone/>
              <a:tabLst>
                <a:tab pos="-90170" algn="l"/>
                <a:tab pos="18034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3.Создание у детей стереотипов безопасного поведения на улице.</a:t>
            </a:r>
          </a:p>
          <a:p>
            <a:pPr indent="0" algn="just">
              <a:lnSpc>
                <a:spcPct val="115000"/>
              </a:lnSpc>
              <a:spcBef>
                <a:spcPts val="125"/>
              </a:spcBef>
              <a:spcAft>
                <a:spcPts val="0"/>
              </a:spcAft>
              <a:buNone/>
              <a:tabLst>
                <a:tab pos="-90170" algn="l"/>
                <a:tab pos="18034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4.Обучение основам транспортной культуры.</a:t>
            </a:r>
          </a:p>
          <a:p>
            <a:pPr indent="0" algn="just">
              <a:lnSpc>
                <a:spcPct val="115000"/>
              </a:lnSpc>
              <a:spcBef>
                <a:spcPts val="125"/>
              </a:spcBef>
              <a:spcAft>
                <a:spcPts val="0"/>
              </a:spcAft>
              <a:buNone/>
              <a:tabLst>
                <a:tab pos="-90170" algn="l"/>
                <a:tab pos="180340" algn="l"/>
                <a:tab pos="27051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5.Привлечение внимания общественности к проблеме безопасности на   дороге.</a:t>
            </a:r>
            <a:endParaRPr lang="ru-RU" sz="43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6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Ожидаемый результат:</a:t>
            </a:r>
            <a:endParaRPr lang="ru-RU" sz="64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</a:t>
            </a: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1.Совершенствование профилактической работы по ПДД в детском саду;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2.Формирование навыков правильного поведения детей;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3.Предотвращение детского дорожно-транспортного травматизма.</a:t>
            </a:r>
          </a:p>
          <a:p>
            <a:pPr indent="0" algn="just">
              <a:lnSpc>
                <a:spcPct val="115000"/>
              </a:lnSpc>
              <a:spcBef>
                <a:spcPts val="125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56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 </a:t>
            </a:r>
            <a:endParaRPr lang="ru-RU" sz="5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6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Направление деятельности</a:t>
            </a:r>
            <a:r>
              <a:rPr lang="ru-RU" sz="6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1.Познавательные игры;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2.Конкурсы рисунков;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3.Создание развивающей среды в группах по ПДД;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5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4.Профилактическая работа с родителями (законными представителями).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2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AAF86F31-9FBF-43EB-9508-D5B091DAC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Black" panose="020B0A04020102020204" pitchFamily="34" charset="0"/>
              </a:rPr>
              <a:t>Фотография «Путешествие в страну дорожных знаков»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00F5D25-9E61-4423-9318-5EED1270D199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Black" panose="020B0A04020102020204" pitchFamily="34" charset="0"/>
              </a:rPr>
              <a:t>Викторина «Знаток ПДД»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A26282-2ED1-48D8-AF85-E05D1BD17D4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2" b="14362"/>
          <a:stretch>
            <a:fillRect/>
          </a:stretch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7DD8FAF-F44E-48B3-BD10-B0DF401845D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380414" y="4947405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Arial Black" panose="020B0A04020102020204" pitchFamily="34" charset="0"/>
              </a:rPr>
              <a:t>Поделка «Часики ПДД»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6D18D3-7AEA-4648-AD41-47BB1C4167C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1" b="13871"/>
          <a:stretch>
            <a:fillRect/>
          </a:stretch>
        </p:blipFill>
        <p:spPr/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3AE713-ED07-4F1F-8F09-A05EB040569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b="14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07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b="1" dirty="0">
                <a:solidFill>
                  <a:srgbClr val="7030A0"/>
                </a:solidFill>
              </a:rPr>
              <a:t>Азбуку города помни всегда,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 чтобы с тобой не случилась беда!!!</a:t>
            </a:r>
            <a:endParaRPr lang="ru" b="1" dirty="0">
              <a:solidFill>
                <a:srgbClr val="7030A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7A42398-2DF3-4932-AFEF-0845FBE31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02" y="1716288"/>
            <a:ext cx="7795260" cy="470916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E0BC05-F9FA-4998-8025-6C2E3B7AE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117774" y="4884420"/>
            <a:ext cx="2011680" cy="1219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A68E9F-A339-416C-86D7-946C898F6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84990" y="515639"/>
            <a:ext cx="1140890" cy="12121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7B2457-1B31-4D8E-8214-B9B5809A9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117774" y="1385916"/>
            <a:ext cx="1782641" cy="12121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DBA25C-2002-4785-BC01-D31D1DC9A8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24988" y="4490232"/>
            <a:ext cx="1330835" cy="18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778240" y="421594"/>
            <a:ext cx="3281340" cy="1885508"/>
          </a:xfrm>
        </p:spPr>
        <p:txBody>
          <a:bodyPr rtlCol="0"/>
          <a:lstStyle/>
          <a:p>
            <a:pPr algn="ctr" rtl="0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«Дорожная безопасность»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endParaRPr lang="ru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79AD0-B343-420B-BCAC-64083762F46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8088"/>
          <a:stretch>
            <a:fillRect/>
          </a:stretch>
        </p:blipFill>
        <p:spPr/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83BCB6-D307-40C2-AD45-110CD045DD1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9E07C3-1BD1-4C7B-8DC0-8BE7354B606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21"/>
          </p:nvPr>
        </p:nvSpPr>
        <p:spPr>
          <a:xfrm>
            <a:off x="9359931" y="1682272"/>
            <a:ext cx="2286000" cy="3248729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ru-RU" sz="2000" dirty="0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Задачи:</a:t>
            </a:r>
          </a:p>
          <a:p>
            <a:pPr marL="342900" indent="-342900" rtl="0">
              <a:buAutoNum type="arabicPeriod"/>
            </a:pPr>
            <a:r>
              <a:rPr lang="ru-RU" sz="18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Расширять представления о правилах дорожного движения. </a:t>
            </a:r>
          </a:p>
          <a:p>
            <a:pPr marL="342900" indent="-342900" rtl="0">
              <a:buAutoNum type="arabicPeriod"/>
            </a:pPr>
            <a:r>
              <a:rPr lang="ru-RU" sz="18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Продолжать знакомить с элементами дорожного движения.</a:t>
            </a:r>
          </a:p>
          <a:p>
            <a:pPr marL="342900" indent="-342900" rtl="0">
              <a:buAutoNum type="arabicPeriod"/>
            </a:pPr>
            <a:r>
              <a:rPr lang="ru-RU" sz="18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Уточнять представления о работе светофора</a:t>
            </a:r>
            <a:r>
              <a:rPr lang="ru-RU" dirty="0"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  <a:endParaRPr lang="en-US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7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dou84.ru/images/PDD/Prezentaciya/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58" y="247650"/>
            <a:ext cx="10227085" cy="56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b="1" dirty="0">
                <a:solidFill>
                  <a:srgbClr val="7030A0"/>
                </a:solidFill>
                <a:cs typeface="Arabic Typesetting" panose="03020402040406030203" pitchFamily="66" charset="-78"/>
              </a:rPr>
              <a:t>Предметно</a:t>
            </a:r>
            <a:br>
              <a:rPr lang="ru-RU" b="1" dirty="0">
                <a:solidFill>
                  <a:srgbClr val="7030A0"/>
                </a:solidFill>
                <a:cs typeface="Arabic Typesetting" panose="03020402040406030203" pitchFamily="66" charset="-78"/>
              </a:rPr>
            </a:br>
            <a:r>
              <a:rPr lang="ru-RU" b="1" dirty="0">
                <a:solidFill>
                  <a:srgbClr val="7030A0"/>
                </a:solidFill>
                <a:cs typeface="Arabic Typesetting" panose="03020402040406030203" pitchFamily="66" charset="-78"/>
              </a:rPr>
              <a:t>развивающая среда</a:t>
            </a:r>
            <a:br>
              <a:rPr lang="ru-RU" b="1" dirty="0">
                <a:solidFill>
                  <a:srgbClr val="7030A0"/>
                </a:solidFill>
                <a:cs typeface="Arabic Typesetting" panose="03020402040406030203" pitchFamily="66" charset="-78"/>
              </a:rPr>
            </a:br>
            <a:r>
              <a:rPr lang="ru-RU" b="1" dirty="0">
                <a:solidFill>
                  <a:srgbClr val="7030A0"/>
                </a:solidFill>
                <a:cs typeface="Arabic Typesetting" panose="03020402040406030203" pitchFamily="66" charset="-78"/>
              </a:rPr>
              <a:t> по ПДД</a:t>
            </a:r>
            <a:endParaRPr lang="ru" b="1" dirty="0">
              <a:solidFill>
                <a:srgbClr val="7030A0"/>
              </a:solidFill>
              <a:cs typeface="Arabic Typesetting" panose="03020402040406030203" pitchFamily="66" charset="-78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7F34AB-BC1F-435E-A7EA-23C36A21CF8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8088"/>
          <a:stretch>
            <a:fillRect/>
          </a:stretch>
        </p:blipFill>
        <p:spPr>
          <a:xfrm>
            <a:off x="815926" y="1020193"/>
            <a:ext cx="3911069" cy="4572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B5BF5B-BC3E-4680-A361-BA05299DE3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3A36D7-9217-4F4D-8EFF-8B8BA0AC933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64EDE7B4-32AF-4240-871B-43406FF1083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066214" y="2610722"/>
            <a:ext cx="2672396" cy="3248729"/>
          </a:xfrm>
        </p:spPr>
        <p:txBody>
          <a:bodyPr>
            <a:normAutofit fontScale="77500" lnSpcReduction="20000"/>
          </a:bodyPr>
          <a:lstStyle/>
          <a:p>
            <a:pPr indent="450850"/>
            <a:r>
              <a:rPr lang="ru-RU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Предметно-развивающая среда по ознакомлению с ПДД в старшей группе включает в себя:</a:t>
            </a:r>
            <a:endParaRPr lang="ru-RU" sz="11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     игровая зона с макетами домов и знаков.</a:t>
            </a:r>
            <a:endParaRPr lang="ru-RU" sz="11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2. подборка художественной              литературы по теме</a:t>
            </a:r>
            <a:endParaRPr lang="ru-RU" sz="11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3. атрибуты для сюжетно-ролевых игр</a:t>
            </a:r>
            <a:endParaRPr lang="ru-RU" sz="11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4. настольные, дидактические игры по ПДД</a:t>
            </a:r>
            <a:endParaRPr lang="ru-RU" sz="11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5.     уголок родителям</a:t>
            </a:r>
            <a:endParaRPr lang="ru-RU" sz="11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F91220-C0E4-4697-BAEB-7BEFEDC01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79" y="3486825"/>
            <a:ext cx="2993367" cy="2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09105"/>
          </a:xfrm>
        </p:spPr>
        <p:txBody>
          <a:bodyPr rtlCol="0"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cs typeface="Arabic Typesetting" panose="03020402040406030203" pitchFamily="66" charset="-78"/>
              </a:rPr>
              <a:t>Предметно-развивающая среда по ПДД</a:t>
            </a:r>
            <a:endParaRPr sz="4400" b="1" dirty="0">
              <a:solidFill>
                <a:srgbClr val="7030A0"/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Уголок дорожного движения</a:t>
            </a:r>
            <a:endParaRPr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F38C3A-BD73-485D-A638-1D0259CD0FE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707208" y="4968698"/>
            <a:ext cx="2743200" cy="914400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Дорожный транспорт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EA77B99-CD7A-4562-8181-6ACDC7731492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Уголок «Дорожного движения»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13272"/>
          <a:stretch>
            <a:fillRect/>
          </a:stretch>
        </p:blipFill>
        <p:spPr>
          <a:xfrm>
            <a:off x="4707208" y="1824285"/>
            <a:ext cx="2729484" cy="277630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r="13294"/>
          <a:stretch>
            <a:fillRect/>
          </a:stretch>
        </p:blipFill>
        <p:spPr>
          <a:xfrm>
            <a:off x="1147156" y="1824285"/>
            <a:ext cx="2817301" cy="277630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3B3DEC-E4E7-4390-BF5E-9982554A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71" y="1889302"/>
            <a:ext cx="2729484" cy="27112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E47D33-0FC2-40B4-A9CE-186F0309D64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85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640080"/>
            <a:ext cx="2878136" cy="1520190"/>
          </a:xfrm>
        </p:spPr>
        <p:txBody>
          <a:bodyPr rtlCol="0">
            <a:normAutofit/>
          </a:bodyPr>
          <a:lstStyle/>
          <a:p>
            <a:pPr algn="ctr" rtl="0"/>
            <a:r>
              <a:rPr lang="ru" b="1" dirty="0">
                <a:solidFill>
                  <a:srgbClr val="7030A0"/>
                </a:solidFill>
              </a:rPr>
              <a:t>Мы учим правила дорожного движения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type="pic" sz="quarter" idx="17"/>
            <p:extLst>
              <p:ext uri="{D42A27DB-BD31-4B8C-83A1-F6EECF244321}">
                <p14:modId xmlns:p14="http://schemas.microsoft.com/office/powerpoint/2010/main" val="1428083192"/>
              </p:ext>
            </p:extLst>
          </p:nvPr>
        </p:nvGraphicFramePr>
        <p:xfrm>
          <a:off x="841375" y="1020763"/>
          <a:ext cx="3886200" cy="21367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94">
                <a:tc>
                  <a:txBody>
                    <a:bodyPr/>
                    <a:lstStyle/>
                    <a:p>
                      <a:pPr rtl="0"/>
                      <a:r>
                        <a:rPr lang="ru"/>
                        <a:t>Класс</a:t>
                      </a:r>
                      <a:endParaRPr dirty="0"/>
                    </a:p>
                  </a:txBody>
                  <a:tcPr marL="71768" marR="71768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t>Группа 1</a:t>
                      </a:r>
                    </a:p>
                  </a:txBody>
                  <a:tcPr marL="71768" marR="71768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t>Группа 2</a:t>
                      </a:r>
                    </a:p>
                  </a:txBody>
                  <a:tcPr marL="71768" marR="71768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194">
                <a:tc>
                  <a:txBody>
                    <a:bodyPr/>
                    <a:lstStyle/>
                    <a:p>
                      <a:pPr rtl="0"/>
                      <a:r>
                        <a:t>Класс 1</a:t>
                      </a:r>
                    </a:p>
                  </a:txBody>
                  <a:tcPr marL="71768" marR="7176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dirty="0"/>
                        <a:t>82</a:t>
                      </a:r>
                    </a:p>
                  </a:txBody>
                  <a:tcPr marL="71768" marR="7176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t>95</a:t>
                      </a:r>
                    </a:p>
                  </a:txBody>
                  <a:tcPr marL="71768" marR="7176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194">
                <a:tc>
                  <a:txBody>
                    <a:bodyPr/>
                    <a:lstStyle/>
                    <a:p>
                      <a:pPr rtl="0"/>
                      <a:r>
                        <a:t>Класс 2</a:t>
                      </a:r>
                    </a:p>
                  </a:txBody>
                  <a:tcPr marL="71768" marR="7176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t>76</a:t>
                      </a:r>
                    </a:p>
                  </a:txBody>
                  <a:tcPr marL="71768" marR="7176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t>88</a:t>
                      </a:r>
                    </a:p>
                  </a:txBody>
                  <a:tcPr marL="71768" marR="7176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194">
                <a:tc>
                  <a:txBody>
                    <a:bodyPr/>
                    <a:lstStyle/>
                    <a:p>
                      <a:pPr rtl="0"/>
                      <a:r>
                        <a:t>Класс 3</a:t>
                      </a:r>
                    </a:p>
                  </a:txBody>
                  <a:tcPr marL="71768" marR="7176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t>84</a:t>
                      </a:r>
                    </a:p>
                  </a:txBody>
                  <a:tcPr marL="71768" marR="71768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dirty="0"/>
                        <a:t>90</a:t>
                      </a:r>
                    </a:p>
                  </a:txBody>
                  <a:tcPr marL="71768" marR="7176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BA4C2D-06A3-493D-98A0-7C227856854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892E11-4DDE-48F6-BCFE-6AEB07574A2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3" name="Объект 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algn="ctr" rtl="0"/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Пешеходный переход</a:t>
            </a:r>
          </a:p>
          <a:p>
            <a:pPr algn="ctr" rtl="0"/>
            <a:endParaRPr lang="ru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 rtl="0"/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Игра «Водители и пешеходы»</a:t>
            </a:r>
          </a:p>
          <a:p>
            <a:pPr algn="ctr" rtl="0"/>
            <a:endParaRPr lang="ru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 rtl="0"/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Запоминаем </a:t>
            </a:r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</a:t>
            </a:r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орожные знаки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D9C692-4FD5-4A13-A143-9C449F8EA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7" y="1014490"/>
            <a:ext cx="4126488" cy="30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</a:t>
            </a:r>
            <a:r>
              <a:rPr lang="ru-RU" b="1" dirty="0">
                <a:solidFill>
                  <a:srgbClr val="7030A0"/>
                </a:solidFill>
              </a:rPr>
              <a:t>КЕЙСЫ ПО ПДД</a:t>
            </a:r>
            <a:endParaRPr lang="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133A0-A4B7-4486-BBA2-8F42D1020DB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r="13294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452382" y="4947405"/>
            <a:ext cx="2743200" cy="914400"/>
          </a:xfrm>
        </p:spPr>
        <p:txBody>
          <a:bodyPr rtlCol="0"/>
          <a:lstStyle/>
          <a:p>
            <a:pPr algn="ctr" rtl="0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«Проблемные ситуации»</a:t>
            </a:r>
            <a:endParaRPr lang="en-US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7FC68-BB26-4418-8ED3-EC464ED178F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13272"/>
          <a:stretch>
            <a:fillRect/>
          </a:stretch>
        </p:blipFill>
        <p:spPr/>
      </p:pic>
      <p:sp>
        <p:nvSpPr>
          <p:cNvPr id="13" name="Текст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«Дорожная азбука»</a:t>
            </a:r>
            <a:endParaRPr lang="en-US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7D9D9-CA84-4B2C-95DC-40FF9FDB41F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r="13294"/>
          <a:stretch>
            <a:fillRect/>
          </a:stretch>
        </p:blipFill>
        <p:spPr/>
      </p:pic>
      <p:sp>
        <p:nvSpPr>
          <p:cNvPr id="14" name="Текст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algn="ctr" rtl="0"/>
            <a:r>
              <a:rPr lang="ru-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«Квест-игра»</a:t>
            </a:r>
            <a:endParaRPr lang="en-US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8971" y="529603"/>
            <a:ext cx="2286000" cy="111626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" sz="3600" b="1" dirty="0">
                <a:solidFill>
                  <a:srgbClr val="7030A0"/>
                </a:solidFill>
              </a:rPr>
              <a:t>Кейсы по</a:t>
            </a:r>
            <a:r>
              <a:rPr lang="ru" sz="2800" b="1" dirty="0">
                <a:solidFill>
                  <a:srgbClr val="7030A0"/>
                </a:solidFill>
              </a:rPr>
              <a:t/>
            </a:r>
            <a:br>
              <a:rPr lang="ru" sz="2800" b="1" dirty="0">
                <a:solidFill>
                  <a:srgbClr val="7030A0"/>
                </a:solidFill>
              </a:rPr>
            </a:br>
            <a:r>
              <a:rPr lang="ru" sz="2800" b="1" dirty="0">
                <a:solidFill>
                  <a:srgbClr val="7030A0"/>
                </a:solidFill>
              </a:rPr>
              <a:t/>
            </a:r>
            <a:br>
              <a:rPr lang="ru" sz="2800" b="1" dirty="0">
                <a:solidFill>
                  <a:srgbClr val="7030A0"/>
                </a:solidFill>
              </a:rPr>
            </a:br>
            <a:r>
              <a:rPr lang="ru" sz="2800" b="1" dirty="0">
                <a:solidFill>
                  <a:srgbClr val="7030A0"/>
                </a:solidFill>
              </a:rPr>
              <a:t> </a:t>
            </a:r>
            <a:r>
              <a:rPr lang="ru" sz="3600" b="1" dirty="0">
                <a:solidFill>
                  <a:srgbClr val="7030A0"/>
                </a:solidFill>
              </a:rPr>
              <a:t>ПДД</a:t>
            </a:r>
            <a:endParaRPr lang="ru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9" name="Объект 8" descr="Простой блочный список с шестью группами полей разного цвета, упорядоченными слева направо и сверху вниз по рядам, каждый из которых включает два поля."/>
          <p:cNvGraphicFramePr>
            <a:graphicFrameLocks noGrp="1"/>
          </p:cNvGraphicFramePr>
          <p:nvPr>
            <p:ph type="pic" sz="quarter" idx="17"/>
            <p:extLst>
              <p:ext uri="{D42A27DB-BD31-4B8C-83A1-F6EECF244321}">
                <p14:modId xmlns:p14="http://schemas.microsoft.com/office/powerpoint/2010/main" val="3664371676"/>
              </p:ext>
            </p:extLst>
          </p:nvPr>
        </p:nvGraphicFramePr>
        <p:xfrm>
          <a:off x="841375" y="1020763"/>
          <a:ext cx="3886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type="body" sz="half" idx="21"/>
          </p:nvPr>
        </p:nvSpPr>
        <p:spPr>
          <a:xfrm>
            <a:off x="9359351" y="2303396"/>
            <a:ext cx="2286000" cy="2305339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 «Рассуждалки»</a:t>
            </a:r>
          </a:p>
          <a:p>
            <a:pPr rtl="0"/>
            <a:endParaRPr lang="ru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rtl="0"/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2. «Пешеходный переход»</a:t>
            </a:r>
          </a:p>
          <a:p>
            <a:pPr rtl="0"/>
            <a:endParaRPr lang="ru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rtl="0"/>
            <a:r>
              <a:rPr lang="ru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3. «Правила дорожного движения»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4C6616-5EC6-4CC0-8579-9F2ADEB879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6" y="1248935"/>
            <a:ext cx="3851789" cy="4115655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5"/>
          <a:stretch>
            <a:fillRect/>
          </a:stretch>
        </p:blipFill>
        <p:spPr/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3A36D7-9217-4F4D-8EFF-8B8BA0AC933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595</TotalTime>
  <Words>406</Words>
  <Application>Microsoft Office PowerPoint</Application>
  <PresentationFormat>Широкоэкранный</PresentationFormat>
  <Paragraphs>107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 Unicode MS</vt:lpstr>
      <vt:lpstr>Aharoni</vt:lpstr>
      <vt:lpstr>Arabic Typesetting</vt:lpstr>
      <vt:lpstr>Arial</vt:lpstr>
      <vt:lpstr>Arial Black</vt:lpstr>
      <vt:lpstr>Arial Narrow</vt:lpstr>
      <vt:lpstr>Segoe Print</vt:lpstr>
      <vt:lpstr>Segoe UI Black</vt:lpstr>
      <vt:lpstr>Times New Roman</vt:lpstr>
      <vt:lpstr>Природа 16 х 9</vt:lpstr>
      <vt:lpstr>МБДОУ ЦРР д/с 14 «Журавленок»  старшая группа А г. Каспийск</vt:lpstr>
      <vt:lpstr>Основные направления  работы   по безопасности детского дорожно - транспортного травматизма    </vt:lpstr>
      <vt:lpstr>«Дорожная безопасность»   </vt:lpstr>
      <vt:lpstr>Презентация PowerPoint</vt:lpstr>
      <vt:lpstr>Предметно развивающая среда  по ПДД</vt:lpstr>
      <vt:lpstr>Предметно-развивающая среда по ПДД</vt:lpstr>
      <vt:lpstr>Мы учим правила дорожного движения</vt:lpstr>
      <vt:lpstr>                КЕЙСЫ ПО ПДД</vt:lpstr>
      <vt:lpstr>Кейсы по   ПДД</vt:lpstr>
      <vt:lpstr>Театрализованное представление  «Путешествие в страну дорожных знаков» </vt:lpstr>
      <vt:lpstr>Презентация PowerPoint</vt:lpstr>
      <vt:lpstr> Развлечение на тему: «Азбука безопасности»</vt:lpstr>
      <vt:lpstr>Презентация PowerPoint</vt:lpstr>
      <vt:lpstr> Художественное творчество детей по ПДД</vt:lpstr>
      <vt:lpstr>Художественное творчество по ПДД</vt:lpstr>
      <vt:lpstr>Дидактические игры</vt:lpstr>
      <vt:lpstr>  Профилактическая работа с родителями (законными представителями) </vt:lpstr>
      <vt:lpstr>                                                                                                                       Профилактическая работа с родителями (законными представителями) </vt:lpstr>
      <vt:lpstr>Награды</vt:lpstr>
      <vt:lpstr>Презентация PowerPoint</vt:lpstr>
      <vt:lpstr>Азбуку города помни всегда,  чтобы с тобой не случилась беда!!!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ЦРР д/с 14 «Журавленок»  старшая группа А</dc:title>
  <dc:creator>mur</dc:creator>
  <cp:lastModifiedBy>Admin</cp:lastModifiedBy>
  <cp:revision>27</cp:revision>
  <dcterms:created xsi:type="dcterms:W3CDTF">2022-04-07T18:17:52Z</dcterms:created>
  <dcterms:modified xsi:type="dcterms:W3CDTF">2022-04-22T07:05:19Z</dcterms:modified>
</cp:coreProperties>
</file>