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2" r:id="rId3"/>
    <p:sldId id="263" r:id="rId4"/>
    <p:sldId id="265" r:id="rId5"/>
    <p:sldId id="266" r:id="rId6"/>
    <p:sldId id="259" r:id="rId7"/>
    <p:sldId id="280" r:id="rId8"/>
    <p:sldId id="281" r:id="rId9"/>
    <p:sldId id="272" r:id="rId10"/>
    <p:sldId id="270" r:id="rId11"/>
    <p:sldId id="27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36AFB4-2E42-48C3-9B8B-2E7F952623B9}" type="datetimeFigureOut">
              <a:rPr lang="ru-RU" smtClean="0"/>
              <a:pPr/>
              <a:t>26.04.2018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F036E3-CA98-49C4-8CC4-DFA295D7B54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F036E3-CA98-49C4-8CC4-DFA295D7B54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8.jpeg"/><Relationship Id="rId7" Type="http://schemas.openxmlformats.org/officeDocument/2006/relationships/image" Target="../media/image50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6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5.jpeg"/><Relationship Id="rId5" Type="http://schemas.openxmlformats.org/officeDocument/2006/relationships/image" Target="../media/image8.jpe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2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1.jpeg"/><Relationship Id="rId5" Type="http://schemas.openxmlformats.org/officeDocument/2006/relationships/image" Target="../media/image13.jpe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Организация развивающей предметно-пространственной среды в МКДОУ ЦРР </a:t>
            </a:r>
            <a:r>
              <a:rPr lang="ru-RU" sz="2400" dirty="0" err="1" smtClean="0">
                <a:solidFill>
                  <a:srgbClr val="C00000"/>
                </a:solidFill>
              </a:rPr>
              <a:t>д</a:t>
            </a:r>
            <a:r>
              <a:rPr lang="ru-RU" sz="2400" dirty="0" smtClean="0">
                <a:solidFill>
                  <a:srgbClr val="C00000"/>
                </a:solidFill>
              </a:rPr>
              <a:t>/с№11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066800"/>
            <a:ext cx="4040188" cy="1371600"/>
          </a:xfrm>
        </p:spPr>
        <p:txBody>
          <a:bodyPr>
            <a:no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связи с введением ФГОС, вопрос организации предметно-пространственной развивающей среды в нашем учреждении на сегодняшний день стоит особо актуально, т.к. она должна обеспечивать возможность педагогам  эффективно развивать индивидуальность каждого ребенка с учетом его склонностей, интересов, уровня активности.</a:t>
            </a: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 descr="WF6A7252--------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066800" y="2743200"/>
            <a:ext cx="2634192" cy="35702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066800"/>
            <a:ext cx="4041775" cy="1447800"/>
          </a:xfrm>
        </p:spPr>
        <p:txBody>
          <a:bodyPr>
            <a:noAutofit/>
          </a:bodyPr>
          <a:lstStyle/>
          <a:p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Создавая развивающую предметно-пространственную среду любой возрастной группы , необходимо учитывать психологические основы конструктивного взаимодействия участников воспитательно-образовательного процесса, дизайн  современной среды дошкольного учреждения и психологические особенности возрастной группы, на которую нацелена данная среда.</a:t>
            </a: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WF6A7250--------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tretch>
            <a:fillRect/>
          </a:stretch>
        </p:blipFill>
        <p:spPr>
          <a:xfrm>
            <a:off x="5562600" y="2819400"/>
            <a:ext cx="2633943" cy="34591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r>
              <a:rPr lang="ru-RU" dirty="0" smtClean="0">
                <a:solidFill>
                  <a:srgbClr val="990099"/>
                </a:solidFill>
              </a:rPr>
              <a:t>Спортивный зал</a:t>
            </a:r>
            <a:endParaRPr lang="ru-RU" dirty="0">
              <a:solidFill>
                <a:srgbClr val="99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/>
          <a:p>
            <a:pPr algn="just"/>
            <a:r>
              <a:rPr lang="ru-RU" sz="1200" b="1" dirty="0" smtClean="0"/>
              <a:t>Для успешной реализации оздоровительных задач, решаемых в ДОУ необходимо соблюдение многих условий, одним из которых является создание пространственной среды спортивного зала. В спортивный зал, который не только наполнен физкультурным оборудованием, позволяющим увлечь ребят двигательной деятельности, но и который привлекает своей яркостью, оформлением, в который всегда хочется вернуться вновь. Правильное расположение спортивного оборудования дает возможность рационально использовать отведенное на занятие время. Для этого в нашем детском саду созданы все материально-технические условия, предметно-развивающая полностью обеспечивает развитие ребенка-дошкольника.</a:t>
            </a:r>
          </a:p>
          <a:p>
            <a:pPr algn="just"/>
            <a:endParaRPr lang="ru-RU" sz="1000" dirty="0" smtClean="0"/>
          </a:p>
          <a:p>
            <a:pPr algn="just"/>
            <a:endParaRPr lang="ru-RU" sz="1000" dirty="0">
              <a:latin typeface="Bookman Old Style" pitchFamily="18" charset="0"/>
            </a:endParaRPr>
          </a:p>
        </p:txBody>
      </p:sp>
      <p:pic>
        <p:nvPicPr>
          <p:cNvPr id="4" name="Рисунок 3" descr="6.спортивный зал-2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3048000"/>
            <a:ext cx="3906687" cy="2901950"/>
          </a:xfrm>
          <a:prstGeom prst="rect">
            <a:avLst/>
          </a:prstGeom>
        </p:spPr>
      </p:pic>
      <p:pic>
        <p:nvPicPr>
          <p:cNvPr id="5" name="Рисунок 4" descr="6.спортивный зал-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3048000"/>
            <a:ext cx="4267200" cy="284480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29400" y="381000"/>
            <a:ext cx="60721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0" y="381000"/>
            <a:ext cx="1406769" cy="914400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Физкультурное оборудование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4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ru-RU" sz="1000" dirty="0" smtClean="0"/>
              <a:t>Развивающая предметно-пространственная среда спортивного зала </a:t>
            </a:r>
            <a:r>
              <a:rPr lang="ru-RU" sz="1000" b="1" dirty="0" smtClean="0"/>
              <a:t>содержательно насыщена и соответствует возрастным возможностям детей.</a:t>
            </a:r>
            <a:r>
              <a:rPr lang="ru-RU" sz="1000" dirty="0" smtClean="0"/>
              <a:t> Образовательное пространство спортивного  зала оснащено в соответствии с требованиями образовательных программ, реализуемых в дошкольном учреждении и создано таким образом, что дает возможность эффективно развивать </a:t>
            </a:r>
            <a:r>
              <a:rPr lang="ru-RU" sz="1000" b="1" dirty="0" smtClean="0"/>
              <a:t>индивидуальность каждого ребенка с учетом его склонностей, интересов, уровня активности</a:t>
            </a:r>
            <a:r>
              <a:rPr lang="ru-RU" sz="1000" dirty="0" smtClean="0"/>
              <a:t>.</a:t>
            </a:r>
          </a:p>
          <a:p>
            <a:pPr fontAlgn="t"/>
            <a:r>
              <a:rPr lang="ru-RU" sz="1000" b="1" dirty="0" smtClean="0"/>
              <a:t>Для основных видов движения:</a:t>
            </a:r>
            <a:r>
              <a:rPr lang="ru-RU" sz="1000" dirty="0" smtClean="0"/>
              <a:t> Гимнастическая скамейка, доска гладкая с зацепами, доска с ребристой поверхностью, дорожка – змейка (канат), коврик массажный, коврик со  </a:t>
            </a:r>
            <a:r>
              <a:rPr lang="ru-RU" sz="1000" dirty="0" err="1" smtClean="0"/>
              <a:t>следочками</a:t>
            </a:r>
            <a:r>
              <a:rPr lang="ru-RU" sz="1000" dirty="0" smtClean="0"/>
              <a:t>,  батут детский, скакалки, маты гимнастические, кегли, </a:t>
            </a:r>
            <a:r>
              <a:rPr lang="ru-RU" sz="1000" dirty="0" err="1" smtClean="0"/>
              <a:t>кольцеброс</a:t>
            </a:r>
            <a:r>
              <a:rPr lang="ru-RU" sz="1000" dirty="0" smtClean="0"/>
              <a:t>, мешочек с грузом, мяч набивной, мячи большие, мячи средние,  мячи малые, мяч для волейбола, мяч для футбола, мячи для </a:t>
            </a:r>
            <a:r>
              <a:rPr lang="ru-RU" sz="1000" dirty="0" err="1" smtClean="0"/>
              <a:t>боскетбола</a:t>
            </a:r>
            <a:r>
              <a:rPr lang="ru-RU" sz="1000" dirty="0" smtClean="0"/>
              <a:t>, мишени для метания настенные, кольцо баскетбольное, стенка гимнастическая деревянная, дуга большая, дуга средняя, дуга малая, туннель.</a:t>
            </a:r>
          </a:p>
          <a:p>
            <a:pPr fontAlgn="t"/>
            <a:r>
              <a:rPr lang="ru-RU" sz="1000" b="1" dirty="0" smtClean="0"/>
              <a:t>Для </a:t>
            </a:r>
            <a:r>
              <a:rPr lang="ru-RU" sz="1000" b="1" dirty="0" err="1" smtClean="0"/>
              <a:t>общеразвивающих</a:t>
            </a:r>
            <a:r>
              <a:rPr lang="ru-RU" sz="1000" b="1" dirty="0" smtClean="0"/>
              <a:t> упражнений</a:t>
            </a:r>
            <a:r>
              <a:rPr lang="ru-RU" sz="1000" dirty="0" smtClean="0"/>
              <a:t>: Флажки,  кубики, ленточки, платочки, гимнастические палки, кегли, теннисные мячики, мячики массажные (</a:t>
            </a:r>
            <a:r>
              <a:rPr lang="ru-RU" sz="1000" dirty="0" err="1" smtClean="0"/>
              <a:t>суджок</a:t>
            </a:r>
            <a:r>
              <a:rPr lang="ru-RU" sz="1000" dirty="0" smtClean="0"/>
              <a:t>), обручи, султанчики, мячи средние, мячи малые, гантели.  </a:t>
            </a:r>
          </a:p>
          <a:p>
            <a:pPr fontAlgn="t"/>
            <a:r>
              <a:rPr lang="ru-RU" sz="1000" b="1" dirty="0" smtClean="0"/>
              <a:t>Для подвижных игр и эстафет:</a:t>
            </a:r>
            <a:r>
              <a:rPr lang="ru-RU" sz="1000" dirty="0" smtClean="0"/>
              <a:t> Маски, шапочки, кольца, обручи,  кегли, ориентиры, кубики, мячики, клюшки, шайбы, ворота, пирамиды большие, платочки, прищепки,  «</a:t>
            </a:r>
            <a:r>
              <a:rPr lang="ru-RU" sz="1000" dirty="0" err="1" smtClean="0"/>
              <a:t>гонзики</a:t>
            </a:r>
            <a:r>
              <a:rPr lang="ru-RU" sz="1000" dirty="0" smtClean="0"/>
              <a:t>» (пальчиковая гимнастика), муляжи овощей и фруктов, ракетки для бадминтона, маленькие мячики: футбольный, баскетбольный,  волейбольный, теннисные мячи (настольный). Маски из бумаги,, ориентиры для эстафет из бросового материала,  самодельные ракеты, маленькие мячики(футбольные).</a:t>
            </a:r>
          </a:p>
          <a:p>
            <a:r>
              <a:rPr lang="ru-RU" sz="1000" dirty="0" smtClean="0"/>
              <a:t>Все пространство предметно-пространственной среды и оборудование спортивного зала безопасное, эстетически привлекательное, </a:t>
            </a:r>
            <a:r>
              <a:rPr lang="ru-RU" sz="1000" dirty="0" err="1" smtClean="0"/>
              <a:t>здоровьесберегающее</a:t>
            </a:r>
            <a:r>
              <a:rPr lang="ru-RU" sz="1000" dirty="0" smtClean="0"/>
              <a:t>, развивающее, соответствует санитарно-гигиеническим требованиям и  требованиям пожарной безопасности, с  учетом свободного доступа детей к местам эвакуации. Спортивное оборудование  зала </a:t>
            </a:r>
            <a:r>
              <a:rPr lang="ru-RU" sz="1000" b="1" dirty="0" smtClean="0"/>
              <a:t>соответствует  возрасту и росту детей</a:t>
            </a:r>
            <a:r>
              <a:rPr lang="ru-RU" sz="1000" dirty="0" smtClean="0"/>
              <a:t>.</a:t>
            </a:r>
          </a:p>
          <a:p>
            <a:endParaRPr lang="ru-RU" sz="1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blipFill>
            <a:blip r:embed="rId5"/>
            <a:tile tx="0" ty="0" sx="100000" sy="100000" flip="none" algn="tl"/>
          </a:blipFill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" name="Рисунок 4" descr="WF6A73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3400" y="1676400"/>
            <a:ext cx="2786227" cy="1908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рая 00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00" y="3810000"/>
            <a:ext cx="2667000" cy="1847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  </a:t>
            </a:r>
            <a:r>
              <a:rPr lang="ru-RU" b="1" i="1" dirty="0" smtClean="0">
                <a:solidFill>
                  <a:srgbClr val="002060"/>
                </a:solidFill>
              </a:rPr>
              <a:t>Музыкальный зал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7" name="Рисунок 6" descr="WF6A0301----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29400" y="2438400"/>
            <a:ext cx="1981200" cy="144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Музыкальная среда становится одним из компонентов педагогической системы и представляет собой музыкальное формирование жизнедеятельности детей. Хорошо организованная музыкальная среда способствует поддержанию эмоционального благополучия детей и их эстетическому развитию. Наш музыкальный зал оснащен ноутбуком, пианино, мульти - проектором, колонкой на стойке, </a:t>
            </a:r>
            <a:r>
              <a:rPr lang="ru-RU" sz="1100" b="1" dirty="0" err="1" smtClean="0">
                <a:latin typeface="Times New Roman" pitchFamily="18" charset="0"/>
                <a:cs typeface="Times New Roman" pitchFamily="18" charset="0"/>
              </a:rPr>
              <a:t>микшерным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пультом, двумя комплектами радио-микрофонов, ширмой для показа кукольного театра, наглядными пособиями и атрибутами, разнообразными видами театра, детскими музыкальными инструментами.</a:t>
            </a:r>
          </a:p>
          <a:p>
            <a:pPr>
              <a:buNone/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1100" b="1" dirty="0">
              <a:latin typeface="Bookman Old Style" pitchFamily="18" charset="0"/>
            </a:endParaRPr>
          </a:p>
        </p:txBody>
      </p:sp>
      <p:pic>
        <p:nvPicPr>
          <p:cNvPr id="6" name="Рисунок 5" descr="FullSizeRender-19-04-18-02-33-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9600" y="2590800"/>
            <a:ext cx="28956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FullSizeRender-19-04-18-02-33-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62400" y="2743200"/>
            <a:ext cx="220980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FullSizeRender-19-04-18-02-33-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096000" y="3886200"/>
            <a:ext cx="21336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FullSizeRender-19-04-18-02-3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209800" y="4648200"/>
            <a:ext cx="25908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/>
              <a:t>Принципы организации РППС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86200" y="152400"/>
            <a:ext cx="4800600" cy="6553200"/>
          </a:xfrm>
          <a:blipFill>
            <a:blip r:embed="rId3"/>
            <a:stretch>
              <a:fillRect/>
            </a:stretch>
          </a:blipFill>
        </p:spPr>
        <p:txBody>
          <a:bodyPr>
            <a:normAutofit/>
          </a:bodyPr>
          <a:lstStyle/>
          <a:p>
            <a:r>
              <a:rPr lang="ru-RU" sz="1200" b="1" dirty="0" smtClean="0">
                <a:latin typeface="Bookman Old Style" pitchFamily="18" charset="0"/>
              </a:rPr>
              <a:t>1. Среда должна выполнять образовательную, развивающую, воспитывающую, стимулирующую, организованную, коммуникативную функции. Но самое главное – она должна работать на развитие самостоятельности и самодеятельности ребенка.</a:t>
            </a:r>
          </a:p>
          <a:p>
            <a:r>
              <a:rPr lang="ru-RU" sz="1200" b="1" dirty="0" smtClean="0">
                <a:latin typeface="Bookman Old Style" pitchFamily="18" charset="0"/>
              </a:rPr>
              <a:t>2. Необходимо гибкое и вариативное использование пространства. Среда должна служить удовлетворению потребностей и интересов ребенка.</a:t>
            </a:r>
          </a:p>
          <a:p>
            <a:r>
              <a:rPr lang="ru-RU" sz="1200" b="1" dirty="0" smtClean="0">
                <a:latin typeface="Bookman Old Style" pitchFamily="18" charset="0"/>
              </a:rPr>
              <a:t>3. Форма и дизайн предметов ориентирована на безопасность и возраст детей.</a:t>
            </a:r>
          </a:p>
          <a:p>
            <a:r>
              <a:rPr lang="ru-RU" sz="1200" b="1" dirty="0" smtClean="0">
                <a:latin typeface="Bookman Old Style" pitchFamily="18" charset="0"/>
              </a:rPr>
              <a:t>4. Элементы декора должны быть легко сменяемыми.</a:t>
            </a:r>
          </a:p>
          <a:p>
            <a:r>
              <a:rPr lang="ru-RU" sz="1200" b="1" dirty="0" smtClean="0">
                <a:latin typeface="Bookman Old Style" pitchFamily="18" charset="0"/>
              </a:rPr>
              <a:t>5. В каждой группе необходимо предусмотреть место для детской экспериментальной деятельности.</a:t>
            </a:r>
          </a:p>
          <a:p>
            <a:r>
              <a:rPr lang="ru-RU" sz="1200" b="1" dirty="0" smtClean="0">
                <a:latin typeface="Bookman Old Style" pitchFamily="18" charset="0"/>
              </a:rPr>
              <a:t>6. Цветовая палитра должна быть представлена теплыми, пастельными тонами.</a:t>
            </a:r>
          </a:p>
          <a:p>
            <a:r>
              <a:rPr lang="ru-RU" sz="1200" b="1" dirty="0" smtClean="0">
                <a:latin typeface="Bookman Old Style" pitchFamily="18" charset="0"/>
              </a:rPr>
              <a:t>7. При создании развивающего пространства в групповом помещении учитывалась ведущую роль игровой деятельности.</a:t>
            </a:r>
          </a:p>
          <a:p>
            <a:r>
              <a:rPr lang="ru-RU" sz="1200" b="1" dirty="0" smtClean="0">
                <a:latin typeface="Bookman Old Style" pitchFamily="18" charset="0"/>
              </a:rPr>
              <a:t>8. Предметно-развивающая среда группы меняется в зависимости от возрастных особенностей детей, периода обучения.</a:t>
            </a:r>
          </a:p>
          <a:p>
            <a:r>
              <a:rPr lang="ru-RU" sz="1200" b="1" dirty="0" smtClean="0">
                <a:latin typeface="Bookman Old Style" pitchFamily="18" charset="0"/>
              </a:rPr>
              <a:t>9. Важно, что предметная среда имела характер открытой, незамкнутой системы, способной к корректировке и развитию. Иначе говоря, среда не только развивающая, но и развивающаяся. При любых обстоятельствах предметный мир, окружающий ребенка, необходимо пополнять и обновлять, приспосабливая к новообразованиям определенного возраста.</a:t>
            </a:r>
          </a:p>
          <a:p>
            <a:endParaRPr lang="ru-RU" sz="1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blipFill>
            <a:blip r:embed="rId4"/>
            <a:stretch>
              <a:fillRect/>
            </a:stretch>
          </a:blipFill>
        </p:spPr>
        <p:txBody>
          <a:bodyPr/>
          <a:lstStyle/>
          <a:p>
            <a:r>
              <a:rPr lang="ru-RU" b="1" dirty="0" smtClean="0">
                <a:latin typeface="Bookman Old Style" pitchFamily="18" charset="0"/>
              </a:rPr>
              <a:t>Педагоги стараются, чтобы среда, окружающая детей в детском саду, обеспечивала безопасность их жизни, способствовать укреплению здоровья и закаливанию организма каждого их них, а также стимулировала детей к развитию познавательных и художественно-эстетических способностей. Создавая предметно - развивающую среду сотрудники ДОУ учитывали следующие принципы: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Уголки в группах</a:t>
            </a:r>
            <a:endParaRPr lang="ru-RU" sz="3600" dirty="0"/>
          </a:p>
        </p:txBody>
      </p:sp>
      <p:pic>
        <p:nvPicPr>
          <p:cNvPr id="5" name="Содержимое 4" descr="WF6A7248--------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846887" y="152400"/>
            <a:ext cx="2297113" cy="344567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Подбирая игрушки, оборудование для помещений, педагоги детского сада стремятся максимально обеспечить условия для сенсорного развития ребёнка и для того, чтобы он чувствовал себя комфортно, испытывал положительные эмоции. Предметы для игр хранятся на открытых полках шкафов и стеллажей. Игрушки среднего и мелкого размера дети используют по своему усмотрению для самостоятельной игры. В свободном доступе, на полочках открытых и закрытых шкафчиков хранятся мозаика, кубики, настольно-печатные и дидактические игры. Для речевого развития созданы: - серии сюжетных картинок, для составления рассказов, картотеки, лото, дидактические игры; - детская библиотека с подборкой книг по программе, любимыми произведениями детей, энциклопедиями, детскими журналами и т. д. ;</a:t>
            </a:r>
          </a:p>
          <a:p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- уголок театрализации с различными видами театров, в ДОУ присутствует большая и малая ширмы, костюмы, шапки-маски, </a:t>
            </a:r>
            <a:r>
              <a:rPr lang="ru-RU" sz="1900" b="1" dirty="0" err="1" smtClean="0">
                <a:latin typeface="Times New Roman" pitchFamily="18" charset="0"/>
                <a:cs typeface="Times New Roman" pitchFamily="18" charset="0"/>
              </a:rPr>
              <a:t>флешки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 с записями детских песен и сказок.</a:t>
            </a:r>
          </a:p>
          <a:p>
            <a:endParaRPr lang="ru-RU" dirty="0"/>
          </a:p>
        </p:txBody>
      </p:sp>
      <p:pic>
        <p:nvPicPr>
          <p:cNvPr id="6" name="Рисунок 5" descr="WF6A7259--------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91000" y="152400"/>
            <a:ext cx="2286000" cy="3429000"/>
          </a:xfrm>
          <a:prstGeom prst="rect">
            <a:avLst/>
          </a:prstGeom>
        </p:spPr>
      </p:pic>
      <p:pic>
        <p:nvPicPr>
          <p:cNvPr id="7" name="Рисунок 6" descr="WF6A7255-------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67200" y="3657600"/>
            <a:ext cx="2209800" cy="3086100"/>
          </a:xfrm>
          <a:prstGeom prst="rect">
            <a:avLst/>
          </a:prstGeom>
        </p:spPr>
      </p:pic>
      <p:pic>
        <p:nvPicPr>
          <p:cNvPr id="8" name="Рисунок 7" descr="SAM_038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34200" y="3657600"/>
            <a:ext cx="2114550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2013-10-03 12.15.4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228600"/>
            <a:ext cx="3816350" cy="283051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blipFill>
            <a:blip r:embed="rId5" cstate="print"/>
            <a:stretch>
              <a:fillRect/>
            </a:stretch>
          </a:blipFill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Для умственного развития созданы: - математический уголок с раздаточным счетным материалом, комплектами цифр, математических знаков, геометрических фигур, занимательный и познавательный математический материал, </a:t>
            </a:r>
            <a:r>
              <a:rPr lang="ru-RU" b="1" dirty="0" err="1" smtClean="0"/>
              <a:t>логико</a:t>
            </a:r>
            <a:r>
              <a:rPr lang="ru-RU" b="1" dirty="0" smtClean="0"/>
              <a:t> - математические игры, схемы и планы, набор объемных геометрических фигур;</a:t>
            </a:r>
          </a:p>
          <a:p>
            <a:r>
              <a:rPr lang="ru-RU" b="1" dirty="0" smtClean="0"/>
              <a:t>- уголок экспериментирования с природным материалом, сыпучими продуктами, емкостями разной вместимости, календарем природы, комнатными растениями, часами, лейками.</a:t>
            </a:r>
          </a:p>
          <a:p>
            <a:r>
              <a:rPr lang="ru-RU" b="1" dirty="0" smtClean="0"/>
              <a:t>Для эстетического развития созданы:</a:t>
            </a:r>
          </a:p>
          <a:p>
            <a:r>
              <a:rPr lang="ru-RU" b="1" dirty="0" smtClean="0"/>
              <a:t>- уголок художественного творчества с разными видами бумаги, книжками-раскрасками, карандашами, фломастерами, пластилином, мелками и т. д. ;</a:t>
            </a:r>
          </a:p>
          <a:p>
            <a:r>
              <a:rPr lang="ru-RU" b="1" dirty="0" smtClean="0"/>
              <a:t>- музыкальный уголок с сабвуфером, </a:t>
            </a:r>
            <a:r>
              <a:rPr lang="ru-RU" b="1" dirty="0" err="1" smtClean="0"/>
              <a:t>аудиотекой</a:t>
            </a:r>
            <a:r>
              <a:rPr lang="ru-RU" b="1" dirty="0" smtClean="0"/>
              <a:t>, детскими музыкальными инструментами, портретами композиторов. Образовательное пространство для познавательной деятельности оформлено с учетом психолого-педагогических, эстетических и санитарно-гигиенических требований.</a:t>
            </a:r>
          </a:p>
          <a:p>
            <a:r>
              <a:rPr lang="ru-RU" b="1" dirty="0" smtClean="0"/>
              <a:t>Для сюжетно- ролевых игр в группах имеются атрибуты в соответствии с возрастом и половой принадлежностью детей. В группах младшего возраста есть коляски, машины и другие двигательные игрушки. В старших группах детского сада ребята с увлечением играют конструктором «</a:t>
            </a:r>
            <a:r>
              <a:rPr lang="ru-RU" b="1" dirty="0" err="1" smtClean="0"/>
              <a:t>Лего</a:t>
            </a:r>
            <a:r>
              <a:rPr lang="ru-RU" b="1" dirty="0" smtClean="0"/>
              <a:t>». Включают в игру небольшие игрушки, фигурки животных, людей, машинки. При создании предметно-развивающей среды педагогами учитывается и региональный компонент: представлены альбомы, художественная литература, бросовый и природный материал для художественного труда. </a:t>
            </a:r>
            <a:endParaRPr lang="ru-RU" b="1" dirty="0"/>
          </a:p>
        </p:txBody>
      </p:sp>
      <p:pic>
        <p:nvPicPr>
          <p:cNvPr id="6" name="Рисунок 5" descr="2013-10-02 19.34.0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9600" y="3505200"/>
            <a:ext cx="3886200" cy="258946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stretch>
              <a:fillRect/>
            </a:stretch>
          </a:blipFill>
        </p:spPr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SAM_123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3657600" y="3429000"/>
            <a:ext cx="2946401" cy="22098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blipFill>
            <a:blip r:embed="rId5"/>
            <a:stretch>
              <a:fillRect/>
            </a:stretch>
          </a:blipFill>
        </p:spPr>
        <p:txBody>
          <a:bodyPr>
            <a:normAutofit fontScale="92500" lnSpcReduction="10000"/>
          </a:bodyPr>
          <a:lstStyle/>
          <a:p>
            <a:r>
              <a:rPr lang="ru-RU" sz="1600" b="1" dirty="0" smtClean="0"/>
              <a:t>Дошкольники обязательно должны двигаться, поэтому в группах имеются «уголки здоровья», которые оснащены нестандартным оборудованием для развития основных видов движений, в небольшом количестве присутствуют мячи, обручи, скакалки.</a:t>
            </a:r>
          </a:p>
          <a:p>
            <a:r>
              <a:rPr lang="ru-RU" sz="1600" b="1" dirty="0" smtClean="0"/>
              <a:t>Для родителей оформлены информационные уголки, из которых они узнают о жизнедеятельности группы (режим дня, сетка занятий, проводимых мероприятиях). Получают необходимую информацию (советы, рекомендации, консультации, памятки) от воспитателей о воспитании, образовании и развитии детей. Имеются уголки детского творчества.</a:t>
            </a:r>
          </a:p>
          <a:p>
            <a:endParaRPr lang="ru-RU" dirty="0"/>
          </a:p>
        </p:txBody>
      </p:sp>
      <p:pic>
        <p:nvPicPr>
          <p:cNvPr id="6" name="Рисунок 5" descr="SAM_123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1800" y="3124200"/>
            <a:ext cx="2109355" cy="2971800"/>
          </a:xfrm>
          <a:prstGeom prst="rect">
            <a:avLst/>
          </a:prstGeom>
        </p:spPr>
      </p:pic>
      <p:pic>
        <p:nvPicPr>
          <p:cNvPr id="8" name="Рисунок 7" descr="WF6A5783------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67200" y="152400"/>
            <a:ext cx="3886200" cy="259160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WF6A0297------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52400"/>
            <a:ext cx="44196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WF6A0267------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76600"/>
            <a:ext cx="4800528" cy="3201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WF6A0358-----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95400" y="838200"/>
            <a:ext cx="2743515" cy="1829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stretch>
              <a:fillRect/>
            </a:stretch>
          </a:blipFill>
        </p:spPr>
        <p:txBody>
          <a:bodyPr/>
          <a:lstStyle/>
          <a:p>
            <a:pPr algn="ctr"/>
            <a:r>
              <a:rPr lang="ru-RU" dirty="0" smtClean="0"/>
              <a:t>Кабинет учителя-логопеда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blipFill>
            <a:blip r:embed="rId3" cstate="print"/>
            <a:stretch>
              <a:fillRect/>
            </a:stretch>
          </a:blipFill>
        </p:spPr>
        <p:txBody>
          <a:bodyPr>
            <a:normAutofit fontScale="92500" lnSpcReduction="20000"/>
          </a:bodyPr>
          <a:lstStyle/>
          <a:p>
            <a:r>
              <a:rPr lang="ru-RU" sz="1100" b="1" dirty="0" smtClean="0"/>
              <a:t>Основные направления кабинета:</a:t>
            </a:r>
            <a:endParaRPr lang="ru-RU" sz="1100" dirty="0" smtClean="0"/>
          </a:p>
          <a:p>
            <a:r>
              <a:rPr lang="ru-RU" sz="1100" dirty="0" smtClean="0"/>
              <a:t>Создание коррекционно-развивающей среды и благоприятного психологического климата для обеспечения помощи детям по исправлению или ослаблению имеющихся нарушений;</a:t>
            </a:r>
          </a:p>
          <a:p>
            <a:r>
              <a:rPr lang="ru-RU" sz="1100" dirty="0" smtClean="0"/>
              <a:t>Проведение обследования детей с целью разработки индивидуальной программы развития;</a:t>
            </a:r>
          </a:p>
          <a:p>
            <a:r>
              <a:rPr lang="ru-RU" sz="1100" dirty="0" smtClean="0"/>
              <a:t>Проведение групповых, подгрупповых и индивидуальных коррекционных занятий;</a:t>
            </a:r>
          </a:p>
          <a:p>
            <a:r>
              <a:rPr lang="ru-RU" sz="1100" dirty="0" smtClean="0"/>
              <a:t>Оказание консультативной помощи педагогам, родителям;</a:t>
            </a:r>
          </a:p>
          <a:p>
            <a:r>
              <a:rPr lang="ru-RU" sz="1100" dirty="0" smtClean="0"/>
              <a:t>Для развития используются все виды игровой деятельности. Поэтому площадь логопедического кабинета мы разделили на несколько зон, приведём краткое описание.</a:t>
            </a:r>
          </a:p>
          <a:p>
            <a:r>
              <a:rPr lang="ru-RU" sz="1100" b="1" dirty="0" smtClean="0"/>
              <a:t>Кабинет учителя-логопеда состоит из нескольких зон:</a:t>
            </a:r>
            <a:endParaRPr lang="ru-RU" sz="1100" dirty="0" smtClean="0"/>
          </a:p>
          <a:p>
            <a:r>
              <a:rPr lang="ru-RU" sz="1100" b="1" dirty="0" smtClean="0"/>
              <a:t>Зона консультативной работы</a:t>
            </a:r>
            <a:r>
              <a:rPr lang="ru-RU" sz="1100" dirty="0" smtClean="0"/>
              <a:t>;</a:t>
            </a:r>
          </a:p>
          <a:p>
            <a:r>
              <a:rPr lang="ru-RU" sz="1100" b="1" dirty="0" smtClean="0"/>
              <a:t>Зона организационно-планирующей деятельности</a:t>
            </a:r>
            <a:r>
              <a:rPr lang="ru-RU" sz="1100" dirty="0" smtClean="0"/>
              <a:t>; помогает эффективно организовать профессиональную деятельность.</a:t>
            </a:r>
          </a:p>
          <a:p>
            <a:r>
              <a:rPr lang="ru-RU" sz="1100" b="1" dirty="0" smtClean="0"/>
              <a:t>Зона диагностики и коррекционной работы</a:t>
            </a:r>
            <a:r>
              <a:rPr lang="ru-RU" sz="1100" dirty="0" smtClean="0"/>
              <a:t>. Стимулирует психическую активность детей. Здесь расположены столы для диагностики и индивидуальной коррекции детей. Зона оборудована шкафами с дидактическими материалами, игрушками и развивающими играми, специально подобранными с учётом возрастных особенностей детей, а  также в соответствии с направлениями коррекционно-развивающей работы. Эта зона способствует сосредоточенности и концентрации внимания детей.</a:t>
            </a:r>
          </a:p>
          <a:p>
            <a:r>
              <a:rPr lang="ru-RU" sz="1100" b="1" dirty="0" smtClean="0"/>
              <a:t>Зона коррекции звукопроизношения</a:t>
            </a:r>
            <a:r>
              <a:rPr lang="ru-RU" sz="1100" dirty="0" smtClean="0"/>
              <a:t>; оборудована настенными зеркалами, методическими пособиями необходимыми при автоматизации и дифференциации поставленных звуков.</a:t>
            </a:r>
          </a:p>
          <a:p>
            <a:r>
              <a:rPr lang="ru-RU" sz="1100" b="1" dirty="0" smtClean="0"/>
              <a:t>Зона игровой терапии</a:t>
            </a:r>
            <a:r>
              <a:rPr lang="ru-RU" sz="1100" dirty="0" smtClean="0"/>
              <a:t>. </a:t>
            </a:r>
            <a:r>
              <a:rPr lang="ru-RU" sz="1100" dirty="0" err="1" smtClean="0"/>
              <a:t>Арт-терапевтическая</a:t>
            </a:r>
            <a:r>
              <a:rPr lang="ru-RU" sz="1100" dirty="0" smtClean="0"/>
              <a:t> мастерская. Основная техника - </a:t>
            </a:r>
            <a:r>
              <a:rPr lang="ru-RU" sz="1100" dirty="0" err="1" smtClean="0"/>
              <a:t>арт-терапия</a:t>
            </a:r>
            <a:r>
              <a:rPr lang="ru-RU" sz="1100" dirty="0" smtClean="0"/>
              <a:t>, объединяющая группу направлений, основанных на художественной деятельности участников, включая рисунок, музыку. Цель организации и работы </a:t>
            </a:r>
            <a:r>
              <a:rPr lang="ru-RU" sz="1100" dirty="0" err="1" smtClean="0"/>
              <a:t>арт-терапевтической</a:t>
            </a:r>
            <a:r>
              <a:rPr lang="ru-RU" sz="1100" dirty="0" smtClean="0"/>
              <a:t> мастерской - создание эффективных условий для психологического сопровождения образовательного процесса в ДОУ.</a:t>
            </a:r>
          </a:p>
          <a:p>
            <a:r>
              <a:rPr lang="ru-RU" sz="1100" dirty="0" smtClean="0"/>
              <a:t>В логопедическом кабинете подобраны пособия, в том числе сделанные своими руками, дидактические игры, иллюстративный материал по разделам коррекционной работы, оборудованы уголки, стимулирующие речевое и личностное развитие детей.</a:t>
            </a:r>
          </a:p>
          <a:p>
            <a:r>
              <a:rPr lang="ru-RU" sz="1100" dirty="0" err="1" smtClean="0"/>
              <a:t>Коррекционно</a:t>
            </a:r>
            <a:r>
              <a:rPr lang="ru-RU" sz="1100" dirty="0" smtClean="0"/>
              <a:t> – развивающая среда играет очень большую роль в речевом развитии детей с нарушениями речи. Основное назначение логопедического кабинета - создание необходимых условий для коррекционного обучения дошкольников с речевыми дефектами.</a:t>
            </a:r>
          </a:p>
          <a:p>
            <a:r>
              <a:rPr lang="ru-RU" sz="1100" dirty="0" smtClean="0"/>
              <a:t>Широко используем игры и тренажёры, изготовленные своими руками в работе с детьми.</a:t>
            </a:r>
          </a:p>
          <a:p>
            <a:pPr>
              <a:buNone/>
            </a:pPr>
            <a:r>
              <a:rPr lang="ru-RU" sz="1100" dirty="0" smtClean="0"/>
              <a:t> </a:t>
            </a:r>
          </a:p>
          <a:p>
            <a:endParaRPr lang="ru-RU" sz="1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blipFill>
            <a:blip r:embed="rId4" cstate="print"/>
            <a:stretch>
              <a:fillRect/>
            </a:stretch>
          </a:blipFill>
        </p:spPr>
        <p:txBody>
          <a:bodyPr>
            <a:normAutofit/>
          </a:bodyPr>
          <a:lstStyle/>
          <a:p>
            <a:endParaRPr lang="ru-RU" sz="900" dirty="0"/>
          </a:p>
        </p:txBody>
      </p:sp>
      <p:pic>
        <p:nvPicPr>
          <p:cNvPr id="5" name="Рисунок 4" descr="IMG_7204-26-04-18-10-3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24000" y="1447800"/>
            <a:ext cx="1905000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7202-26-04-18-10-3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76400" y="3581400"/>
            <a:ext cx="1733550" cy="2362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7205-26-04-18-10-3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3400" y="2895600"/>
            <a:ext cx="1524000" cy="1524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/>
              <a:t>Кабинет педагога-психолога</a:t>
            </a:r>
            <a:endParaRPr lang="ru-RU" dirty="0"/>
          </a:p>
        </p:txBody>
      </p:sp>
      <p:pic>
        <p:nvPicPr>
          <p:cNvPr id="5" name="Содержимое 4" descr="IMG_7208-26-04-18-01-45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267200" y="228600"/>
            <a:ext cx="4038600" cy="2971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blipFill>
            <a:blip r:embed="rId5" cstate="print"/>
            <a:stretch>
              <a:fillRect/>
            </a:stretch>
          </a:blipFill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Для кабинета педагога-психолога </a:t>
            </a:r>
            <a:r>
              <a:rPr lang="ru-RU" dirty="0" smtClean="0"/>
              <a:t>следует отведено  помещение достаточной  площадью, работа проходит в комфортных условиях. Кабинет расположен в доступном месте, определено под него помещение на первом этаже здания, что позволяет посетителям избежать лишних контактов и при необходимости соблюсти конфиденциальность встречи.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Пространство кабинета  </a:t>
            </a:r>
            <a:r>
              <a:rPr lang="ru-RU" dirty="0" smtClean="0"/>
              <a:t>организовано в соответствии со спецификой профессиональной деятельности психолога. Исходя из этого, кабинет  разделен на несколько рабочих зон, имеющих различную функциональную нагрузку. Можно выделить следующие зоны:</a:t>
            </a:r>
            <a:br>
              <a:rPr lang="ru-RU" dirty="0" smtClean="0"/>
            </a:br>
            <a:r>
              <a:rPr lang="ru-RU" dirty="0" smtClean="0"/>
              <a:t>-первичного приема и беседы ;</a:t>
            </a:r>
            <a:br>
              <a:rPr lang="ru-RU" dirty="0" smtClean="0"/>
            </a:br>
            <a:r>
              <a:rPr lang="ru-RU" dirty="0" smtClean="0"/>
              <a:t>-консультативной работы;</a:t>
            </a:r>
            <a:br>
              <a:rPr lang="ru-RU" dirty="0" smtClean="0"/>
            </a:br>
            <a:r>
              <a:rPr lang="ru-RU" dirty="0" smtClean="0"/>
              <a:t>-диагностической работы;</a:t>
            </a:r>
            <a:br>
              <a:rPr lang="ru-RU" dirty="0" smtClean="0"/>
            </a:br>
            <a:r>
              <a:rPr lang="ru-RU" dirty="0" smtClean="0"/>
              <a:t>-коррекционно-развивающей работы;</a:t>
            </a:r>
            <a:br>
              <a:rPr lang="ru-RU" dirty="0" smtClean="0"/>
            </a:br>
            <a:r>
              <a:rPr lang="ru-RU" dirty="0" smtClean="0"/>
              <a:t>-игровой терапии;</a:t>
            </a:r>
            <a:br>
              <a:rPr lang="ru-RU" dirty="0" smtClean="0"/>
            </a:br>
            <a:r>
              <a:rPr lang="ru-RU" dirty="0" smtClean="0"/>
              <a:t>-релаксации и снятия эмоционального напряжения;</a:t>
            </a:r>
            <a:br>
              <a:rPr lang="ru-RU" dirty="0" smtClean="0"/>
            </a:br>
            <a:r>
              <a:rPr lang="ru-RU" dirty="0" smtClean="0"/>
              <a:t>-рабочую (личную) зону педагога-психолога.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 Кабинет оснащен    </a:t>
            </a:r>
            <a:r>
              <a:rPr lang="ru-RU" dirty="0" smtClean="0"/>
              <a:t>рабочим столом. Рядом со столом педагога-психолога имеется шкаф и  в нем размещены необходимые диагностические, методические материалы, инструментарий для проведения психологического обследования, литература</a:t>
            </a:r>
            <a:br>
              <a:rPr lang="ru-RU" dirty="0" smtClean="0"/>
            </a:br>
            <a:r>
              <a:rPr lang="ru-RU" dirty="0" smtClean="0"/>
              <a:t>и т. д., а также картотека с данными  (детей, педагогов, родителей).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7" name="Рисунок 6" descr="IMG_7210-26-04-18-01-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53000" y="3200400"/>
            <a:ext cx="2895600" cy="347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47000" b="-4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ru-RU" i="1" dirty="0" smtClean="0">
                <a:solidFill>
                  <a:srgbClr val="990099"/>
                </a:solidFill>
                <a:latin typeface="Comic Sans MS" pitchFamily="66" charset="0"/>
              </a:rPr>
              <a:t>Изостудия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100" b="1" dirty="0" smtClean="0">
                <a:latin typeface="Bookman Old Style" pitchFamily="18" charset="0"/>
              </a:rPr>
              <a:t>Изостудия МКДОУ ЦРР </a:t>
            </a:r>
            <a:r>
              <a:rPr lang="ru-RU" sz="1100" b="1" dirty="0" err="1" smtClean="0">
                <a:latin typeface="Bookman Old Style" pitchFamily="18" charset="0"/>
              </a:rPr>
              <a:t>д</a:t>
            </a:r>
            <a:r>
              <a:rPr lang="ru-RU" sz="1100" b="1" dirty="0" smtClean="0">
                <a:latin typeface="Bookman Old Style" pitchFamily="18" charset="0"/>
              </a:rPr>
              <a:t>/с№11 оснащена красивой и удобной детской мебелью, достаточным количеством посадочных мест, телевизором, мольбертом. Есть </a:t>
            </a:r>
            <a:r>
              <a:rPr lang="ru-RU" sz="1100" b="1" dirty="0" err="1" smtClean="0">
                <a:latin typeface="Bookman Old Style" pitchFamily="18" charset="0"/>
              </a:rPr>
              <a:t>фланелиграф</a:t>
            </a:r>
            <a:r>
              <a:rPr lang="ru-RU" sz="1100" b="1" dirty="0" smtClean="0">
                <a:latin typeface="Bookman Old Style" pitchFamily="18" charset="0"/>
              </a:rPr>
              <a:t>, полки для хранения материала. Картины размещены на привлекающем глаз фоне, имеется и уголок достижений и наград. Также имеются и разнообразные фигурки животных, птиц, декоративные кашпо, разнообразные комнатные растения. В студии имеются и живые уголки (морские скидки, попугаи, кролик).</a:t>
            </a:r>
          </a:p>
          <a:p>
            <a:endParaRPr lang="ru-RU" sz="900" dirty="0"/>
          </a:p>
        </p:txBody>
      </p:sp>
      <p:pic>
        <p:nvPicPr>
          <p:cNvPr id="4" name="Рисунок 3" descr="WF6A565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3400" y="2514600"/>
            <a:ext cx="2759765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3" descr="4.учебное помещение-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7400" y="2514600"/>
            <a:ext cx="27432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WF6A7233-------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96000" y="4648200"/>
            <a:ext cx="23622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F6A565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85800" y="4572000"/>
            <a:ext cx="24384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WF6A7237-------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61107" y="2895600"/>
            <a:ext cx="1982146" cy="1143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Рисунок 8" descr="WF6A7223--------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733800" y="4495800"/>
            <a:ext cx="1905000" cy="11588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05600" y="406717"/>
            <a:ext cx="1574800" cy="1053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1153</Words>
  <PresentationFormat>Экран (4:3)</PresentationFormat>
  <Paragraphs>61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Организация развивающей предметно-пространственной среды в МКДОУ ЦРР д/с№11</vt:lpstr>
      <vt:lpstr>Принципы организации РППС</vt:lpstr>
      <vt:lpstr>Уголки в группах</vt:lpstr>
      <vt:lpstr>Слайд 4</vt:lpstr>
      <vt:lpstr>Слайд 5</vt:lpstr>
      <vt:lpstr>Слайд 6</vt:lpstr>
      <vt:lpstr>Кабинет учителя-логопеда</vt:lpstr>
      <vt:lpstr>Кабинет педагога-психолога</vt:lpstr>
      <vt:lpstr>Изостудия</vt:lpstr>
      <vt:lpstr>Спортивный зал</vt:lpstr>
      <vt:lpstr>Физкультурное оборудование</vt:lpstr>
      <vt:lpstr>  Музыкальный зал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развивающей предметно-пространственной среды</dc:title>
  <dc:creator>Магнат</dc:creator>
  <cp:lastModifiedBy>Магнат</cp:lastModifiedBy>
  <cp:revision>72</cp:revision>
  <dcterms:created xsi:type="dcterms:W3CDTF">2018-04-18T07:37:40Z</dcterms:created>
  <dcterms:modified xsi:type="dcterms:W3CDTF">2018-04-26T11:44:15Z</dcterms:modified>
</cp:coreProperties>
</file>