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6FD"/>
    <a:srgbClr val="F8F6FE"/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77059"/>
          <a:stretch/>
        </p:blipFill>
        <p:spPr>
          <a:xfrm>
            <a:off x="0" y="0"/>
            <a:ext cx="9144000" cy="157330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8071" y="1610878"/>
            <a:ext cx="6275540" cy="244755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«Ключевые особенности 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обновленных ФГОС»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4081" y="4792011"/>
            <a:ext cx="2777647" cy="130816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ИМЦ ГКУ «ЦОДОУ ЗОЖ»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249" y="488515"/>
            <a:ext cx="7653403" cy="5386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обновленных ФГОС 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8411" y="1240077"/>
            <a:ext cx="8354860" cy="5022937"/>
          </a:xfrm>
        </p:spPr>
        <p:txBody>
          <a:bodyPr>
            <a:noAutofit/>
          </a:bodyPr>
          <a:lstStyle/>
          <a:p>
            <a:pPr lvl="0" algn="l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Возможность углубленного изучения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отдельных предметов, начиная с начальной школы.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статуса школ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инновационных площадок и их ответственность в части авторства качества образовательных программ и достигаемых результатов.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Предусматривают гибкость усвоения отдельных сроков программ в связи 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индивидуальным планом, ОВЗ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ребенка. </a:t>
            </a:r>
          </a:p>
          <a:p>
            <a:pPr lvl="0"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Предусмотрено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деление на подгруппы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различным основаниям.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рабочих программах и курсах внеурочной деятельности, кроме разбивки по темам (тематического планирования),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указывается форма проведения занятия.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Рассчитан диапазон часов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(минимум-максимум) при 5-ти и 6-ти дневной неделе (минимум ниже, максимум - чуть выше тех часов, которые были в стандарте).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уровне ОО по 5-ти предметам (математика, информатика, физика, биология, химия) результаты определены на базовом и углубленном уровне. Школа выбирает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изучения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этих предметов.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Самое главное – появилось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Появились выверенные рабочие программы.</a:t>
            </a:r>
          </a:p>
          <a:p>
            <a:pPr algn="l"/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9035" y="381062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5442" y="488515"/>
            <a:ext cx="6839210" cy="87682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Обновленные ФГОС: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036" y="1628384"/>
            <a:ext cx="7261964" cy="4359057"/>
          </a:xfrm>
        </p:spPr>
        <p:txBody>
          <a:bodyPr/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овладение универсальными учебно-познавательными действиями: базовые логические Д., базовые исследовательские Д., работа с информацией;</a:t>
            </a:r>
          </a:p>
          <a:p>
            <a:pPr lvl="0" algn="l"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овладение универсальными учебными коммуникативными действиями: общение, совместная деятельность;</a:t>
            </a:r>
          </a:p>
          <a:p>
            <a:pPr lvl="0" algn="l">
              <a:buFont typeface="Wingdings" pitchFamily="2" charset="2"/>
              <a:buChar char="ü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овладение универсальными регулятивными действиями: самоорганизация, самоконтроль.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1562" y="488515"/>
            <a:ext cx="7853818" cy="61377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в обновленных ФГОС НОО И ООО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8515" y="1290180"/>
            <a:ext cx="8129392" cy="4985359"/>
          </a:xfrm>
        </p:spPr>
        <p:txBody>
          <a:bodyPr numCol="2">
            <a:normAutofit/>
          </a:bodyPr>
          <a:lstStyle/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Вариативность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Планируемые результаты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Предметные результаты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личностные результаты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Пояснительная записка к ООП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Содержательный раздел ООП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программы педагогов. Требования к рабочим программам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Рабочая программа воспитания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формирования УУД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Предметные области и предметы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Объем урочной и внеурочной деятельности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Ученики с ОВЗ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электронных средств обучения, дистанционных технологий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Деление учеников на группы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Информационно-образовательная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среда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Оснащение кабинетов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Психолого-педагогические условия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Повышение квалификации педагогов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04788" y="551145"/>
            <a:ext cx="5010411" cy="9144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6614" y="1853851"/>
            <a:ext cx="7503090" cy="4008329"/>
          </a:xfrm>
        </p:spPr>
        <p:txBody>
          <a:bodyPr/>
          <a:lstStyle/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нового ФГОС вступит в силу 1 сентября 2022 года.</a:t>
            </a:r>
          </a:p>
          <a:p>
            <a:pPr lvl="0" algn="l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Обновленные стандарты коснутся детей, которые пойдут в первые и пятые классы в сентябре 2022 года.</a:t>
            </a:r>
          </a:p>
          <a:p>
            <a:pPr lvl="0" algn="l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Актуальные ФГОС фокусируются на практических навыках детей: они должны понимать, как связаны предметы и как помогают в реальной жизни.</a:t>
            </a:r>
          </a:p>
          <a:p>
            <a:pPr lvl="0" algn="l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Среди новшеств выделяются: вариативность, функциональная грамотность, единство воспитания и обучения и необязательность второго иностранного языка.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4712" y="2404996"/>
            <a:ext cx="7261964" cy="111481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1249" y="488515"/>
            <a:ext cx="7928976" cy="12803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Обновленные ФГОС для школ вступят в силу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1 сентября 2022 года и коснутся начального общего и основного общего образования (НОО и ООО)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036" y="2179529"/>
            <a:ext cx="7261964" cy="380791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обновлённых ФГОС:</a:t>
            </a:r>
          </a:p>
          <a:p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создание единого, динамично развивающегося образовательного пространства;</a:t>
            </a:r>
          </a:p>
          <a:p>
            <a:pPr lvl="0" algn="l"/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получение качественного образования; </a:t>
            </a:r>
          </a:p>
          <a:p>
            <a:pPr lvl="0" algn="l">
              <a:buFont typeface="Wingdings" pitchFamily="2" charset="2"/>
              <a:buChar char="ü"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гармонично развитой личности школьника.</a:t>
            </a:r>
          </a:p>
          <a:p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5442" y="488515"/>
            <a:ext cx="6839210" cy="12803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Нормативные документы: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7222" y="1037969"/>
            <a:ext cx="8188410" cy="5387546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31 мая 2021 г. № 286 «Об утверждении федерального государственного образовательного стандарта начального общего образования» 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31 мая 2021 г. № 287 «Об утверждении федерального государственного образовательного стандарта основного общего образования».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РД от 12 ноября 2021г. №05-02-638-1/21 «О введении обновленных федеральных  государственных стандартов начального общего и основного общего образования в Республике Дагестан»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ГКУ РД «ЦОДОУ ЗОЖ» от 30 декабря 2021г. «О подготовке и введении обновленных ФГОС НОО и ФГОС ООО»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РД от 11 марта 2022г. №05-02-1-218 «О внесении изменений в приказ «О введении обновленных федеральных  государственных стандартов начального общего и основного общего образования в Республике Дагестан»»</a:t>
            </a:r>
          </a:p>
          <a:p>
            <a:pPr algn="l"/>
            <a:r>
              <a:rPr lang="ru-RU" sz="2000" dirty="0" smtClean="0"/>
              <a:t> 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6" y="488515"/>
            <a:ext cx="7679886" cy="5833908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7222" y="1037970"/>
            <a:ext cx="8188410" cy="4801128"/>
          </a:xfrm>
        </p:spPr>
        <p:txBody>
          <a:bodyPr>
            <a:normAutofit/>
          </a:bodyPr>
          <a:lstStyle/>
          <a:p>
            <a:pPr lvl="0"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График перехода на обновленные ФГОС </a:t>
            </a:r>
          </a:p>
          <a:p>
            <a:pPr lvl="0"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lvl="0" algn="l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00888" y="1685109"/>
          <a:ext cx="8112041" cy="485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032"/>
                <a:gridCol w="940526"/>
                <a:gridCol w="666205"/>
                <a:gridCol w="731520"/>
                <a:gridCol w="770709"/>
                <a:gridCol w="875211"/>
                <a:gridCol w="809898"/>
                <a:gridCol w="731520"/>
                <a:gridCol w="627017"/>
                <a:gridCol w="914403"/>
              </a:tblGrid>
              <a:tr h="1214846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Класс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5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7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8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600" b="1" dirty="0"/>
                    </a:p>
                  </a:txBody>
                  <a:tcPr anchor="ctr"/>
                </a:tc>
              </a:tr>
              <a:tr h="1214846"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2022/2023</a:t>
                      </a:r>
                      <a:b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. год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1214846"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2023/2024</a:t>
                      </a:r>
                      <a:b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. год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1214846"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2024/2025</a:t>
                      </a:r>
                      <a:br>
                        <a:rPr lang="ru-RU" sz="1400" b="1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400" b="1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</a:t>
                      </a:r>
                      <a:r>
                        <a:rPr lang="ru-RU" sz="1400" b="1" i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год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6" y="488515"/>
            <a:ext cx="7679886" cy="5833908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7222" y="1037970"/>
            <a:ext cx="8188410" cy="4801128"/>
          </a:xfrm>
        </p:spPr>
        <p:txBody>
          <a:bodyPr>
            <a:normAutofit/>
          </a:bodyPr>
          <a:lstStyle/>
          <a:p>
            <a:pPr lvl="0" algn="l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0080" y="561705"/>
          <a:ext cx="8020593" cy="584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5189"/>
                <a:gridCol w="3021873"/>
                <a:gridCol w="2673531"/>
              </a:tblGrid>
              <a:tr h="1007706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Позиция сравнения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Первое поколение ФГОС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Второе поколение ФГОС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204892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Знание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Передается в готовом виде: преподаватель говорит, ученики записывают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Ученик активно участвует в процессе получения знаний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204892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Обучение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Система знаний как бы существует в вакууме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Работа учащихся над заданиями, непосредственно связанными с проблемами реальной жизни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204892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Ученик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Односторонняя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коммуникация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учитель → ученик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Чтобы овладеть знаниями, учитель и ученики выстраивают совместную работу 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007706"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Сотрудничество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Единоличное руководство учителя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40"/>
                        </a:lnSpc>
                        <a:spcAft>
                          <a:spcPts val="188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Ученики участвуют в выборе содержания и методов обучения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5442" y="488515"/>
            <a:ext cx="6839210" cy="128033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Обновлённые ФГОС  — трехуровневая система требований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244" y="1741117"/>
            <a:ext cx="7261964" cy="4698871"/>
          </a:xfrm>
        </p:spPr>
        <p:txBody>
          <a:bodyPr/>
          <a:lstStyle/>
          <a:p>
            <a:endParaRPr lang="ru-RU" dirty="0" smtClean="0"/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трёх «Т»: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первое «Т»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требования к структуре основных образовательных программ;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второе «Т»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требования к уровню подготовки выпускников (результатам освоения);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третье «Т»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требования к условиям реализации основных образовательных программ.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1041" y="488515"/>
            <a:ext cx="8154444" cy="77661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Ключевое отличие обновлённых ФГОС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9035" y="1478072"/>
            <a:ext cx="7841293" cy="4509370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Вариативность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школам дана возможность разрабатывать и реализовывать индивидуальные учебные планы и программы, предусматривающие углубленное изучение отдельных учебных предметов.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Патриотическое воспитание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Патриотизм понимается как: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интерес к изучению родного языка, понимание российской гражданской идентичности в поликультурном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многоконфессиональном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обществе, истории и культуры;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ценностное отношение к достижениям России в науке, искусстве, спорте, технологиях, к боевым подвигам и трудовым достижениям россиян;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уважение к символам России, государственным праздникам, историческому и природному наследию и памятникам, традициям разных народов, проживающих в стране.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Предметные результаты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обозначены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более точно. Понятно, что должен знать и понимать ученик. </a:t>
            </a:r>
          </a:p>
          <a:p>
            <a:pPr algn="l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1041" y="350729"/>
            <a:ext cx="8154444" cy="58872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Ключевое отличие обновлённых ФГОС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5885" y="876824"/>
            <a:ext cx="8292230" cy="5073040"/>
          </a:xfrm>
        </p:spPr>
        <p:txBody>
          <a:bodyPr>
            <a:noAutofit/>
          </a:bodyPr>
          <a:lstStyle/>
          <a:p>
            <a:pPr lvl="0" algn="l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Функциональная грамотность.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ФГОС третьего поколения определяет функциональную грамотность как способность решать учебные задачи и жизненные ситуации на основе сформированных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универсальных способов деятельности. Ученики должны понимать, как изучаемые предметы помогают найти профессию и место в жизни.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Единство обучения и воспитания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Новый ФГОС делает акцент на тесном взаимодействии и единстве учебной и воспитательной деятельности в русле достижения личностных результатов освоения программы.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Уточнены направления воспитания: гражданско-патриотическое, духовно-нравственное, эстетическое, физическое, экологическое воспитание и ценности научного познания. При этом каждый пункт конкретизирован, и становится понятно, что в него входит.</a:t>
            </a:r>
          </a:p>
          <a:p>
            <a:pPr lvl="0" algn="l">
              <a:buFont typeface="Wingdings" pitchFamily="2" charset="2"/>
              <a:buChar char="ü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Исключение второго иностранного языка из обязательных предметов. </a:t>
            </a:r>
          </a:p>
          <a:p>
            <a:pPr lvl="0"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Второй иностранный язык перестал быть обязательным. Его судьба решается с учетом мнения родителей и возможности школы.</a:t>
            </a:r>
          </a:p>
          <a:p>
            <a:pPr algn="l"/>
            <a:endParaRPr lang="ru-RU" sz="2000" dirty="0" smtClean="0"/>
          </a:p>
          <a:p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1665" y="330958"/>
            <a:ext cx="8420669" cy="6196084"/>
          </a:xfrm>
          <a:prstGeom prst="rect">
            <a:avLst/>
          </a:prstGeom>
          <a:noFill/>
          <a:ln w="180975">
            <a:solidFill>
              <a:schemeClr val="bg1">
                <a:alpha val="7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28650" y="313509"/>
            <a:ext cx="7886700" cy="5161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3762103" y="2063931"/>
            <a:ext cx="16589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ФИНАНСОВАЯ</a:t>
            </a:r>
            <a:br>
              <a:rPr lang="ru-RU" b="1" dirty="0" smtClean="0"/>
            </a:br>
            <a:r>
              <a:rPr lang="ru-RU" b="1" dirty="0" smtClean="0"/>
              <a:t>ГРАМОТНОСТЬ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44675" y="4837090"/>
            <a:ext cx="1962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ГЛОБАЛЬНЫЕ</a:t>
            </a:r>
            <a:br>
              <a:rPr lang="ru-RU" b="1" dirty="0" smtClean="0"/>
            </a:br>
            <a:r>
              <a:rPr lang="ru-RU" b="1" dirty="0" smtClean="0"/>
              <a:t>КОМПЕТЕНЦИ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761</Words>
  <Application>Microsoft Office PowerPoint</Application>
  <PresentationFormat>Экран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«Ключевые особенности   обновленных ФГОС» </vt:lpstr>
      <vt:lpstr> Обновленные ФГОС для школ вступят в силу  с 1 сентября 2022 года и коснутся начального общего и основного общего образования (НОО и ООО)</vt:lpstr>
      <vt:lpstr>Нормативные документы: </vt:lpstr>
      <vt:lpstr>Слайд 4</vt:lpstr>
      <vt:lpstr>Слайд 5</vt:lpstr>
      <vt:lpstr>Обновлённые ФГОС  — трехуровневая система требований </vt:lpstr>
      <vt:lpstr>Ключевое отличие обновлённых ФГОС</vt:lpstr>
      <vt:lpstr>Ключевое отличие обновлённых ФГОС</vt:lpstr>
      <vt:lpstr>Слайд 9</vt:lpstr>
      <vt:lpstr> Особенности обновленных ФГОС </vt:lpstr>
      <vt:lpstr>Обновленные ФГОС:</vt:lpstr>
      <vt:lpstr>Изменения в обновленных ФГОС НОО И ООО</vt:lpstr>
      <vt:lpstr>Выводы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«Ключевые особенности   обновленных ФГОС» </dc:title>
  <cp:lastModifiedBy>1</cp:lastModifiedBy>
  <cp:revision>60</cp:revision>
  <dcterms:created xsi:type="dcterms:W3CDTF">2014-11-21T11:00:06Z</dcterms:created>
  <dcterms:modified xsi:type="dcterms:W3CDTF">2022-05-16T07:02:27Z</dcterms:modified>
</cp:coreProperties>
</file>