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4"/>
  </p:notesMasterIdLst>
  <p:sldIdLst>
    <p:sldId id="256" r:id="rId2"/>
    <p:sldId id="273" r:id="rId3"/>
    <p:sldId id="377" r:id="rId4"/>
    <p:sldId id="348" r:id="rId5"/>
    <p:sldId id="411" r:id="rId6"/>
    <p:sldId id="412" r:id="rId7"/>
    <p:sldId id="413" r:id="rId8"/>
    <p:sldId id="414" r:id="rId9"/>
    <p:sldId id="307" r:id="rId10"/>
    <p:sldId id="378" r:id="rId11"/>
    <p:sldId id="379" r:id="rId12"/>
    <p:sldId id="380" r:id="rId13"/>
    <p:sldId id="349" r:id="rId14"/>
    <p:sldId id="350" r:id="rId15"/>
    <p:sldId id="364" r:id="rId16"/>
    <p:sldId id="381" r:id="rId17"/>
    <p:sldId id="383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382" r:id="rId32"/>
    <p:sldId id="405" r:id="rId33"/>
    <p:sldId id="406" r:id="rId34"/>
    <p:sldId id="407" r:id="rId35"/>
    <p:sldId id="408" r:id="rId36"/>
    <p:sldId id="409" r:id="rId37"/>
    <p:sldId id="360" r:id="rId38"/>
    <p:sldId id="415" r:id="rId39"/>
    <p:sldId id="416" r:id="rId40"/>
    <p:sldId id="410" r:id="rId41"/>
    <p:sldId id="417" r:id="rId42"/>
    <p:sldId id="418" r:id="rId43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FF"/>
    <a:srgbClr val="00FF00"/>
    <a:srgbClr val="FF6600"/>
    <a:srgbClr val="30B5F0"/>
    <a:srgbClr val="EBAE3F"/>
    <a:srgbClr val="FFFF99"/>
    <a:srgbClr val="CCFFCC"/>
    <a:srgbClr val="00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6" d="100"/>
          <a:sy n="76" d="100"/>
        </p:scale>
        <p:origin x="5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7FC61-D881-49EF-A807-519068932BB8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756FB22-0247-402B-BC47-1CF08050375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rtl="0"/>
          <a:endParaRPr lang="ru-RU" b="1" dirty="0">
            <a:solidFill>
              <a:srgbClr val="AF2121"/>
            </a:solidFill>
          </a:endParaRPr>
        </a:p>
      </dgm:t>
    </dgm:pt>
    <dgm:pt modelId="{32E9B548-2286-4290-8EAF-950014570FB3}" type="parTrans" cxnId="{31F4DE35-DFE9-4114-A727-AB2C2ED7571F}">
      <dgm:prSet/>
      <dgm:spPr/>
      <dgm:t>
        <a:bodyPr/>
        <a:lstStyle/>
        <a:p>
          <a:endParaRPr lang="ru-RU"/>
        </a:p>
      </dgm:t>
    </dgm:pt>
    <dgm:pt modelId="{848445B4-1AD2-4CD1-8B93-DB80B3F1A32D}" type="sibTrans" cxnId="{31F4DE35-DFE9-4114-A727-AB2C2ED7571F}">
      <dgm:prSet/>
      <dgm:spPr/>
      <dgm:t>
        <a:bodyPr/>
        <a:lstStyle/>
        <a:p>
          <a:endParaRPr lang="ru-RU"/>
        </a:p>
      </dgm:t>
    </dgm:pt>
    <dgm:pt modelId="{732CFAFF-6D61-4C89-8EA5-787CDC1302F5}">
      <dgm:prSet phldrT="[Текст]" custT="1"/>
      <dgm:spPr>
        <a:solidFill>
          <a:srgbClr val="FF99CC">
            <a:alpha val="49804"/>
          </a:srgbClr>
        </a:solidFill>
      </dgm:spPr>
      <dgm:t>
        <a:bodyPr/>
        <a:lstStyle/>
        <a:p>
          <a:pPr rtl="0"/>
          <a:endParaRPr lang="ru-RU" sz="1400" dirty="0"/>
        </a:p>
      </dgm:t>
    </dgm:pt>
    <dgm:pt modelId="{9128E0CE-D259-46EC-9C40-B041968F16D2}" type="parTrans" cxnId="{AAC79DA3-65F9-496D-B6F4-181AC84F9581}">
      <dgm:prSet/>
      <dgm:spPr/>
      <dgm:t>
        <a:bodyPr/>
        <a:lstStyle/>
        <a:p>
          <a:endParaRPr lang="ru-RU"/>
        </a:p>
      </dgm:t>
    </dgm:pt>
    <dgm:pt modelId="{2C4C6040-2818-43DE-B00A-CFD122709A9C}" type="sibTrans" cxnId="{AAC79DA3-65F9-496D-B6F4-181AC84F9581}">
      <dgm:prSet/>
      <dgm:spPr/>
      <dgm:t>
        <a:bodyPr/>
        <a:lstStyle/>
        <a:p>
          <a:endParaRPr lang="ru-RU"/>
        </a:p>
      </dgm:t>
    </dgm:pt>
    <dgm:pt modelId="{7A5179B5-B27A-4190-9B8A-C559ADB860D4}">
      <dgm:prSet phldrT="[Текст]" custT="1"/>
      <dgm:spPr>
        <a:solidFill>
          <a:srgbClr val="99CCFF">
            <a:alpha val="50000"/>
          </a:srgbClr>
        </a:solidFill>
      </dgm:spPr>
      <dgm:t>
        <a:bodyPr/>
        <a:lstStyle/>
        <a:p>
          <a:pPr rtl="0"/>
          <a:endParaRPr lang="ru-RU" sz="1400" dirty="0"/>
        </a:p>
      </dgm:t>
    </dgm:pt>
    <dgm:pt modelId="{05D00049-2E79-405F-B535-E07F3312712C}" type="parTrans" cxnId="{667412E1-2886-47F4-BE84-AA4134662C3B}">
      <dgm:prSet/>
      <dgm:spPr/>
      <dgm:t>
        <a:bodyPr/>
        <a:lstStyle/>
        <a:p>
          <a:endParaRPr lang="ru-RU"/>
        </a:p>
      </dgm:t>
    </dgm:pt>
    <dgm:pt modelId="{A43DD5D0-A5D2-4932-96DF-C0376BB0B9A8}" type="sibTrans" cxnId="{667412E1-2886-47F4-BE84-AA4134662C3B}">
      <dgm:prSet/>
      <dgm:spPr/>
      <dgm:t>
        <a:bodyPr/>
        <a:lstStyle/>
        <a:p>
          <a:endParaRPr lang="ru-RU"/>
        </a:p>
      </dgm:t>
    </dgm:pt>
    <dgm:pt modelId="{1A295A60-BBA8-4E38-A141-85F4FADF290C}">
      <dgm:prSet phldrT="[Текст]" custT="1"/>
      <dgm:spPr>
        <a:gradFill rotWithShape="0">
          <a:gsLst>
            <a:gs pos="3800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endParaRPr lang="ru-RU" sz="1400" dirty="0"/>
        </a:p>
      </dgm:t>
    </dgm:pt>
    <dgm:pt modelId="{5C3F872E-F40A-46C1-AB33-6FA52E597C1B}" type="parTrans" cxnId="{E71A4D7B-D577-4764-9CB4-AA05A1D0EDC3}">
      <dgm:prSet/>
      <dgm:spPr/>
      <dgm:t>
        <a:bodyPr/>
        <a:lstStyle/>
        <a:p>
          <a:endParaRPr lang="ru-RU"/>
        </a:p>
      </dgm:t>
    </dgm:pt>
    <dgm:pt modelId="{341EFDC3-E8C1-4E47-B017-737247654B15}" type="sibTrans" cxnId="{E71A4D7B-D577-4764-9CB4-AA05A1D0EDC3}">
      <dgm:prSet/>
      <dgm:spPr/>
      <dgm:t>
        <a:bodyPr/>
        <a:lstStyle/>
        <a:p>
          <a:endParaRPr lang="ru-RU"/>
        </a:p>
      </dgm:t>
    </dgm:pt>
    <dgm:pt modelId="{1E126E28-FEF4-44C3-8885-D5C6AD58D1FD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endParaRPr lang="ru-RU" sz="1400" dirty="0">
            <a:solidFill>
              <a:schemeClr val="tx1"/>
            </a:solidFill>
          </a:endParaRPr>
        </a:p>
      </dgm:t>
    </dgm:pt>
    <dgm:pt modelId="{0F9AC9FF-8F18-4FD2-87E6-DA05B258AF3E}" type="parTrans" cxnId="{1136A969-F0B7-426E-85E6-0CB6495606EA}">
      <dgm:prSet/>
      <dgm:spPr/>
      <dgm:t>
        <a:bodyPr/>
        <a:lstStyle/>
        <a:p>
          <a:endParaRPr lang="ru-RU"/>
        </a:p>
      </dgm:t>
    </dgm:pt>
    <dgm:pt modelId="{1AEEDBA1-6BA4-4D6C-87EA-3285FFBE7D1D}" type="sibTrans" cxnId="{1136A969-F0B7-426E-85E6-0CB6495606EA}">
      <dgm:prSet/>
      <dgm:spPr/>
      <dgm:t>
        <a:bodyPr/>
        <a:lstStyle/>
        <a:p>
          <a:endParaRPr lang="ru-RU"/>
        </a:p>
      </dgm:t>
    </dgm:pt>
    <dgm:pt modelId="{956BB077-6E57-457A-B0C2-88CD0C961E34}" type="pres">
      <dgm:prSet presAssocID="{2657FC61-D881-49EF-A807-519068932BB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6792A-611B-446B-A188-7EE6B2D106E0}" type="pres">
      <dgm:prSet presAssocID="{2657FC61-D881-49EF-A807-519068932BB8}" presName="radial" presStyleCnt="0">
        <dgm:presLayoutVars>
          <dgm:animLvl val="ctr"/>
        </dgm:presLayoutVars>
      </dgm:prSet>
      <dgm:spPr/>
    </dgm:pt>
    <dgm:pt modelId="{21213DA8-B546-44C5-ADFF-0EB27CEEB97E}" type="pres">
      <dgm:prSet presAssocID="{4756FB22-0247-402B-BC47-1CF080503752}" presName="centerShape" presStyleLbl="vennNode1" presStyleIdx="0" presStyleCnt="5" custLinFactNeighborX="-59661" custLinFactNeighborY="-802"/>
      <dgm:spPr/>
      <dgm:t>
        <a:bodyPr/>
        <a:lstStyle/>
        <a:p>
          <a:endParaRPr lang="ru-RU"/>
        </a:p>
      </dgm:t>
    </dgm:pt>
    <dgm:pt modelId="{F7D4E00C-8ECD-4E61-8682-BD479AB23FE4}" type="pres">
      <dgm:prSet presAssocID="{732CFAFF-6D61-4C89-8EA5-787CDC1302F5}" presName="node" presStyleLbl="vennNode1" presStyleIdx="1" presStyleCnt="5" custScaleX="114983" custScaleY="114983" custRadScaleRad="44752" custRadScaleInc="43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C65D2-FE6B-4E2F-B557-3E88F3798259}" type="pres">
      <dgm:prSet presAssocID="{7A5179B5-B27A-4190-9B8A-C559ADB860D4}" presName="node" presStyleLbl="vennNode1" presStyleIdx="2" presStyleCnt="5" custScaleX="114983" custScaleY="114983" custRadScaleRad="61978" custRadScaleInc="74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99441-42EF-4109-B11B-993654CABBBD}" type="pres">
      <dgm:prSet presAssocID="{1A295A60-BBA8-4E38-A141-85F4FADF290C}" presName="node" presStyleLbl="vennNode1" presStyleIdx="3" presStyleCnt="5" custScaleX="114983" custScaleY="114983" custRadScaleRad="118537" custRadScaleInc="34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6585B-45BC-4E1B-9862-B023C51E98C3}" type="pres">
      <dgm:prSet presAssocID="{1E126E28-FEF4-44C3-8885-D5C6AD58D1FD}" presName="node" presStyleLbl="vennNode1" presStyleIdx="4" presStyleCnt="5" custScaleX="114983" custScaleY="114983" custRadScaleRad="109247" custRadScaleInc="72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D21B7-6011-4CF6-AB35-9CB349FF7ED4}" type="presOf" srcId="{4756FB22-0247-402B-BC47-1CF080503752}" destId="{21213DA8-B546-44C5-ADFF-0EB27CEEB97E}" srcOrd="0" destOrd="0" presId="urn:microsoft.com/office/officeart/2005/8/layout/radial3"/>
    <dgm:cxn modelId="{667412E1-2886-47F4-BE84-AA4134662C3B}" srcId="{4756FB22-0247-402B-BC47-1CF080503752}" destId="{7A5179B5-B27A-4190-9B8A-C559ADB860D4}" srcOrd="1" destOrd="0" parTransId="{05D00049-2E79-405F-B535-E07F3312712C}" sibTransId="{A43DD5D0-A5D2-4932-96DF-C0376BB0B9A8}"/>
    <dgm:cxn modelId="{5A85EB46-00D5-40DA-9FA1-1F476403F4E7}" type="presOf" srcId="{7A5179B5-B27A-4190-9B8A-C559ADB860D4}" destId="{683C65D2-FE6B-4E2F-B557-3E88F3798259}" srcOrd="0" destOrd="0" presId="urn:microsoft.com/office/officeart/2005/8/layout/radial3"/>
    <dgm:cxn modelId="{AAC79DA3-65F9-496D-B6F4-181AC84F9581}" srcId="{4756FB22-0247-402B-BC47-1CF080503752}" destId="{732CFAFF-6D61-4C89-8EA5-787CDC1302F5}" srcOrd="0" destOrd="0" parTransId="{9128E0CE-D259-46EC-9C40-B041968F16D2}" sibTransId="{2C4C6040-2818-43DE-B00A-CFD122709A9C}"/>
    <dgm:cxn modelId="{1136A969-F0B7-426E-85E6-0CB6495606EA}" srcId="{4756FB22-0247-402B-BC47-1CF080503752}" destId="{1E126E28-FEF4-44C3-8885-D5C6AD58D1FD}" srcOrd="3" destOrd="0" parTransId="{0F9AC9FF-8F18-4FD2-87E6-DA05B258AF3E}" sibTransId="{1AEEDBA1-6BA4-4D6C-87EA-3285FFBE7D1D}"/>
    <dgm:cxn modelId="{31F4DE35-DFE9-4114-A727-AB2C2ED7571F}" srcId="{2657FC61-D881-49EF-A807-519068932BB8}" destId="{4756FB22-0247-402B-BC47-1CF080503752}" srcOrd="0" destOrd="0" parTransId="{32E9B548-2286-4290-8EAF-950014570FB3}" sibTransId="{848445B4-1AD2-4CD1-8B93-DB80B3F1A32D}"/>
    <dgm:cxn modelId="{B9F3B424-5827-4934-B15F-45386BA6E1A6}" type="presOf" srcId="{732CFAFF-6D61-4C89-8EA5-787CDC1302F5}" destId="{F7D4E00C-8ECD-4E61-8682-BD479AB23FE4}" srcOrd="0" destOrd="0" presId="urn:microsoft.com/office/officeart/2005/8/layout/radial3"/>
    <dgm:cxn modelId="{7E07A709-6561-43F9-AE8E-480A1DA87386}" type="presOf" srcId="{1E126E28-FEF4-44C3-8885-D5C6AD58D1FD}" destId="{5336585B-45BC-4E1B-9862-B023C51E98C3}" srcOrd="0" destOrd="0" presId="urn:microsoft.com/office/officeart/2005/8/layout/radial3"/>
    <dgm:cxn modelId="{E71A4D7B-D577-4764-9CB4-AA05A1D0EDC3}" srcId="{4756FB22-0247-402B-BC47-1CF080503752}" destId="{1A295A60-BBA8-4E38-A141-85F4FADF290C}" srcOrd="2" destOrd="0" parTransId="{5C3F872E-F40A-46C1-AB33-6FA52E597C1B}" sibTransId="{341EFDC3-E8C1-4E47-B017-737247654B15}"/>
    <dgm:cxn modelId="{B4E2ACE0-54A1-4B8D-A192-0D7A1461AA7B}" type="presOf" srcId="{2657FC61-D881-49EF-A807-519068932BB8}" destId="{956BB077-6E57-457A-B0C2-88CD0C961E34}" srcOrd="0" destOrd="0" presId="urn:microsoft.com/office/officeart/2005/8/layout/radial3"/>
    <dgm:cxn modelId="{848BBBB9-D456-4BBE-93B3-3BF2CC3F3EE6}" type="presOf" srcId="{1A295A60-BBA8-4E38-A141-85F4FADF290C}" destId="{17C99441-42EF-4109-B11B-993654CABBBD}" srcOrd="0" destOrd="0" presId="urn:microsoft.com/office/officeart/2005/8/layout/radial3"/>
    <dgm:cxn modelId="{C08A6321-7DE3-473B-9E24-9074C2F59C43}" type="presParOf" srcId="{956BB077-6E57-457A-B0C2-88CD0C961E34}" destId="{4106792A-611B-446B-A188-7EE6B2D106E0}" srcOrd="0" destOrd="0" presId="urn:microsoft.com/office/officeart/2005/8/layout/radial3"/>
    <dgm:cxn modelId="{E05738F9-764E-41F8-B151-793BB2D1A6EF}" type="presParOf" srcId="{4106792A-611B-446B-A188-7EE6B2D106E0}" destId="{21213DA8-B546-44C5-ADFF-0EB27CEEB97E}" srcOrd="0" destOrd="0" presId="urn:microsoft.com/office/officeart/2005/8/layout/radial3"/>
    <dgm:cxn modelId="{0B36D6EB-B448-4C95-A4FF-B9F0CBEE95C4}" type="presParOf" srcId="{4106792A-611B-446B-A188-7EE6B2D106E0}" destId="{F7D4E00C-8ECD-4E61-8682-BD479AB23FE4}" srcOrd="1" destOrd="0" presId="urn:microsoft.com/office/officeart/2005/8/layout/radial3"/>
    <dgm:cxn modelId="{27D711FC-3342-4E27-9A5E-24DC23E348B8}" type="presParOf" srcId="{4106792A-611B-446B-A188-7EE6B2D106E0}" destId="{683C65D2-FE6B-4E2F-B557-3E88F3798259}" srcOrd="2" destOrd="0" presId="urn:microsoft.com/office/officeart/2005/8/layout/radial3"/>
    <dgm:cxn modelId="{95BC00F3-C24F-4C6F-8DFC-4C397706A7B7}" type="presParOf" srcId="{4106792A-611B-446B-A188-7EE6B2D106E0}" destId="{17C99441-42EF-4109-B11B-993654CABBBD}" srcOrd="3" destOrd="0" presId="urn:microsoft.com/office/officeart/2005/8/layout/radial3"/>
    <dgm:cxn modelId="{00BA7816-1D0B-4C22-B9B1-CAA269E78100}" type="presParOf" srcId="{4106792A-611B-446B-A188-7EE6B2D106E0}" destId="{5336585B-45BC-4E1B-9862-B023C51E98C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E606-82DA-4714-933E-B9F588950F8D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AB94-64BE-48DD-B70B-4D6733969277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015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081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73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729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230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3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52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373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A1D140-B9FC-4F8A-B43E-F5B82F2B4D0E}" type="datetimeFigureOut">
              <a:rPr lang="be-BY" smtClean="0"/>
              <a:pPr/>
              <a:t>31.05.22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919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7368" y="764704"/>
            <a:ext cx="11305256" cy="216217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/>
            </a:r>
            <a:b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</a:b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в обучении русскому языку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школе</a:t>
            </a:r>
            <a:r>
              <a:rPr lang="be-BY" sz="3200" dirty="0">
                <a:solidFill>
                  <a:schemeClr val="bg1"/>
                </a:solidFill>
              </a:rPr>
              <a:t/>
            </a:r>
            <a:br>
              <a:rPr lang="be-BY" sz="3200" dirty="0">
                <a:solidFill>
                  <a:schemeClr val="bg1"/>
                </a:solidFill>
              </a:rPr>
            </a:br>
            <a:endParaRPr lang="be-BY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69" y="3299483"/>
            <a:ext cx="3622011" cy="2875281"/>
          </a:xfrm>
          <a:prstGeom prst="rect">
            <a:avLst/>
          </a:prstGeom>
        </p:spPr>
      </p:pic>
      <p:pic>
        <p:nvPicPr>
          <p:cNvPr id="32770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3843" y="2571743"/>
            <a:ext cx="3756773" cy="3255359"/>
          </a:xfrm>
          <a:prstGeom prst="rect">
            <a:avLst/>
          </a:prstGeom>
          <a:noFill/>
        </p:spPr>
      </p:pic>
      <p:pic>
        <p:nvPicPr>
          <p:cNvPr id="32774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8468" y="3191086"/>
            <a:ext cx="2124040" cy="2124040"/>
          </a:xfrm>
          <a:prstGeom prst="rect">
            <a:avLst/>
          </a:prstGeom>
          <a:noFill/>
        </p:spPr>
      </p:pic>
      <p:sp>
        <p:nvSpPr>
          <p:cNvPr id="3" name="Прямоугольный треугольник 2"/>
          <p:cNvSpPr/>
          <p:nvPr/>
        </p:nvSpPr>
        <p:spPr>
          <a:xfrm>
            <a:off x="3575720" y="3119454"/>
            <a:ext cx="1967451" cy="1339004"/>
          </a:xfrm>
          <a:custGeom>
            <a:avLst/>
            <a:gdLst>
              <a:gd name="connsiteX0" fmla="*/ 0 w 2304256"/>
              <a:gd name="connsiteY0" fmla="*/ 1080120 h 1080120"/>
              <a:gd name="connsiteX1" fmla="*/ 0 w 2304256"/>
              <a:gd name="connsiteY1" fmla="*/ 0 h 1080120"/>
              <a:gd name="connsiteX2" fmla="*/ 2304256 w 2304256"/>
              <a:gd name="connsiteY2" fmla="*/ 1080120 h 1080120"/>
              <a:gd name="connsiteX3" fmla="*/ 0 w 2304256"/>
              <a:gd name="connsiteY3" fmla="*/ 1080120 h 1080120"/>
              <a:gd name="connsiteX0" fmla="*/ 0 w 1632743"/>
              <a:gd name="connsiteY0" fmla="*/ 1080120 h 1080120"/>
              <a:gd name="connsiteX1" fmla="*/ 0 w 1632743"/>
              <a:gd name="connsiteY1" fmla="*/ 0 h 1080120"/>
              <a:gd name="connsiteX2" fmla="*/ 1632743 w 1632743"/>
              <a:gd name="connsiteY2" fmla="*/ 51420 h 1080120"/>
              <a:gd name="connsiteX3" fmla="*/ 0 w 1632743"/>
              <a:gd name="connsiteY3" fmla="*/ 1080120 h 1080120"/>
              <a:gd name="connsiteX0" fmla="*/ 0 w 1632743"/>
              <a:gd name="connsiteY0" fmla="*/ 1051545 h 1051545"/>
              <a:gd name="connsiteX1" fmla="*/ 1471613 w 1632743"/>
              <a:gd name="connsiteY1" fmla="*/ 0 h 1051545"/>
              <a:gd name="connsiteX2" fmla="*/ 1632743 w 1632743"/>
              <a:gd name="connsiteY2" fmla="*/ 22845 h 1051545"/>
              <a:gd name="connsiteX3" fmla="*/ 0 w 1632743"/>
              <a:gd name="connsiteY3" fmla="*/ 1051545 h 1051545"/>
              <a:gd name="connsiteX0" fmla="*/ 0 w 1471613"/>
              <a:gd name="connsiteY0" fmla="*/ 1051545 h 1051545"/>
              <a:gd name="connsiteX1" fmla="*/ 1471613 w 1471613"/>
              <a:gd name="connsiteY1" fmla="*/ 0 h 1051545"/>
              <a:gd name="connsiteX2" fmla="*/ 1361280 w 1471613"/>
              <a:gd name="connsiteY2" fmla="*/ 194295 h 1051545"/>
              <a:gd name="connsiteX3" fmla="*/ 0 w 1471613"/>
              <a:gd name="connsiteY3" fmla="*/ 1051545 h 1051545"/>
              <a:gd name="connsiteX0" fmla="*/ 0 w 1814513"/>
              <a:gd name="connsiteY0" fmla="*/ 1323008 h 1323008"/>
              <a:gd name="connsiteX1" fmla="*/ 1814513 w 1814513"/>
              <a:gd name="connsiteY1" fmla="*/ 0 h 1323008"/>
              <a:gd name="connsiteX2" fmla="*/ 1361280 w 1814513"/>
              <a:gd name="connsiteY2" fmla="*/ 465758 h 1323008"/>
              <a:gd name="connsiteX3" fmla="*/ 0 w 1814513"/>
              <a:gd name="connsiteY3" fmla="*/ 1323008 h 1323008"/>
              <a:gd name="connsiteX0" fmla="*/ 0 w 1967451"/>
              <a:gd name="connsiteY0" fmla="*/ 1339004 h 1339004"/>
              <a:gd name="connsiteX1" fmla="*/ 1814513 w 1967451"/>
              <a:gd name="connsiteY1" fmla="*/ 15996 h 1339004"/>
              <a:gd name="connsiteX2" fmla="*/ 1361280 w 1967451"/>
              <a:gd name="connsiteY2" fmla="*/ 481754 h 1339004"/>
              <a:gd name="connsiteX3" fmla="*/ 0 w 1967451"/>
              <a:gd name="connsiteY3" fmla="*/ 1339004 h 133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51" h="1339004">
                <a:moveTo>
                  <a:pt x="0" y="1339004"/>
                </a:moveTo>
                <a:lnTo>
                  <a:pt x="1814513" y="15996"/>
                </a:lnTo>
                <a:cubicBezTo>
                  <a:pt x="2292085" y="-85926"/>
                  <a:pt x="1512358" y="326501"/>
                  <a:pt x="1361280" y="481754"/>
                </a:cubicBezTo>
                <a:lnTo>
                  <a:pt x="0" y="1339004"/>
                </a:lnTo>
                <a:close/>
              </a:path>
            </a:pathLst>
          </a:cu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2"/>
          <p:cNvSpPr/>
          <p:nvPr/>
        </p:nvSpPr>
        <p:spPr>
          <a:xfrm rot="20573403">
            <a:off x="4383730" y="3204357"/>
            <a:ext cx="1967451" cy="1339004"/>
          </a:xfrm>
          <a:custGeom>
            <a:avLst/>
            <a:gdLst>
              <a:gd name="connsiteX0" fmla="*/ 0 w 2304256"/>
              <a:gd name="connsiteY0" fmla="*/ 1080120 h 1080120"/>
              <a:gd name="connsiteX1" fmla="*/ 0 w 2304256"/>
              <a:gd name="connsiteY1" fmla="*/ 0 h 1080120"/>
              <a:gd name="connsiteX2" fmla="*/ 2304256 w 2304256"/>
              <a:gd name="connsiteY2" fmla="*/ 1080120 h 1080120"/>
              <a:gd name="connsiteX3" fmla="*/ 0 w 2304256"/>
              <a:gd name="connsiteY3" fmla="*/ 1080120 h 1080120"/>
              <a:gd name="connsiteX0" fmla="*/ 0 w 1632743"/>
              <a:gd name="connsiteY0" fmla="*/ 1080120 h 1080120"/>
              <a:gd name="connsiteX1" fmla="*/ 0 w 1632743"/>
              <a:gd name="connsiteY1" fmla="*/ 0 h 1080120"/>
              <a:gd name="connsiteX2" fmla="*/ 1632743 w 1632743"/>
              <a:gd name="connsiteY2" fmla="*/ 51420 h 1080120"/>
              <a:gd name="connsiteX3" fmla="*/ 0 w 1632743"/>
              <a:gd name="connsiteY3" fmla="*/ 1080120 h 1080120"/>
              <a:gd name="connsiteX0" fmla="*/ 0 w 1632743"/>
              <a:gd name="connsiteY0" fmla="*/ 1051545 h 1051545"/>
              <a:gd name="connsiteX1" fmla="*/ 1471613 w 1632743"/>
              <a:gd name="connsiteY1" fmla="*/ 0 h 1051545"/>
              <a:gd name="connsiteX2" fmla="*/ 1632743 w 1632743"/>
              <a:gd name="connsiteY2" fmla="*/ 22845 h 1051545"/>
              <a:gd name="connsiteX3" fmla="*/ 0 w 1632743"/>
              <a:gd name="connsiteY3" fmla="*/ 1051545 h 1051545"/>
              <a:gd name="connsiteX0" fmla="*/ 0 w 1471613"/>
              <a:gd name="connsiteY0" fmla="*/ 1051545 h 1051545"/>
              <a:gd name="connsiteX1" fmla="*/ 1471613 w 1471613"/>
              <a:gd name="connsiteY1" fmla="*/ 0 h 1051545"/>
              <a:gd name="connsiteX2" fmla="*/ 1361280 w 1471613"/>
              <a:gd name="connsiteY2" fmla="*/ 194295 h 1051545"/>
              <a:gd name="connsiteX3" fmla="*/ 0 w 1471613"/>
              <a:gd name="connsiteY3" fmla="*/ 1051545 h 1051545"/>
              <a:gd name="connsiteX0" fmla="*/ 0 w 1814513"/>
              <a:gd name="connsiteY0" fmla="*/ 1323008 h 1323008"/>
              <a:gd name="connsiteX1" fmla="*/ 1814513 w 1814513"/>
              <a:gd name="connsiteY1" fmla="*/ 0 h 1323008"/>
              <a:gd name="connsiteX2" fmla="*/ 1361280 w 1814513"/>
              <a:gd name="connsiteY2" fmla="*/ 465758 h 1323008"/>
              <a:gd name="connsiteX3" fmla="*/ 0 w 1814513"/>
              <a:gd name="connsiteY3" fmla="*/ 1323008 h 1323008"/>
              <a:gd name="connsiteX0" fmla="*/ 0 w 1967451"/>
              <a:gd name="connsiteY0" fmla="*/ 1339004 h 1339004"/>
              <a:gd name="connsiteX1" fmla="*/ 1814513 w 1967451"/>
              <a:gd name="connsiteY1" fmla="*/ 15996 h 1339004"/>
              <a:gd name="connsiteX2" fmla="*/ 1361280 w 1967451"/>
              <a:gd name="connsiteY2" fmla="*/ 481754 h 1339004"/>
              <a:gd name="connsiteX3" fmla="*/ 0 w 1967451"/>
              <a:gd name="connsiteY3" fmla="*/ 1339004 h 133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51" h="1339004">
                <a:moveTo>
                  <a:pt x="0" y="1339004"/>
                </a:moveTo>
                <a:lnTo>
                  <a:pt x="1814513" y="15996"/>
                </a:lnTo>
                <a:cubicBezTo>
                  <a:pt x="2292085" y="-85926"/>
                  <a:pt x="1512358" y="326501"/>
                  <a:pt x="1361280" y="481754"/>
                </a:cubicBezTo>
                <a:lnTo>
                  <a:pt x="0" y="1339004"/>
                </a:lnTo>
                <a:close/>
              </a:path>
            </a:pathLst>
          </a:cu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105ACF-A601-4989-B108-0872913CFCF4}"/>
              </a:ext>
            </a:extLst>
          </p:cNvPr>
          <p:cNvSpPr txBox="1"/>
          <p:nvPr/>
        </p:nvSpPr>
        <p:spPr>
          <a:xfrm>
            <a:off x="695400" y="4293096"/>
            <a:ext cx="307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Магарамова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Шекерханум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Арифовна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развития общего образования,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5541196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solidFill>
                  <a:srgbClr val="AF2121"/>
                </a:solidFill>
              </a:rPr>
              <a:t>Метапредметные</a:t>
            </a:r>
            <a:r>
              <a:rPr lang="ru-RU" sz="3200" b="1" dirty="0">
                <a:solidFill>
                  <a:srgbClr val="AF2121"/>
                </a:solidFill>
              </a:rPr>
              <a:t> результаты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8" y="2928934"/>
            <a:ext cx="6080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освоение обучающимися межпредметных понятий и универсальных учебных действий (регулятивных, познавательных, коммуникативных);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 способность использования УУД в учебной, познавательной и социальной практике;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самостоятельность планирования и осуществления учебной деятельности и организации учебного сотрудничества с педагогами и сверстниками;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построение индивидуальной образовательной траектории.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5604" r="6092"/>
          <a:stretch>
            <a:fillRect/>
          </a:stretch>
        </p:blipFill>
        <p:spPr bwMode="auto">
          <a:xfrm>
            <a:off x="6738942" y="2214554"/>
            <a:ext cx="47276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5541196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Предметные результаты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9" y="2928934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освоение обучающимися в ходе изучения учебного предмета умений, специфических для данной предметной области;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освоение видов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формирование научного типа мышления, научных представлений о ключевых теориях, типах и видах отношений;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владение научной терминологией, ключевыми понятиями, методами и приёмами.</a:t>
            </a:r>
          </a:p>
        </p:txBody>
      </p:sp>
      <p:pic>
        <p:nvPicPr>
          <p:cNvPr id="54276" name="Picture 4" descr="Картинки по запросу Schoolchildren put experiments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 r="11111"/>
          <a:stretch>
            <a:fillRect/>
          </a:stretch>
        </p:blipFill>
        <p:spPr bwMode="auto">
          <a:xfrm>
            <a:off x="7024694" y="1857364"/>
            <a:ext cx="4572032" cy="3433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1425" y="2060848"/>
            <a:ext cx="5760640" cy="2700313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Образовательные стандарты ориентированы на формирование универсальных учебных действий, включение в контекст обучения решения значимых жизненных задач, создание индивидуальных образовательных программ и признание решающей роли учебного сотрудничества. </a:t>
            </a: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6" y="1857364"/>
            <a:ext cx="4662456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Картинки по запросу достижение результа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1142984"/>
            <a:ext cx="8001056" cy="500066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7596198" y="428604"/>
            <a:ext cx="271464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образовательные </a:t>
            </a:r>
          </a:p>
          <a:p>
            <a:pPr algn="ctr"/>
            <a:r>
              <a:rPr lang="ru-RU" sz="2000" b="1" dirty="0"/>
              <a:t>результаты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 rot="550075">
            <a:off x="2364011" y="4536950"/>
            <a:ext cx="6850847" cy="145948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err="1">
                <a:ln w="3175" cmpd="sng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компетентностный</a:t>
            </a:r>
            <a:r>
              <a:rPr lang="ru-RU" sz="4000" b="1" dirty="0">
                <a:ln w="3175" cmpd="sng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 подход</a:t>
            </a:r>
            <a:endParaRPr lang="ru-RU" sz="4000" dirty="0">
              <a:ln w="3175" cmpd="sng"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6632" name="Picture 8" descr="Картинки по запросу дети идут в школу png"/>
          <p:cNvPicPr>
            <a:picLocks noChangeAspect="1" noChangeArrowheads="1"/>
          </p:cNvPicPr>
          <p:nvPr/>
        </p:nvPicPr>
        <p:blipFill rotWithShape="1">
          <a:blip r:embed="rId3"/>
          <a:srcRect l="55572"/>
          <a:stretch/>
        </p:blipFill>
        <p:spPr bwMode="auto">
          <a:xfrm flipH="1">
            <a:off x="2524100" y="2214554"/>
            <a:ext cx="1123628" cy="2200274"/>
          </a:xfrm>
          <a:prstGeom prst="rect">
            <a:avLst/>
          </a:prstGeom>
          <a:noFill/>
        </p:spPr>
      </p:pic>
      <p:pic>
        <p:nvPicPr>
          <p:cNvPr id="16" name="Picture 6" descr="Картинки по запросу дети идут в школу png"/>
          <p:cNvPicPr>
            <a:picLocks noChangeAspect="1" noChangeArrowheads="1"/>
          </p:cNvPicPr>
          <p:nvPr/>
        </p:nvPicPr>
        <p:blipFill>
          <a:blip r:embed="rId3"/>
          <a:srcRect r="41469"/>
          <a:stretch>
            <a:fillRect/>
          </a:stretch>
        </p:blipFill>
        <p:spPr bwMode="auto">
          <a:xfrm rot="20715166" flipH="1">
            <a:off x="3836039" y="1643237"/>
            <a:ext cx="1391726" cy="2068646"/>
          </a:xfrm>
          <a:prstGeom prst="rect">
            <a:avLst/>
          </a:prstGeom>
          <a:noFill/>
        </p:spPr>
      </p:pic>
      <p:pic>
        <p:nvPicPr>
          <p:cNvPr id="26636" name="Picture 1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200121" y="1569237"/>
            <a:ext cx="1506798" cy="1290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8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999656" y="692696"/>
            <a:ext cx="8028000" cy="5418667"/>
            <a:chOff x="2999656" y="692696"/>
            <a:chExt cx="8028000" cy="5418667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364192010"/>
                </p:ext>
              </p:extLst>
            </p:nvPr>
          </p:nvGraphicFramePr>
          <p:xfrm>
            <a:off x="2999656" y="692696"/>
            <a:ext cx="80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Прямоугольник 2"/>
            <p:cNvSpPr/>
            <p:nvPr/>
          </p:nvSpPr>
          <p:spPr>
            <a:xfrm>
              <a:off x="5310182" y="1071546"/>
              <a:ext cx="1584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определение целей образования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596066" y="2143116"/>
              <a:ext cx="18722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отбор содержания образования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524628" y="4000504"/>
              <a:ext cx="20162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организация образовательного процесса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10116" y="4857760"/>
              <a:ext cx="20162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оценка образовательных результатов</a:t>
              </a:r>
              <a:endParaRPr lang="ru-RU" dirty="0"/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3024166" y="2857496"/>
              <a:ext cx="3143272" cy="100013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err="1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Компетентностный</a:t>
              </a:r>
              <a:r>
                <a:rPr kumimoji="0" lang="ru-RU" sz="20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подход</a:t>
              </a:r>
              <a:endPara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3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5538" y="1000108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Принципы </a:t>
            </a:r>
            <a:r>
              <a:rPr lang="ru-RU" sz="3200" b="1" dirty="0" err="1">
                <a:solidFill>
                  <a:srgbClr val="AF2121"/>
                </a:solidFill>
                <a:latin typeface="Garamond" pitchFamily="18" charset="0"/>
              </a:rPr>
              <a:t>компетентностного</a:t>
            </a:r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 подхода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8216" y="2000240"/>
            <a:ext cx="10260000" cy="93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   смысл образования заключается в развитии у обучаемых способности самостоятельно решать   </a:t>
            </a:r>
          </a:p>
          <a:p>
            <a:pPr lvl="0"/>
            <a:r>
              <a:rPr lang="ru-RU" dirty="0"/>
              <a:t>   проблемы в различных сферах и видах деятельности на основе использования социального опыта,</a:t>
            </a:r>
          </a:p>
          <a:p>
            <a:pPr lvl="0"/>
            <a:r>
              <a:rPr lang="ru-RU" dirty="0"/>
              <a:t>   элементом которого является и собственный опыт учащихся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738150" y="2143116"/>
            <a:ext cx="619072" cy="571504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38216" y="3065540"/>
            <a:ext cx="10260000" cy="7920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 содержание образования представляет собой дидактически адаптированный социальный опыт решения познавательных, мировоззренческих, нравственных, политических и иных проблем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738150" y="3208416"/>
            <a:ext cx="619072" cy="571504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38216" y="4065672"/>
            <a:ext cx="10260000" cy="9349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смысл организации образовательного процесса заключается в создании условий для формирования у обучаемых опыта самостоятельного решения познавательных, коммуникативных, организационных, нравственных и иных проблем, составляющих содержание образования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738150" y="4208548"/>
            <a:ext cx="619072" cy="571504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38216" y="5214950"/>
            <a:ext cx="10260000" cy="7920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оценка образовательных результатов основывается на анализе уровней образованности, достигнутых учащимися на определённом этапе обучения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738150" y="5357826"/>
            <a:ext cx="619072" cy="571504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52464" y="1142984"/>
            <a:ext cx="4500594" cy="4714909"/>
            <a:chOff x="952464" y="1142984"/>
            <a:chExt cx="4500594" cy="4714909"/>
          </a:xfrm>
        </p:grpSpPr>
        <p:pic>
          <p:nvPicPr>
            <p:cNvPr id="5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5734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4714908"/>
            </a:xfrm>
            <a:prstGeom prst="rect">
              <a:avLst/>
            </a:prstGeom>
            <a:noFill/>
          </p:spPr>
        </p:pic>
        <p:sp>
          <p:nvSpPr>
            <p:cNvPr id="2" name="Прямоугольник 1"/>
            <p:cNvSpPr/>
            <p:nvPr/>
          </p:nvSpPr>
          <p:spPr>
            <a:xfrm>
              <a:off x="1595406" y="2143116"/>
              <a:ext cx="228601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Компетенция</a:t>
              </a:r>
              <a:r>
                <a:rPr lang="ru-RU" dirty="0"/>
                <a:t> –</a:t>
              </a:r>
            </a:p>
            <a:p>
              <a:r>
                <a:rPr lang="ru-RU" dirty="0"/>
                <a:t> заранее заданное социальное требование (норма), профессиональная или функциональная характеристика, ожидаемые результаты обучения.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67438" y="1214422"/>
            <a:ext cx="4776141" cy="4714908"/>
            <a:chOff x="6167438" y="1214422"/>
            <a:chExt cx="4776141" cy="4714908"/>
          </a:xfrm>
        </p:grpSpPr>
        <p:grpSp>
          <p:nvGrpSpPr>
            <p:cNvPr id="7" name="Группа 6"/>
            <p:cNvGrpSpPr/>
            <p:nvPr/>
          </p:nvGrpSpPr>
          <p:grpSpPr>
            <a:xfrm flipH="1">
              <a:off x="6167438" y="1214422"/>
              <a:ext cx="4776141" cy="4714908"/>
              <a:chOff x="1029233" y="1142985"/>
              <a:chExt cx="4490998" cy="4714908"/>
            </a:xfrm>
          </p:grpSpPr>
          <p:pic>
            <p:nvPicPr>
              <p:cNvPr id="10" name="Picture 2" descr="Картинки по запросу человечки для презентации"/>
              <p:cNvPicPr>
                <a:picLocks noChangeAspect="1" noChangeArrowheads="1"/>
              </p:cNvPicPr>
              <p:nvPr/>
            </p:nvPicPr>
            <p:blipFill>
              <a:blip r:embed="rId2"/>
              <a:srcRect l="61782"/>
              <a:stretch>
                <a:fillRect/>
              </a:stretch>
            </p:blipFill>
            <p:spPr bwMode="auto">
              <a:xfrm>
                <a:off x="4162909" y="1142985"/>
                <a:ext cx="1357322" cy="3367791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Картинки по запросу человечки для презентации"/>
              <p:cNvPicPr>
                <a:picLocks noChangeAspect="1" noChangeArrowheads="1"/>
              </p:cNvPicPr>
              <p:nvPr/>
            </p:nvPicPr>
            <p:blipFill>
              <a:blip r:embed="rId2"/>
              <a:srcRect r="38017"/>
              <a:stretch>
                <a:fillRect/>
              </a:stretch>
            </p:blipFill>
            <p:spPr bwMode="auto">
              <a:xfrm>
                <a:off x="1029233" y="1142985"/>
                <a:ext cx="3214710" cy="4714908"/>
              </a:xfrm>
              <a:prstGeom prst="rect">
                <a:avLst/>
              </a:prstGeom>
              <a:noFill/>
            </p:spPr>
          </p:pic>
        </p:grpSp>
        <p:sp>
          <p:nvSpPr>
            <p:cNvPr id="3" name="Прямоугольник 2"/>
            <p:cNvSpPr/>
            <p:nvPr/>
          </p:nvSpPr>
          <p:spPr>
            <a:xfrm>
              <a:off x="7953388" y="2000240"/>
              <a:ext cx="2786082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Компетентность</a:t>
              </a:r>
              <a:r>
                <a:rPr lang="ru-RU" dirty="0"/>
                <a:t> – наличие опыта деятельности в профессиональной, социально и личностно значимой сфере, основывающегося на личностных качествах человека (ценностно-смысловых ориентациях, знаниях, умениях, </a:t>
              </a:r>
            </a:p>
            <a:p>
              <a:r>
                <a:rPr lang="ru-RU" dirty="0"/>
                <a:t>навыках, способностях).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2464" y="1500174"/>
            <a:ext cx="6399021" cy="365416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/>
              <a:t>Компетентностный</a:t>
            </a:r>
            <a:r>
              <a:rPr lang="ru-RU" sz="2400" b="1" dirty="0"/>
              <a:t> подход </a:t>
            </a:r>
            <a:r>
              <a:rPr lang="ru-RU" sz="2400" dirty="0"/>
              <a:t>− альтернатива абстрактно-теоретическим знаниям, которые обучающиеся получают в школах, как обучение использованию полученных знаний в разных жизненных ситуациях. </a:t>
            </a:r>
            <a:br>
              <a:rPr lang="ru-RU" sz="2400" dirty="0"/>
            </a:br>
            <a:r>
              <a:rPr lang="ru-RU" sz="2400" dirty="0"/>
              <a:t>Наличие реальной действительности и умения действовать в этой действительности – необходимое условие развития компетентности.</a:t>
            </a:r>
          </a:p>
        </p:txBody>
      </p:sp>
      <p:pic>
        <p:nvPicPr>
          <p:cNvPr id="5939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39008" y="1928802"/>
            <a:ext cx="4095779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642918"/>
            <a:ext cx="1042994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Примерный перечень ключевых компетенций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9220" y="1714488"/>
            <a:ext cx="6143668" cy="18573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уметь извлекать пользу из опыта;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организовывать взаимосвязь своих знаний и упорядочивать их;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организовывать свои собственные приемы изучения;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уметь решать проблемы;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самостоятельно заниматься своим обучением.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524232" y="1928802"/>
            <a:ext cx="1800000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ИЗУЧАТЬ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95472" y="1214422"/>
            <a:ext cx="8786874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67108" y="3929066"/>
            <a:ext cx="6143668" cy="18573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запрашивать различные базы данных;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опрашивать окружение;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 консультироваться у эксперта;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получать информацию;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уметь работать с документами и классифицировать их.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1952596" y="4286256"/>
            <a:ext cx="1800000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ИСКАТЬ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98" y="1428736"/>
            <a:ext cx="2902083" cy="23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642918"/>
            <a:ext cx="1042994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Примерный перечень ключевых компетенций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8744" y="2285992"/>
            <a:ext cx="6143668" cy="335758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организовывать взаимосвязь прошлых и настоящих событий;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критически относиться к тому или иному аспекту развития общества;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уметь противостоять неуверенности и сложности;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занимать позицию в дискуссиях и выковывать своё собственное мнение;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видеть важность политического и экономического окружения, в котором проходит обучение и работа;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оценивать социальные привычки, связанные со здоровьем, потреблением, а также с окружающей средой;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уметь оценивать произведения искусства и литературы.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510182" y="3286124"/>
            <a:ext cx="1800000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ДУМАТЬ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95472" y="1214422"/>
            <a:ext cx="8786874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98" y="1428736"/>
            <a:ext cx="2902083" cy="23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" y="1054662"/>
            <a:ext cx="7500990" cy="58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24034" y="500042"/>
            <a:ext cx="7920038" cy="7905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Портрет выпускника основной школы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6306" y="1963576"/>
            <a:ext cx="69294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- любящий свой край и свое Отечество, знающий русский и родной язык, уважающий свой народ, его культуру и духовные традиции;</a:t>
            </a:r>
          </a:p>
          <a:p>
            <a:r>
              <a:rPr lang="ru-RU" sz="2000" dirty="0"/>
              <a:t>- осознающий и принимающий ценности человеческой жизни, семьи, гражданского общества, многонационального российского народа, человечества;</a:t>
            </a:r>
          </a:p>
          <a:p>
            <a:r>
              <a:rPr lang="ru-RU" sz="2000" dirty="0"/>
              <a:t>- активно и заинтересованно познающий мир, осознающий ценность труда, науки и творчества;</a:t>
            </a:r>
          </a:p>
          <a:p>
            <a:r>
              <a:rPr lang="ru-RU" sz="2000" dirty="0"/>
              <a:t>- умеющий учиться, осознающий важность образования и самообразования для жизни и деятельности, способный применять полученные знания на практике;</a:t>
            </a:r>
          </a:p>
          <a:p>
            <a:r>
              <a:rPr lang="ru-RU" sz="1400" dirty="0"/>
              <a:t>  </a:t>
            </a:r>
          </a:p>
          <a:p>
            <a:r>
              <a:rPr lang="ru-RU" sz="1200" dirty="0"/>
              <a:t>                                                                                 (ФГОС основного общего образования)</a:t>
            </a:r>
          </a:p>
          <a:p>
            <a:endParaRPr lang="ru-RU" sz="2000" dirty="0"/>
          </a:p>
        </p:txBody>
      </p:sp>
      <p:grpSp>
        <p:nvGrpSpPr>
          <p:cNvPr id="19" name="Группа 11"/>
          <p:cNvGrpSpPr/>
          <p:nvPr/>
        </p:nvGrpSpPr>
        <p:grpSpPr>
          <a:xfrm rot="1316639">
            <a:off x="9971538" y="1230213"/>
            <a:ext cx="1683959" cy="2333839"/>
            <a:chOff x="8525819" y="3042769"/>
            <a:chExt cx="1683959" cy="2333839"/>
          </a:xfrm>
        </p:grpSpPr>
        <p:grpSp>
          <p:nvGrpSpPr>
            <p:cNvPr id="20" name="Группа 5"/>
            <p:cNvGrpSpPr/>
            <p:nvPr/>
          </p:nvGrpSpPr>
          <p:grpSpPr>
            <a:xfrm rot="20229324">
              <a:off x="8525822" y="3067684"/>
              <a:ext cx="1683960" cy="2308923"/>
              <a:chOff x="6744072" y="3717032"/>
              <a:chExt cx="1749846" cy="2612598"/>
            </a:xfrm>
          </p:grpSpPr>
          <p:pic>
            <p:nvPicPr>
              <p:cNvPr id="22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>
            <a:off x="9382148" y="2500306"/>
            <a:ext cx="1643074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>
            <a:off x="8239140" y="3571876"/>
            <a:ext cx="1794008" cy="2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642918"/>
            <a:ext cx="1042994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Примерный перечень ключевых компетенций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95472" y="1214422"/>
            <a:ext cx="8786874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53058" y="1714488"/>
            <a:ext cx="6143668" cy="150019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уметь сотрудничать и работать в группе;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принимать решения - улаживать разногласия и конфликты;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уметь договариваться;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уметь разрабатывать и выполнять контракты.</a:t>
            </a:r>
            <a:endParaRPr lang="ru-RU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167042" y="1857364"/>
            <a:ext cx="2428892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СОТРУДНИЧАТЬ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48202" y="3571876"/>
            <a:ext cx="6143668" cy="18573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включаться в проект;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 нести ответственность;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 входить в группу или коллектив и вносить свой вклад;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доказывать солидарность;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уметь организовывать свою работу;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уметь пользоваться моделирующими приборами.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595406" y="3714752"/>
            <a:ext cx="3295672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ПРИНИМАТЬСЯ ЗА ДЕЛО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98" y="1428736"/>
            <a:ext cx="2902083" cy="23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642918"/>
            <a:ext cx="1042994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Примерный перечень ключевых компетенций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95472" y="1214422"/>
            <a:ext cx="8786874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53058" y="3286124"/>
            <a:ext cx="6143668" cy="150019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/>
              <a:t>уметь использовать новые технологии информации и коммуникации;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доказывать гибкость перед лицом быстрых изменений;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показывать стойкость перед трудностями;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уметь находить новые решения.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666976" y="3429000"/>
            <a:ext cx="2928958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АДАПТИРОВАТЬСЯ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98" y="1428736"/>
            <a:ext cx="2902083" cy="23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642918"/>
            <a:ext cx="1042994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Трехуровневая иерархия компетенций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95472" y="1214422"/>
            <a:ext cx="8786874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rgbClr val="AF2121"/>
                </a:solidFill>
                <a:latin typeface="Garamond" pitchFamily="18" charset="0"/>
              </a:rPr>
              <a:t>(по А.В. Хуторскому)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67174" y="2000240"/>
            <a:ext cx="5715040" cy="107157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/>
              <a:t>относятся к общему (</a:t>
            </a:r>
            <a:r>
              <a:rPr lang="ru-RU" sz="2400" dirty="0" err="1"/>
              <a:t>метапредметному</a:t>
            </a:r>
            <a:r>
              <a:rPr lang="ru-RU" sz="2400" dirty="0"/>
              <a:t>) содержанию образования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738150" y="1928802"/>
            <a:ext cx="3500462" cy="1214446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КЛЮЧЕВЫЕ КОМПЕТЕНЦИИ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1078" y="3357562"/>
            <a:ext cx="5705516" cy="107157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относятся к определенному кругу учебных предметов и образовательных областей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462054" y="3286124"/>
            <a:ext cx="3500462" cy="1214446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ОБЩЕПРЕДМЕТНЫЕ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КОМПЕТЕНЦИИ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10248" y="4786322"/>
            <a:ext cx="5705516" cy="107157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имеют конкретное описание и возможность формирования в рамках учебных предметов.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381224" y="4714884"/>
            <a:ext cx="3500462" cy="1214446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ПРЕДМЕТНЫЕ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КОМПЕТЕНЦИИ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8" y="2928934"/>
            <a:ext cx="6080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Конкретизируются на уровне образовательных областей и учебных предметов для каждой ступени обучения.</a:t>
            </a:r>
          </a:p>
          <a:p>
            <a:r>
              <a:rPr lang="ru-RU" dirty="0"/>
              <a:t>Перечень ключевых образовательных компетенций определяется на основе: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главных целей общего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структурного представления социального опыта и опыта личности;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основных видов деятельности ученика, позволяющих ему овладевать социальным опытом, получать навыки жизни и практической деятельности в современном обществе.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53256" y="2143116"/>
            <a:ext cx="4727651" cy="258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8" y="2928934"/>
            <a:ext cx="6080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Компетенции в сфере мировоззрения, связанные с ценностными ориентирами ученика, его способностью видеть и понимать окружающий мир, ориентироваться в нем, осознавать свою роль и предназначение, уметь выбирать целевые и смысловые установки для своих действий и поступков, принимать решения.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Компетенции обеспечивают механизм самоопределения ученика в ситуациях учебной и иной деятельности. От них зависит индивидуальная образовательная траектория ученика и программа его жизнедеятельности в целом.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595406" y="2143116"/>
              <a:ext cx="228601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1.</a:t>
              </a:r>
            </a:p>
            <a:p>
              <a:pPr algn="ctr"/>
              <a:r>
                <a:rPr lang="ru-RU" sz="2000" b="1" dirty="0"/>
                <a:t> Ценностно-смысловые компетенции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274" y="2932885"/>
            <a:ext cx="6643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Круг вопросов, по отношению к которым ученик должен быть хорошо осведомлен, обладать познаниями и опытом деятельности: особенности национальной и общечеловеческой культуры; духовно-нравственные основы жизни человека; культурологические основы семейных, социальных, общественных явлений и традиций;  роль науки и религии в жизни человека, их влияние на мир.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Компетенции в бытовой и </a:t>
            </a:r>
            <a:r>
              <a:rPr lang="ru-RU" dirty="0" err="1"/>
              <a:t>культурно-досуговой</a:t>
            </a:r>
            <a:r>
              <a:rPr lang="ru-RU" dirty="0"/>
              <a:t> сфере: владение эффективными способами организации свободного времени.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Опыт освоения учеником научной картины мира, расширяющейся до культурологического и всечеловеческого понимания мира.</a:t>
            </a: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2.</a:t>
              </a:r>
            </a:p>
            <a:p>
              <a:pPr algn="ctr"/>
              <a:r>
                <a:rPr lang="ru-RU" sz="2000" b="1" dirty="0"/>
                <a:t>Общекультурные компетенции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3.</a:t>
              </a:r>
            </a:p>
            <a:p>
              <a:pPr algn="ctr"/>
              <a:r>
                <a:rPr lang="ru-RU" sz="2000" b="1" dirty="0"/>
                <a:t>Учебно-познавательные компетенции</a:t>
              </a:r>
              <a:endParaRPr 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5274" y="2932885"/>
            <a:ext cx="701289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/>
              <a:t>Совокупность компетенций ученика в сфере самостоятельной </a:t>
            </a:r>
            <a:br>
              <a:rPr lang="ru-RU" sz="1600" dirty="0"/>
            </a:br>
            <a:r>
              <a:rPr lang="ru-RU" sz="1600" dirty="0"/>
              <a:t>познавательной деятельности, включающей элементы логической, методологической, </a:t>
            </a:r>
            <a:r>
              <a:rPr lang="ru-RU" sz="1600" dirty="0" err="1"/>
              <a:t>общеучебной</a:t>
            </a:r>
            <a:r>
              <a:rPr lang="ru-RU" sz="1600" dirty="0"/>
              <a:t> деятельности, соотнесенной с реальными познаваемыми объектами.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Знания и умения организации </a:t>
            </a:r>
            <a:r>
              <a:rPr lang="ru-RU" sz="1600" dirty="0" err="1"/>
              <a:t>целеполагания</a:t>
            </a:r>
            <a:r>
              <a:rPr lang="ru-RU" sz="1600" dirty="0"/>
              <a:t>, планирования, анализа, рефлексии, самооценки учебно-познавательной деятельности.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 Ученик овладевает </a:t>
            </a:r>
            <a:r>
              <a:rPr lang="ru-RU" sz="1600" dirty="0" err="1"/>
              <a:t>креативными</a:t>
            </a:r>
            <a:r>
              <a:rPr lang="ru-RU" sz="1600" dirty="0"/>
              <a:t> навыками продуктивной деятельности: добыванием знаний непосредственно из реальности, владением приемами действий в нестандартных ситуациях, эвристическими методами решения проблем.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Определяются требования соответствующей функциональной грамотности: умение отличать факты от домыслов, владение измерительными навыками, использование вероятностных, статистических и иных методов познания.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4.</a:t>
              </a:r>
            </a:p>
            <a:p>
              <a:pPr algn="ctr"/>
              <a:r>
                <a:rPr lang="ru-RU" sz="2000" b="1" dirty="0"/>
                <a:t>Информационные</a:t>
              </a:r>
            </a:p>
            <a:p>
              <a:pPr algn="ctr"/>
              <a:r>
                <a:rPr lang="ru-RU" sz="2000" b="1" dirty="0"/>
                <a:t>компетенции</a:t>
              </a:r>
              <a:endParaRPr 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5274" y="2932885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Формируются умения самостоятельно искать, анализировать и отбирать необходимую информацию, организовывать, преобразовывать, сохранять и передавать ее при помощи реальных объектов (телевизор, магнитофон, телефон, факс, компьютер, принтер, модем, копир) и информационных технологий (аудио- видеозапись, электронная почта, СМИ, Интернет).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Обеспечивают навыки деятельности ученика по отношению к информации, содержащейся в учебных предметах и образовательных областях, а также в окружающем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5.</a:t>
              </a:r>
            </a:p>
            <a:p>
              <a:pPr algn="ctr"/>
              <a:r>
                <a:rPr lang="ru-RU" sz="2000" b="1" dirty="0"/>
                <a:t>Коммуникативные</a:t>
              </a:r>
            </a:p>
            <a:p>
              <a:pPr algn="ctr"/>
              <a:r>
                <a:rPr lang="ru-RU" sz="2000" b="1" dirty="0"/>
                <a:t>компетенции</a:t>
              </a:r>
              <a:endParaRPr 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5274" y="2932885"/>
            <a:ext cx="6715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знание необходимых языков, способов взаимодействия с окружающими и удаленными людьми и событиями;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навыки работы в группе, владение различными социальными ролями в коллективе;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умение представить себя, написать письмо, анкету, заявление, задать вопрос, вести дискуссию и др. </a:t>
            </a:r>
          </a:p>
          <a:p>
            <a:r>
              <a:rPr lang="ru-RU" dirty="0"/>
              <a:t>Для освоения данных компетенций в учебном процессе фиксируется необходимое и достаточное количество реальных объектов коммуникации и способов работы с ними для ученика каждой ступени обучения в рамках каждого изучаемого предмета или образовательной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6.</a:t>
              </a:r>
            </a:p>
            <a:p>
              <a:pPr algn="ctr"/>
              <a:r>
                <a:rPr lang="ru-RU" sz="2000" b="1" dirty="0"/>
                <a:t>Социально-</a:t>
              </a:r>
            </a:p>
            <a:p>
              <a:pPr algn="ctr"/>
              <a:r>
                <a:rPr lang="ru-RU" sz="2000" b="1" dirty="0"/>
                <a:t>трудовые</a:t>
              </a:r>
            </a:p>
            <a:p>
              <a:pPr algn="ctr"/>
              <a:r>
                <a:rPr lang="ru-RU" sz="2000" b="1" dirty="0"/>
                <a:t> компетенции</a:t>
              </a:r>
              <a:endParaRPr 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5274" y="2932885"/>
            <a:ext cx="67151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Владение знаниями и опытом в сфере гражданско-общественной деятельности (выполнение роли гражданина, наблюдателя, избирателя, представителя), в социально-трудовой сфере (права потребителя, покупателя, клиента, производителя), в сфере семейных отношений и обязанностей, в вопросах экономики и права, в области профессионального самоопределения.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Умения анализировать ситуацию на рынке труда, действовать в соответствии с личной и общественной выгодой.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Владение этикой трудовых и гражданских взаимоотношений. </a:t>
            </a:r>
          </a:p>
          <a:p>
            <a:r>
              <a:rPr lang="ru-RU" dirty="0"/>
              <a:t>Ученик овладевает минимально необходимыми для жизни в современном обществе навыками социальной активности и  </a:t>
            </a:r>
          </a:p>
          <a:p>
            <a:r>
              <a:rPr lang="ru-RU" dirty="0"/>
              <a:t>    функциональной грамотности.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" y="1054662"/>
            <a:ext cx="7500990" cy="58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24034" y="500042"/>
            <a:ext cx="7920038" cy="7905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Портрет выпускника основной школы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448" y="1673651"/>
            <a:ext cx="6715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- социально активный, уважающий закон и правопорядок, соизмеряющий свои поступки с нравственными ценностями, осознающий свои обязанности перед семьей, обществом, Отечеством;</a:t>
            </a:r>
          </a:p>
          <a:p>
            <a:r>
              <a:rPr lang="ru-RU" sz="2000" dirty="0"/>
              <a:t>- уважающий других людей, умеющий вести конструктивный диалог, достигать взаимопонимания, сотрудничать для достижения общих результатов;</a:t>
            </a:r>
          </a:p>
          <a:p>
            <a:r>
              <a:rPr lang="ru-RU" sz="2000" dirty="0"/>
              <a:t>- осознанно выполняющий правила здорового и экологически целесообразного образа жизни, безопасного для человека и окружающей его среды;</a:t>
            </a:r>
          </a:p>
          <a:p>
            <a:r>
              <a:rPr lang="ru-RU" sz="2000" dirty="0"/>
              <a:t>- ориентирующийся в мире профессий, понимающий значение профессиональной деятельности для человека в интересах устойчивого развития общества и природы.</a:t>
            </a:r>
          </a:p>
          <a:p>
            <a:r>
              <a:rPr lang="ru-RU" sz="1400" dirty="0"/>
              <a:t>  </a:t>
            </a:r>
          </a:p>
          <a:p>
            <a:r>
              <a:rPr lang="ru-RU" sz="1200" dirty="0"/>
              <a:t>                                                                                                  ФГОС основного общего образования)</a:t>
            </a:r>
          </a:p>
          <a:p>
            <a:endParaRPr lang="ru-RU" sz="2000" dirty="0"/>
          </a:p>
        </p:txBody>
      </p:sp>
      <p:grpSp>
        <p:nvGrpSpPr>
          <p:cNvPr id="5" name="Группа 11"/>
          <p:cNvGrpSpPr/>
          <p:nvPr/>
        </p:nvGrpSpPr>
        <p:grpSpPr>
          <a:xfrm rot="1316639">
            <a:off x="9971538" y="1230213"/>
            <a:ext cx="1683959" cy="2333839"/>
            <a:chOff x="8525819" y="3042769"/>
            <a:chExt cx="1683959" cy="2333839"/>
          </a:xfrm>
        </p:grpSpPr>
        <p:grpSp>
          <p:nvGrpSpPr>
            <p:cNvPr id="6" name="Группа 5"/>
            <p:cNvGrpSpPr/>
            <p:nvPr/>
          </p:nvGrpSpPr>
          <p:grpSpPr>
            <a:xfrm rot="20229324">
              <a:off x="8525822" y="3067684"/>
              <a:ext cx="1683960" cy="2308923"/>
              <a:chOff x="6744072" y="3717032"/>
              <a:chExt cx="1749846" cy="2612598"/>
            </a:xfrm>
          </p:grpSpPr>
          <p:pic>
            <p:nvPicPr>
              <p:cNvPr id="8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>
            <a:off x="9382148" y="2500306"/>
            <a:ext cx="1643074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>
            <a:off x="8239140" y="3571876"/>
            <a:ext cx="1794008" cy="2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52398" y="1036828"/>
            <a:ext cx="6286544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Ключевые </a:t>
            </a:r>
          </a:p>
          <a:p>
            <a:r>
              <a:rPr lang="ru-RU" sz="3200" b="1" dirty="0">
                <a:solidFill>
                  <a:srgbClr val="AF2121"/>
                </a:solidFill>
              </a:rPr>
              <a:t>образовательные компетенции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7096132" y="1142984"/>
            <a:ext cx="4500594" cy="3367791"/>
            <a:chOff x="952464" y="1142984"/>
            <a:chExt cx="4500594" cy="3367791"/>
          </a:xfrm>
        </p:grpSpPr>
        <p:pic>
          <p:nvPicPr>
            <p:cNvPr id="6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l="61782"/>
            <a:stretch>
              <a:fillRect/>
            </a:stretch>
          </p:blipFill>
          <p:spPr bwMode="auto">
            <a:xfrm>
              <a:off x="4095736" y="1142984"/>
              <a:ext cx="1357322" cy="3367791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2"/>
            <a:srcRect r="38017"/>
            <a:stretch>
              <a:fillRect/>
            </a:stretch>
          </p:blipFill>
          <p:spPr bwMode="auto">
            <a:xfrm>
              <a:off x="952464" y="1142985"/>
              <a:ext cx="3214710" cy="321470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09654" y="2143116"/>
              <a:ext cx="285752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7.</a:t>
              </a:r>
            </a:p>
            <a:p>
              <a:pPr algn="ctr"/>
              <a:r>
                <a:rPr lang="ru-RU" sz="2000" b="1" dirty="0"/>
                <a:t>Компетенции личностного </a:t>
              </a:r>
              <a:r>
                <a:rPr lang="ru-RU" sz="2000" b="1" dirty="0" err="1"/>
                <a:t>самосовершен-ствования</a:t>
              </a:r>
              <a:endParaRPr 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5274" y="2932885"/>
            <a:ext cx="67151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Направлены на освоение способов физического, духовного и интеллектуального саморазвития, эмоциональной </a:t>
            </a:r>
            <a:r>
              <a:rPr lang="ru-RU" dirty="0" err="1"/>
              <a:t>саморегуляции</a:t>
            </a:r>
            <a:r>
              <a:rPr lang="ru-RU" dirty="0"/>
              <a:t> и </a:t>
            </a:r>
            <a:r>
              <a:rPr lang="ru-RU" dirty="0" err="1"/>
              <a:t>самоподдержки</a:t>
            </a:r>
            <a:r>
              <a:rPr lang="ru-RU" dirty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Реальным объектом компетенций выступает сам ученик. Он овладевает способами деятельности в собственных интересах и возможностях, что выражаются в его непрерывном самопознании, развитии необходимых современному человеку личностных качеств, формировании психологической грамотности, культуры мышления и поведения.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Правила личной гигиены, забота о собственном здоровье, половая грамотность, внутренняя экологическая культура, комплекс качеств, связанных с основами безопасной жизнедеятельности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000372"/>
            <a:ext cx="3305345" cy="30589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95406" y="3500438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Компетенции, относящиеся к самому человеку как личности, субъекту деятельности, общения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95934" y="1000108"/>
            <a:ext cx="585791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dirty="0"/>
              <a:t>компетенции </a:t>
            </a:r>
            <a:r>
              <a:rPr lang="ru-RU" sz="2000" b="1" dirty="0" err="1"/>
              <a:t>здоровьесбережения</a:t>
            </a:r>
            <a:r>
              <a:rPr lang="ru-RU" sz="2000" b="1" dirty="0"/>
              <a:t>: </a:t>
            </a:r>
            <a:r>
              <a:rPr lang="ru-RU" sz="2000" dirty="0"/>
              <a:t>знание и соблюдение норм здорового образа жизни, знание опасности курения, алкоголизма, наркомании, </a:t>
            </a:r>
            <a:r>
              <a:rPr lang="ru-RU" sz="2000" dirty="0" err="1"/>
              <a:t>СПИДа</a:t>
            </a:r>
            <a:r>
              <a:rPr lang="ru-RU" sz="2000" dirty="0"/>
              <a:t>; знание и соблюдение правил личной гигиены, обихода; физическая культура человека, свобода и ответственность выбора образа жизни;</a:t>
            </a:r>
          </a:p>
          <a:p>
            <a:pPr lvl="0">
              <a:buFont typeface="Wingdings" pitchFamily="2" charset="2"/>
              <a:buChar char="ü"/>
            </a:pPr>
            <a:endParaRPr lang="ru-RU" sz="2000" dirty="0"/>
          </a:p>
          <a:p>
            <a:pPr lvl="0">
              <a:buFont typeface="Wingdings" pitchFamily="2" charset="2"/>
              <a:buChar char="ü"/>
            </a:pPr>
            <a:r>
              <a:rPr lang="ru-RU" sz="2000" b="1" dirty="0"/>
              <a:t>компетенции ценностно-смысловой ориентации в мире: </a:t>
            </a:r>
            <a:r>
              <a:rPr lang="ru-RU" sz="2000" dirty="0"/>
              <a:t>ценности бытия, жизни; ценности культуры (живопись, литература, искусство, музыка) науки; производства; истории цивилизаций, собственной страны; религии;</a:t>
            </a:r>
          </a:p>
          <a:p>
            <a:pPr lvl="0">
              <a:buFont typeface="Wingdings" pitchFamily="2" charset="2"/>
              <a:buChar char="ü"/>
            </a:pPr>
            <a:endParaRPr lang="ru-RU" sz="2000" dirty="0"/>
          </a:p>
          <a:p>
            <a:pPr lvl="0">
              <a:buFont typeface="Wingdings" pitchFamily="2" charset="2"/>
              <a:buChar char="ü"/>
            </a:pPr>
            <a:r>
              <a:rPr lang="ru-RU" sz="2000" b="1" dirty="0"/>
              <a:t>компетенции интеграции: </a:t>
            </a:r>
            <a:r>
              <a:rPr lang="ru-RU" sz="2000" dirty="0"/>
              <a:t>структурирование знаний, ситуативно-адекватной актуализации знаний, расширения приращения накопленных знаний;</a:t>
            </a:r>
          </a:p>
          <a:p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66778" y="1423979"/>
            <a:ext cx="36433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Классификация компетенций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95274" y="2428868"/>
            <a:ext cx="4429156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rgbClr val="AF2121"/>
                </a:solidFill>
                <a:latin typeface="Garamond" pitchFamily="18" charset="0"/>
              </a:rPr>
              <a:t>(по И.А. Зимней)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000372"/>
            <a:ext cx="3305345" cy="30589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66844" y="3500438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  <a:p>
            <a:r>
              <a:rPr lang="ru-RU" sz="2000" b="1" dirty="0"/>
              <a:t>Компетенции, относящиеся к самому человеку как личности, субъекту деятельности, общения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95934" y="1000108"/>
            <a:ext cx="58579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dirty="0"/>
              <a:t>компетенции гражданственности: </a:t>
            </a:r>
            <a:r>
              <a:rPr lang="ru-RU" sz="2000" dirty="0"/>
              <a:t>знания и соблюдение прав и обязанностей гражданина; свобода и ответственность, уверенность в себе, собственное достоинство, гражданский долг; знание и гордость за символы государства (герб, флаг, гимн);</a:t>
            </a:r>
          </a:p>
          <a:p>
            <a:pPr lvl="0">
              <a:buFont typeface="Wingdings" pitchFamily="2" charset="2"/>
              <a:buChar char="ü"/>
            </a:pPr>
            <a:endParaRPr lang="ru-RU" sz="2000" dirty="0"/>
          </a:p>
          <a:p>
            <a:pPr lvl="0">
              <a:buFont typeface="Wingdings" pitchFamily="2" charset="2"/>
              <a:buChar char="ü"/>
            </a:pPr>
            <a:r>
              <a:rPr lang="ru-RU" sz="2000" b="1" dirty="0"/>
              <a:t>компетенции самосовершенствования, саморегулирования, саморазвития, личностной и предметной рефлексии:</a:t>
            </a:r>
            <a:r>
              <a:rPr lang="ru-RU" sz="2000" dirty="0"/>
              <a:t> смысл жизни, профессиональное развитие, языковое и речевое развитие, овладение культурой родного языка, владение иностранным языком.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66778" y="1423979"/>
            <a:ext cx="36433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Классификация компетенций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5274" y="2428868"/>
            <a:ext cx="4429156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rgbClr val="AF2121"/>
                </a:solidFill>
                <a:latin typeface="Garamond" pitchFamily="18" charset="0"/>
              </a:rPr>
              <a:t>(по И.А. Зимней)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000372"/>
            <a:ext cx="3305345" cy="30589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3968" y="3776024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Компетенции, относящиеся </a:t>
            </a:r>
          </a:p>
          <a:p>
            <a:pPr algn="ctr"/>
            <a:r>
              <a:rPr lang="ru-RU" sz="2000" b="1" dirty="0"/>
              <a:t>к социальному взаимодействию человека и социальной сферы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95934" y="1000108"/>
            <a:ext cx="58579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dirty="0"/>
              <a:t>компетенции социального взаимодействия: </a:t>
            </a:r>
            <a:r>
              <a:rPr lang="ru-RU" sz="2000" dirty="0"/>
              <a:t>с обществом, общностью, коллективом, семьёй, друзьями, партнерами, конфликты и их погашение, сотрудничество, толерантность, уважение и принятие другого (раса, национальность, религия, статус, роль, пол), социальная мобильность;</a:t>
            </a:r>
          </a:p>
          <a:p>
            <a:pPr lvl="0">
              <a:buFont typeface="Wingdings" pitchFamily="2" charset="2"/>
              <a:buChar char="ü"/>
            </a:pPr>
            <a:endParaRPr lang="ru-RU" sz="2000" b="1" dirty="0"/>
          </a:p>
          <a:p>
            <a:pPr lvl="0">
              <a:buFont typeface="Wingdings" pitchFamily="2" charset="2"/>
              <a:buChar char="ü"/>
            </a:pPr>
            <a:r>
              <a:rPr lang="ru-RU" sz="2000" b="1" dirty="0"/>
              <a:t>компетенции в общении: </a:t>
            </a:r>
            <a:r>
              <a:rPr lang="ru-RU" sz="2000" dirty="0"/>
              <a:t>устном, письменном, диалог, монолог, порождение и восприятие текста; знание и соблюдение традиций, ритуала, этикета; </a:t>
            </a:r>
            <a:r>
              <a:rPr lang="ru-RU" sz="2000" dirty="0" err="1"/>
              <a:t>кросскультурное</a:t>
            </a:r>
            <a:r>
              <a:rPr lang="ru-RU" sz="2000" dirty="0"/>
              <a:t> общение; деловая переписка; делопроизводство, </a:t>
            </a:r>
            <a:r>
              <a:rPr lang="ru-RU" sz="2000" dirty="0" err="1"/>
              <a:t>бизнесс-язык</a:t>
            </a:r>
            <a:r>
              <a:rPr lang="ru-RU" sz="2000" dirty="0"/>
              <a:t>; иноязычное общение, коммуникативные задачи, уровни воздействия на реципиента.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66778" y="1423979"/>
            <a:ext cx="36433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Классификация компетенций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5274" y="2428868"/>
            <a:ext cx="4429156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rgbClr val="AF2121"/>
                </a:solidFill>
                <a:latin typeface="Garamond" pitchFamily="18" charset="0"/>
              </a:rPr>
              <a:t>(по И.А. Зимней)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000372"/>
            <a:ext cx="3305345" cy="30589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3968" y="3776024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Компетенции, относящиеся </a:t>
            </a:r>
          </a:p>
          <a:p>
            <a:pPr algn="ctr"/>
            <a:r>
              <a:rPr lang="ru-RU" sz="2000" b="1" dirty="0"/>
              <a:t>к деятельности </a:t>
            </a:r>
          </a:p>
          <a:p>
            <a:pPr algn="ctr"/>
            <a:r>
              <a:rPr lang="ru-RU" sz="2000" b="1" dirty="0"/>
              <a:t>человека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66778" y="1423979"/>
            <a:ext cx="36433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Классификация компетенций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95274" y="2428868"/>
            <a:ext cx="4429156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rgbClr val="AF2121"/>
                </a:solidFill>
                <a:latin typeface="Garamond" pitchFamily="18" charset="0"/>
              </a:rPr>
              <a:t>(по И.А. Зимней)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95934" y="725647"/>
            <a:ext cx="58579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dirty="0"/>
              <a:t>компетенция познавательной деятельности: </a:t>
            </a:r>
            <a:r>
              <a:rPr lang="ru-RU" sz="2000" dirty="0"/>
              <a:t>постановка и решение познавательных задач; нестандартные решения, проблемные ситуации – их создание и разрешение; продуктивное и репродуктивное познание, исследование, интеллектуальная деятельность;</a:t>
            </a:r>
          </a:p>
          <a:p>
            <a:pPr lvl="0">
              <a:buFont typeface="Wingdings" pitchFamily="2" charset="2"/>
              <a:buChar char="ü"/>
            </a:pPr>
            <a:endParaRPr lang="ru-RU" sz="2000" dirty="0"/>
          </a:p>
          <a:p>
            <a:pPr lvl="0">
              <a:buFont typeface="Wingdings" pitchFamily="2" charset="2"/>
              <a:buChar char="ü"/>
            </a:pPr>
            <a:r>
              <a:rPr lang="ru-RU" sz="2000" b="1" dirty="0"/>
              <a:t>компетенции деятельности: </a:t>
            </a:r>
            <a:r>
              <a:rPr lang="ru-RU" sz="2000" dirty="0"/>
              <a:t>игра, учение, труд; средства и способы деятельности: планирование, проектирование, моделирование, прогнозирование, исследовательская деятельность, ориентация в разных видах деятельности;</a:t>
            </a:r>
          </a:p>
          <a:p>
            <a:pPr lvl="0">
              <a:buFont typeface="Wingdings" pitchFamily="2" charset="2"/>
              <a:buChar char="ü"/>
            </a:pPr>
            <a:endParaRPr lang="ru-RU" sz="2000" dirty="0"/>
          </a:p>
          <a:p>
            <a:pPr lvl="0">
              <a:buFont typeface="Wingdings" pitchFamily="2" charset="2"/>
              <a:buChar char="ü"/>
            </a:pPr>
            <a:r>
              <a:rPr lang="ru-RU" sz="2000" b="1" dirty="0"/>
              <a:t>компетенции информационных технологий: </a:t>
            </a:r>
            <a:r>
              <a:rPr lang="ru-RU" sz="2000" dirty="0"/>
              <a:t>прием, переработка, выдача информации; преобразование информации (чтение, конспектирование), </a:t>
            </a:r>
            <a:r>
              <a:rPr lang="ru-RU" sz="2000" dirty="0" err="1"/>
              <a:t>массмедийные</a:t>
            </a:r>
            <a:r>
              <a:rPr lang="ru-RU" sz="2000" dirty="0"/>
              <a:t>, </a:t>
            </a:r>
            <a:r>
              <a:rPr lang="ru-RU" sz="2000" dirty="0" err="1"/>
              <a:t>мультимедийные</a:t>
            </a:r>
            <a:r>
              <a:rPr lang="ru-RU" sz="2000" dirty="0"/>
              <a:t> технологии, компьютерная грамотность.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571480"/>
            <a:ext cx="10358510" cy="5715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Классификация ключевых компетенций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81026" y="1214422"/>
            <a:ext cx="10287072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rgbClr val="AF2121"/>
                </a:solidFill>
                <a:latin typeface="Garamond" pitchFamily="18" charset="0"/>
              </a:rPr>
              <a:t>(по Г.К. </a:t>
            </a:r>
            <a:r>
              <a:rPr lang="ru-RU" sz="1800" b="1" dirty="0" err="1">
                <a:solidFill>
                  <a:srgbClr val="AF2121"/>
                </a:solidFill>
                <a:latin typeface="Garamond" pitchFamily="18" charset="0"/>
              </a:rPr>
              <a:t>Селевко</a:t>
            </a:r>
            <a:r>
              <a:rPr lang="ru-RU" sz="1800" b="1" dirty="0">
                <a:solidFill>
                  <a:srgbClr val="AF2121"/>
                </a:solidFill>
                <a:latin typeface="Garamond" pitchFamily="18" charset="0"/>
              </a:rPr>
              <a:t>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8098" y="1571612"/>
            <a:ext cx="6660000" cy="8572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/>
              <a:t>уметь работать с </a:t>
            </a:r>
            <a:r>
              <a:rPr lang="ru-RU" sz="2400" dirty="0" smtClean="0"/>
              <a:t>текстовой </a:t>
            </a:r>
            <a:r>
              <a:rPr lang="ru-RU" sz="2400" dirty="0"/>
              <a:t>информацией (владеть </a:t>
            </a:r>
            <a:r>
              <a:rPr lang="ru-RU" sz="2400" dirty="0" smtClean="0"/>
              <a:t>читательскими </a:t>
            </a:r>
            <a:r>
              <a:rPr lang="ru-RU" sz="2400" dirty="0"/>
              <a:t>умениями)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864760" y="1522154"/>
            <a:ext cx="3643338" cy="1121027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ЧИТАТЕЛЬСКАЯ  </a:t>
            </a:r>
            <a:r>
              <a:rPr lang="ru-RU" sz="2000" dirty="0">
                <a:solidFill>
                  <a:prstClr val="black"/>
                </a:solidFill>
              </a:rPr>
              <a:t>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36660" y="2857496"/>
            <a:ext cx="6660000" cy="8572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/>
              <a:t>умение вступать в коммуникацию, быть понятым, непринужденно общаться</a:t>
            </a:r>
            <a:endParaRPr lang="ru-RU" sz="24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864760" y="2808038"/>
            <a:ext cx="3643338" cy="1121027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КОММУНИКАТИВНАЯ 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36660" y="4143380"/>
            <a:ext cx="6660000" cy="8572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/>
              <a:t>владеть информационными технологиями, работать со всеми видами информации</a:t>
            </a:r>
            <a:endParaRPr lang="ru-RU" sz="24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864760" y="4093922"/>
            <a:ext cx="3643338" cy="1121027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ИНФОРМАЦИОННАЯ 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36660" y="5419710"/>
            <a:ext cx="6660000" cy="8572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/>
              <a:t>быть способным к саморазвитию, способность к самоопределению, конкурентоспособности</a:t>
            </a:r>
            <a:endParaRPr lang="ru-RU" sz="24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872098" y="5370988"/>
            <a:ext cx="3600000" cy="1129846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АВТОНОМИЗАЦИОННАЯКОМПЕТЕНТНОСТЬ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1026" y="571480"/>
            <a:ext cx="10358510" cy="5715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Классификация ключевых компетенций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81026" y="1214422"/>
            <a:ext cx="10287072" cy="357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rgbClr val="AF2121"/>
                </a:solidFill>
                <a:latin typeface="Garamond" pitchFamily="18" charset="0"/>
              </a:rPr>
              <a:t>(по Г.К. </a:t>
            </a:r>
            <a:r>
              <a:rPr lang="ru-RU" sz="1800" b="1" dirty="0" err="1">
                <a:solidFill>
                  <a:srgbClr val="AF2121"/>
                </a:solidFill>
                <a:latin typeface="Garamond" pitchFamily="18" charset="0"/>
              </a:rPr>
              <a:t>Селевко</a:t>
            </a:r>
            <a:r>
              <a:rPr lang="ru-RU" sz="1800" b="1" dirty="0">
                <a:solidFill>
                  <a:srgbClr val="AF2121"/>
                </a:solidFill>
                <a:latin typeface="Garamond" pitchFamily="18" charset="0"/>
              </a:rPr>
              <a:t>)</a:t>
            </a:r>
            <a:endParaRPr lang="be-BY" sz="18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8098" y="4919644"/>
            <a:ext cx="6660000" cy="92869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/>
              <a:t>готовность, способность и потребность жить по традиционным нравственным законам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943536" y="4848206"/>
            <a:ext cx="3600000" cy="1224000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НРАВСТВЕННАЯ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8098" y="2071678"/>
            <a:ext cx="6660000" cy="92869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/>
              <a:t>уметь жить и работать с людьми, с близкими, в трудовом коллективе, в команде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8098" y="3367116"/>
            <a:ext cx="6660000" cy="121444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/>
              <a:t>уметь работать и зарабатывать, быть способным создавать собственный продукт, принимать решения и нести ответственность за них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936198" y="1919248"/>
            <a:ext cx="3600000" cy="1224000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СОЦИАЛЬНАЯ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936198" y="3348008"/>
            <a:ext cx="3600000" cy="1224000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ПРОДУКТИВНАЯ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3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9654" y="214311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Результаты освоения программ общего образования соотносятся и отражают сущность различных компетенций, что обуславливает построение современной образовательной практики на </a:t>
            </a:r>
            <a:r>
              <a:rPr lang="ru-RU" sz="2400" dirty="0" err="1"/>
              <a:t>компетентностной</a:t>
            </a:r>
            <a:r>
              <a:rPr lang="ru-RU" sz="2400" dirty="0"/>
              <a:t> основе.</a:t>
            </a:r>
            <a:endParaRPr lang="ru-RU" sz="2400" b="1" dirty="0"/>
          </a:p>
        </p:txBody>
      </p:sp>
      <p:pic>
        <p:nvPicPr>
          <p:cNvPr id="25602" name="Picture 2" descr="Картинки по запросу pupils in class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18" y="1857364"/>
            <a:ext cx="4591050" cy="319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5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84" y="920621"/>
            <a:ext cx="11017224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buClr>
                <a:srgbClr val="2045AE"/>
              </a:buClr>
              <a:buSzPct val="80000"/>
              <a:defRPr/>
            </a:pP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Метод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проектов</a:t>
            </a:r>
            <a:b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2045AE"/>
              </a:buClr>
              <a:buSzPct val="80000"/>
              <a:defRPr/>
            </a:pP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Совокупность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приемов, действий учащихся в их определенной последовательности для достижения поставленной задачи - решения определенной проблемы,</a:t>
            </a: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значимой для учащихся и оформленной в виде некоего конечного продукта</a:t>
            </a: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7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1424" y="1052736"/>
            <a:ext cx="1065718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ПРОБЛЕМНОЕ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ОБУЧЕНИЕ и его цели:</a:t>
            </a: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) привлечь внимание ученика к вопросу, задаче, учебному материалу, возбудить у него познавательный интерес и другие мотивы деятельности;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2)поставить его перед таким познавательным затруднением, продолжение которого активизировало бы мыслительную деятельность; помочь ему определить в познавательной задаче, вопросе, задании основную проблему  и наметить план поиска путей выхода из возникшего затруднения; побудить ученика к активной поисковой деятельности; помочь ему определить границы актуализируемых ранее усвоенных заданий и указать направление поиска наиболее рационального пути выхода из ситуации затруднения.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1425" y="2060848"/>
            <a:ext cx="5760640" cy="2700313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Чтобы перечисленные характеристики нашли воплощение в выпускнике основной общеобразовательной школы, её обучающийся должен овладеть личностными, предметными и </a:t>
            </a:r>
            <a:r>
              <a:rPr lang="ru-RU" sz="2400" dirty="0" err="1"/>
              <a:t>метапредметными</a:t>
            </a:r>
            <a:r>
              <a:rPr lang="ru-RU" sz="2400" dirty="0"/>
              <a:t> результатами усвоения основной образовательной программы основного общего образования.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1798136"/>
            <a:ext cx="4837093" cy="322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692696"/>
            <a:ext cx="90010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dirty="0" smtClean="0"/>
              <a:t>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их функции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053239"/>
            <a:ext cx="6096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3200" b="1" kern="0" dirty="0">
                <a:solidFill>
                  <a:srgbClr val="2045AE"/>
                </a:solidFill>
                <a:latin typeface="Arial"/>
              </a:rPr>
              <a:t>облегчать учебный процесс, оживлять его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3200" b="1" kern="0" dirty="0">
                <a:solidFill>
                  <a:srgbClr val="2045AE"/>
                </a:solidFill>
                <a:latin typeface="Arial"/>
              </a:rPr>
              <a:t>«театрализация» учебного процесса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3200" b="1" kern="0" dirty="0">
                <a:solidFill>
                  <a:srgbClr val="2045AE"/>
                </a:solidFill>
                <a:latin typeface="Arial"/>
              </a:rPr>
              <a:t>соревновательная. </a:t>
            </a:r>
          </a:p>
        </p:txBody>
      </p:sp>
    </p:spTree>
    <p:extLst>
      <p:ext uri="{BB962C8B-B14F-4D97-AF65-F5344CB8AC3E}">
        <p14:creationId xmlns:p14="http://schemas.microsoft.com/office/powerpoint/2010/main" val="27326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692696"/>
            <a:ext cx="90010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dirty="0" smtClean="0"/>
              <a:t>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их функции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9456" y="1556792"/>
            <a:ext cx="9145016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kern="0" dirty="0">
                <a:solidFill>
                  <a:srgbClr val="000066"/>
                </a:solidFill>
                <a:latin typeface="Times New Roman" panose="02020603050405020304" pitchFamily="18" charset="0"/>
              </a:rPr>
              <a:t>На уроках можно использовать тесты, кроссворды, схемы, таблицы, с которыми учащиеся работают непосредственно на компьютере, самостоятельно изучая материал урока и по очереди работая на компьютере по определенному алгоритму.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kern="0" dirty="0">
                <a:solidFill>
                  <a:srgbClr val="000066"/>
                </a:solidFill>
                <a:latin typeface="Times New Roman" panose="02020603050405020304" pitchFamily="18" charset="0"/>
              </a:rPr>
              <a:t>ИКТ помогает быстро  оценить знания учащихся и выявить недоработки учителя по той или иной теме, при использовании  компьютерных тестовых заданий</a:t>
            </a:r>
            <a:r>
              <a:rPr lang="ru-RU" altLang="ru-RU" sz="3200" b="1" kern="0" dirty="0">
                <a:solidFill>
                  <a:srgbClr val="000066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9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432" y="428179"/>
            <a:ext cx="986509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Руководство учителю для реализации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компетентностного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подхода</a:t>
            </a:r>
            <a:endParaRPr lang="ru-RU" altLang="ru-RU" sz="2400" b="1" kern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</a:pPr>
            <a:endParaRPr lang="ru-RU" altLang="ru-RU" sz="2400" b="1" kern="0" dirty="0">
              <a:solidFill>
                <a:srgbClr val="2045AE"/>
              </a:solidFill>
              <a:latin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kern="0" dirty="0" smtClean="0">
                <a:solidFill>
                  <a:srgbClr val="2045AE"/>
                </a:solidFill>
                <a:latin typeface="Times New Roman" panose="02020603050405020304" pitchFamily="18" charset="0"/>
              </a:rPr>
              <a:t>Необходимо </a:t>
            </a:r>
            <a:r>
              <a:rPr lang="ru-RU" altLang="ru-RU" sz="2400" b="1" kern="0" dirty="0">
                <a:solidFill>
                  <a:srgbClr val="2045AE"/>
                </a:solidFill>
                <a:latin typeface="Times New Roman" panose="02020603050405020304" pitchFamily="18" charset="0"/>
              </a:rPr>
              <a:t>чаще показывать ученикам перспективы </a:t>
            </a:r>
            <a:r>
              <a:rPr lang="ru-RU" altLang="ru-RU" sz="2400" b="1" kern="0" dirty="0" err="1">
                <a:solidFill>
                  <a:srgbClr val="2045AE"/>
                </a:solidFill>
                <a:latin typeface="Times New Roman" panose="02020603050405020304" pitchFamily="18" charset="0"/>
              </a:rPr>
              <a:t>иx</a:t>
            </a:r>
            <a:r>
              <a:rPr lang="ru-RU" altLang="ru-RU" sz="2400" b="1" kern="0" dirty="0">
                <a:solidFill>
                  <a:srgbClr val="2045AE"/>
                </a:solidFill>
                <a:latin typeface="Times New Roman" panose="02020603050405020304" pitchFamily="18" charset="0"/>
              </a:rPr>
              <a:t> обучения.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kern="0" dirty="0">
                <a:solidFill>
                  <a:srgbClr val="2045AE"/>
                </a:solidFill>
                <a:latin typeface="Times New Roman" panose="02020603050405020304" pitchFamily="18" charset="0"/>
              </a:rPr>
              <a:t>Используйте схемы, планы, чтобы обеспечить усвоение системы знаний.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kern="0" dirty="0">
                <a:solidFill>
                  <a:srgbClr val="2045AE"/>
                </a:solidFill>
                <a:latin typeface="Times New Roman" panose="02020603050405020304" pitchFamily="18" charset="0"/>
              </a:rPr>
              <a:t>Учитывайте индивидуальные особенности каждого ученика.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kern="0" dirty="0">
                <a:solidFill>
                  <a:srgbClr val="2045AE"/>
                </a:solidFill>
                <a:latin typeface="Times New Roman" panose="02020603050405020304" pitchFamily="18" charset="0"/>
              </a:rPr>
              <a:t> Учитывайте индивидуальные особенности каждого ученика.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kern="0" dirty="0">
                <a:solidFill>
                  <a:srgbClr val="2045AE"/>
                </a:solidFill>
                <a:latin typeface="Times New Roman" panose="02020603050405020304" pitchFamily="18" charset="0"/>
              </a:rPr>
              <a:t> Учите так, чтобы ученик понимал, что знание является для него жизненной необходимостью.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kern="0" dirty="0">
                <a:solidFill>
                  <a:srgbClr val="2045AE"/>
                </a:solidFill>
                <a:latin typeface="Times New Roman" panose="02020603050405020304" pitchFamily="18" charset="0"/>
              </a:rPr>
              <a:t> Объясняйте ученикам, что каждый человек найдет свое место в жизни, если научится всему, что необходимо для реализации жизненных планов.</a:t>
            </a:r>
          </a:p>
        </p:txBody>
      </p:sp>
    </p:spTree>
    <p:extLst>
      <p:ext uri="{BB962C8B-B14F-4D97-AF65-F5344CB8AC3E}">
        <p14:creationId xmlns:p14="http://schemas.microsoft.com/office/powerpoint/2010/main" val="15599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432" y="692696"/>
            <a:ext cx="816056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800" b="1" kern="0" dirty="0" err="1" smtClean="0">
                <a:solidFill>
                  <a:srgbClr val="000066"/>
                </a:solidFill>
                <a:latin typeface="Arial"/>
              </a:rPr>
              <a:t>Компетентностные</a:t>
            </a:r>
            <a:r>
              <a:rPr lang="ru-RU" altLang="ru-RU" sz="2800" b="1" kern="0" dirty="0" smtClean="0">
                <a:solidFill>
                  <a:srgbClr val="000066"/>
                </a:solidFill>
                <a:latin typeface="Arial"/>
              </a:rPr>
              <a:t> концепции </a:t>
            </a:r>
            <a:r>
              <a:rPr lang="ru-RU" altLang="ru-RU" sz="2800" b="1" kern="0" dirty="0">
                <a:solidFill>
                  <a:srgbClr val="000066"/>
                </a:solidFill>
                <a:latin typeface="Arial"/>
              </a:rPr>
              <a:t>«усвоения знаний») освоение учащимися умений, позволяющих действовать в новых, неопределенных, проблемных ситуациях, для которых заранее нельзя наработать соответствующих средств.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3472" y="3284984"/>
            <a:ext cx="65280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altLang="ru-RU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</a:t>
            </a:r>
            <a:r>
              <a:rPr lang="ru-RU" altLang="ru-RU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четкая ориентация на будущее, которая проявляется в возможности построения своего образования с учетом успешности в личностной и</a:t>
            </a:r>
            <a:r>
              <a:rPr lang="ru-RU" altLang="ru-RU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2567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408" y="982177"/>
            <a:ext cx="104411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Компетенция- это готовность человека к мобилизации знаний, умений и внешних ресурсов для эффективной деятельности в конкретной жизненной ситуации. Компетенция- готовность действия в системе неопределенностей.</a:t>
            </a:r>
          </a:p>
          <a:p>
            <a:pPr marR="0" lvl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Компетентность – совокупность личностных качеств ученика (ценностно-смысловых ориентаций, знаний, умений, навыков, способностей), обусловленных опытом его деятельности в определенной социально и личностно-значимой сфере.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</a:endParaRP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kern="0" dirty="0">
                <a:solidFill>
                  <a:srgbClr val="FF3300"/>
                </a:solidFill>
                <a:latin typeface="Arial"/>
              </a:rPr>
              <a:t>Компетентность = желание + понимание ЗУН + личностно значимые смыслы + система ценностей + готовность решать проблемы + социальный опыт + деятельность</a:t>
            </a:r>
            <a:r>
              <a:rPr lang="ru-RU" altLang="ru-RU" sz="2800" b="1" kern="0" dirty="0">
                <a:solidFill>
                  <a:srgbClr val="2045AE"/>
                </a:solidFill>
                <a:latin typeface="Arial"/>
              </a:rPr>
              <a:t>.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99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668244"/>
            <a:ext cx="10657184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endParaRPr lang="ru-RU" altLang="ru-RU" sz="2400" b="1" i="1" kern="0" dirty="0" smtClean="0">
              <a:solidFill>
                <a:srgbClr val="000066"/>
              </a:solidFill>
              <a:latin typeface="Arial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</a:pPr>
            <a:r>
              <a:rPr lang="ru-RU" altLang="ru-RU" sz="2400" b="1" i="1" kern="0" dirty="0">
                <a:solidFill>
                  <a:srgbClr val="000066"/>
                </a:solidFill>
                <a:latin typeface="Arial"/>
              </a:rPr>
              <a:t> </a:t>
            </a:r>
            <a:r>
              <a:rPr lang="ru-RU" altLang="ru-RU" sz="2400" b="1" i="1" kern="0" dirty="0" err="1" smtClean="0">
                <a:solidFill>
                  <a:srgbClr val="FF0000"/>
                </a:solidFill>
                <a:latin typeface="Arial"/>
              </a:rPr>
              <a:t>Компетентностный</a:t>
            </a:r>
            <a:r>
              <a:rPr lang="ru-RU" altLang="ru-RU" sz="2400" b="1" i="1" kern="0" dirty="0" smtClean="0">
                <a:solidFill>
                  <a:srgbClr val="FF0000"/>
                </a:solidFill>
                <a:latin typeface="Arial"/>
              </a:rPr>
              <a:t> подход </a:t>
            </a:r>
            <a:r>
              <a:rPr lang="ru-RU" altLang="ru-RU" sz="2400" b="1" i="1" kern="0" dirty="0">
                <a:solidFill>
                  <a:srgbClr val="FF0000"/>
                </a:solidFill>
                <a:latin typeface="Arial"/>
              </a:rPr>
              <a:t>направлен на развитие деятельности учащихся и подразумевает: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i="1" kern="0" dirty="0" smtClean="0">
                <a:solidFill>
                  <a:srgbClr val="000066"/>
                </a:solidFill>
                <a:latin typeface="Arial"/>
              </a:rPr>
              <a:t>Стратегическая </a:t>
            </a:r>
            <a:r>
              <a:rPr lang="ru-RU" altLang="ru-RU" sz="2400" b="1" i="1" kern="0" dirty="0">
                <a:solidFill>
                  <a:srgbClr val="000066"/>
                </a:solidFill>
                <a:latin typeface="Arial"/>
              </a:rPr>
              <a:t>деятельность</a:t>
            </a:r>
            <a:r>
              <a:rPr lang="ru-RU" altLang="ru-RU" sz="2400" i="1" kern="0" dirty="0">
                <a:solidFill>
                  <a:srgbClr val="000066"/>
                </a:solidFill>
                <a:latin typeface="Arial"/>
              </a:rPr>
              <a:t> (мотив, цель, план, средства, организация, действия, результат, анализ);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i="1" kern="0" dirty="0">
                <a:solidFill>
                  <a:srgbClr val="000066"/>
                </a:solidFill>
                <a:latin typeface="Arial"/>
              </a:rPr>
              <a:t>Исследование</a:t>
            </a:r>
            <a:r>
              <a:rPr lang="ru-RU" altLang="ru-RU" sz="2400" i="1" kern="0" dirty="0">
                <a:solidFill>
                  <a:srgbClr val="000066"/>
                </a:solidFill>
                <a:latin typeface="Arial"/>
              </a:rPr>
              <a:t> (факт, проблема, гипотеза, проверка-сбор новых фактов, вывод)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i="1" kern="0" dirty="0">
                <a:solidFill>
                  <a:srgbClr val="000066"/>
                </a:solidFill>
                <a:latin typeface="Arial"/>
              </a:rPr>
              <a:t>Проектирование</a:t>
            </a:r>
            <a:r>
              <a:rPr lang="ru-RU" altLang="ru-RU" sz="2400" i="1" kern="0" dirty="0">
                <a:solidFill>
                  <a:srgbClr val="000066"/>
                </a:solidFill>
                <a:latin typeface="Arial"/>
              </a:rPr>
              <a:t> (замысел, реализация, рефлексия)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b="1" i="1" kern="0" dirty="0" err="1">
                <a:solidFill>
                  <a:srgbClr val="000066"/>
                </a:solidFill>
                <a:latin typeface="Arial"/>
              </a:rPr>
              <a:t>Сценирование</a:t>
            </a:r>
            <a:r>
              <a:rPr lang="ru-RU" altLang="ru-RU" sz="2400" i="1" kern="0" dirty="0">
                <a:solidFill>
                  <a:srgbClr val="000066"/>
                </a:solidFill>
                <a:latin typeface="Arial"/>
              </a:rPr>
              <a:t> (выстраивание вариантов сценария разворачивания событий)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i="1" kern="0" dirty="0">
                <a:solidFill>
                  <a:srgbClr val="000066"/>
                </a:solidFill>
                <a:latin typeface="Arial"/>
              </a:rPr>
              <a:t>Моделирование …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i="1" kern="0" dirty="0">
                <a:solidFill>
                  <a:srgbClr val="000066"/>
                </a:solidFill>
                <a:latin typeface="Arial"/>
              </a:rPr>
              <a:t>Конструирование…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Font typeface="Wingdings" panose="05000000000000000000" pitchFamily="2" charset="2"/>
              <a:buChar char="v"/>
            </a:pPr>
            <a:r>
              <a:rPr lang="ru-RU" altLang="ru-RU" sz="2400" i="1" kern="0" dirty="0">
                <a:solidFill>
                  <a:srgbClr val="000066"/>
                </a:solidFill>
                <a:latin typeface="Arial"/>
              </a:rPr>
              <a:t>Прогнозирование…</a:t>
            </a:r>
          </a:p>
        </p:txBody>
      </p:sp>
    </p:spTree>
    <p:extLst>
      <p:ext uri="{BB962C8B-B14F-4D97-AF65-F5344CB8AC3E}">
        <p14:creationId xmlns:p14="http://schemas.microsoft.com/office/powerpoint/2010/main" val="31594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416" y="908720"/>
            <a:ext cx="1058517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2045AE"/>
              </a:buClr>
              <a:buSzPct val="80000"/>
            </a:pPr>
            <a:r>
              <a:rPr lang="ru-RU" altLang="ru-RU" sz="3200" dirty="0">
                <a:solidFill>
                  <a:srgbClr val="000066"/>
                </a:solidFill>
                <a:latin typeface="Arial" panose="020B0604020202020204" pitchFamily="34" charset="0"/>
              </a:rPr>
              <a:t>"…С точки зрения ребенка самый большой недостаток школы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2045AE"/>
              </a:buClr>
              <a:buSzPct val="80000"/>
            </a:pPr>
            <a:r>
              <a:rPr lang="ru-RU" altLang="ru-RU" sz="3200" dirty="0">
                <a:solidFill>
                  <a:srgbClr val="000066"/>
                </a:solidFill>
                <a:latin typeface="Arial" panose="020B0604020202020204" pitchFamily="34" charset="0"/>
              </a:rPr>
              <a:t> -это  невозможность для него свободно,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2045AE"/>
              </a:buClr>
              <a:buSzPct val="80000"/>
            </a:pPr>
            <a:r>
              <a:rPr lang="ru-RU" altLang="ru-RU" sz="3200" dirty="0">
                <a:solidFill>
                  <a:srgbClr val="000066"/>
                </a:solidFill>
                <a:latin typeface="Arial" panose="020B0604020202020204" pitchFamily="34" charset="0"/>
              </a:rPr>
              <a:t> в полной мере использовать опыт, приобретенный вне школы, в самой школе.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2045AE"/>
              </a:buClr>
              <a:buSzPct val="80000"/>
            </a:pPr>
            <a:r>
              <a:rPr lang="ru-RU" altLang="ru-RU" sz="3200" dirty="0">
                <a:solidFill>
                  <a:srgbClr val="000066"/>
                </a:solidFill>
                <a:latin typeface="Arial" panose="020B0604020202020204" pitchFamily="34" charset="0"/>
              </a:rPr>
              <a:t>И, наоборот, с другой стороны он оказывается неспособным применить в повседневной жизни то, чему научился в школе." </a:t>
            </a:r>
          </a:p>
        </p:txBody>
      </p:sp>
    </p:spTree>
    <p:extLst>
      <p:ext uri="{BB962C8B-B14F-4D97-AF65-F5344CB8AC3E}">
        <p14:creationId xmlns:p14="http://schemas.microsoft.com/office/powerpoint/2010/main" val="28289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Личностные результаты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8" y="2928934"/>
            <a:ext cx="60807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готовность и способность обучающихся к саморазвитию и личностному самоопределению;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сформированность</a:t>
            </a:r>
            <a:r>
              <a:rPr lang="ru-RU" dirty="0"/>
              <a:t>  мотивации к обучению и целенаправленной познавательной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/>
              <a:t>сформированность</a:t>
            </a:r>
            <a:r>
              <a:rPr lang="ru-RU" dirty="0"/>
              <a:t>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 способность ставить цели и строить жизненные планы;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 способность к осознанию российской идентичности в поликультурном социуме.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94" y="1857364"/>
            <a:ext cx="4503036" cy="30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3138</TotalTime>
  <Words>2559</Words>
  <Application>Microsoft Office PowerPoint</Application>
  <PresentationFormat>Широкоэкранный</PresentationFormat>
  <Paragraphs>265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 Компетентностный подход в обучении русскому языку  в старшей школе </vt:lpstr>
      <vt:lpstr>Портрет выпускника основной школы</vt:lpstr>
      <vt:lpstr>Портрет выпускника основной школы</vt:lpstr>
      <vt:lpstr>Чтобы перечисленные характеристики нашли воплощение в выпускнике основной общеобразовательной школы, её обучающийся должен овладеть личностными, предметными и метапредметными результатами усвоения основной образовательной программы основного общего образования.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стандарты ориентированы на формирование универсальных учебных действий, включение в контекст обучения решения значимых жизненных задач, создание индивидуальных образовательных программ и признание решающей роли учебного сотрудничества.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Компетентностный подход − альтернатива абстрактно-теоретическим знаниям, которые обучающиеся получают в школах, как обучение использованию полученных знаний в разных жизненных ситуациях.  Наличие реальной действительности и умения действовать в этой действительности – необходимое условие развития компетентности.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Сош № 56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образования в условиях реализации ФГОС: инновационные системы оценки качества знаний учащихся</dc:title>
  <dc:creator>Дегтярёв А.И.</dc:creator>
  <cp:lastModifiedBy>Учетная запись Майкрософт</cp:lastModifiedBy>
  <cp:revision>306</cp:revision>
  <dcterms:created xsi:type="dcterms:W3CDTF">2017-03-01T16:20:25Z</dcterms:created>
  <dcterms:modified xsi:type="dcterms:W3CDTF">2022-05-31T06:10:27Z</dcterms:modified>
</cp:coreProperties>
</file>