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6" r:id="rId9"/>
    <p:sldId id="264" r:id="rId10"/>
    <p:sldId id="269" r:id="rId11"/>
    <p:sldId id="265" r:id="rId12"/>
    <p:sldId id="270" r:id="rId13"/>
    <p:sldId id="271" r:id="rId14"/>
    <p:sldId id="274" r:id="rId15"/>
    <p:sldId id="272" r:id="rId16"/>
    <p:sldId id="273" r:id="rId17"/>
    <p:sldId id="275" r:id="rId18"/>
  </p:sldIdLst>
  <p:sldSz cx="9144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338" y="-82"/>
      </p:cViewPr>
      <p:guideLst>
        <p:guide orient="horz"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6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95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9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47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8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28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7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75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5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3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44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440-992D-4545-B7C4-E13B0FD977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D688-664C-42B3-A63E-70804152C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6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680519" y="1718273"/>
            <a:ext cx="603009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МБДОУ Детский сад  №16</a:t>
            </a:r>
          </a:p>
          <a:p>
            <a:r>
              <a:rPr lang="ru-RU" sz="3600" b="1" kern="100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   «Чебурашка»</a:t>
            </a:r>
          </a:p>
          <a:p>
            <a:endParaRPr lang="ru-RU" sz="3600" b="1" kern="100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sz="3600" b="1" kern="100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Проект в старшей группе</a:t>
            </a:r>
          </a:p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«Радуга» </a:t>
            </a:r>
          </a:p>
          <a:p>
            <a:endParaRPr lang="ru-RU" sz="3600" b="1" kern="1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r>
              <a:rPr lang="ru-RU" sz="3600" b="1" kern="100" dirty="0">
                <a:solidFill>
                  <a:schemeClr val="accent5"/>
                </a:solidFill>
                <a:latin typeface="Calibri" panose="020F0502020204030204" pitchFamily="34" charset="0"/>
              </a:rPr>
              <a:t>            Тема проекта </a:t>
            </a:r>
          </a:p>
          <a:p>
            <a:r>
              <a:rPr lang="ru-RU" sz="3600" b="1" kern="100" dirty="0">
                <a:solidFill>
                  <a:schemeClr val="accent5"/>
                </a:solidFill>
                <a:latin typeface="Calibri" panose="020F0502020204030204" pitchFamily="34" charset="0"/>
              </a:rPr>
              <a:t>    «Загадочный  космос»</a:t>
            </a:r>
          </a:p>
          <a:p>
            <a:endParaRPr lang="ru-RU" sz="3600" b="1" kern="1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endParaRPr lang="ru-RU" sz="3600" b="1" kern="1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7966FBD-F326-4A77-99E5-F740B2C2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8" t="14162" r="7377" b="21229"/>
          <a:stretch/>
        </p:blipFill>
        <p:spPr bwMode="auto">
          <a:xfrm>
            <a:off x="2199504" y="6786108"/>
            <a:ext cx="5263978" cy="28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71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9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179705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1260387" y="1324747"/>
            <a:ext cx="6425516" cy="4951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ООД по рисованию в старшей группе </a:t>
            </a:r>
            <a:r>
              <a:rPr lang="ru-RU" sz="20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Космос</a:t>
            </a:r>
            <a:r>
              <a:rPr lang="ru-RU" sz="20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продолжать знакомить детей с праздником - День Космонавтики</a:t>
            </a:r>
            <a:r>
              <a:rPr lang="ru-RU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Учить детей изображать космическое пространство, передавая в рисунке характерные особенности космоса, рисовать звездное небо, продумывая композицию и содержание рисунка, используя пространство переднего и заднего плана.</a:t>
            </a: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 Развивать чувство композиции, фантазию, творчество.</a:t>
            </a: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Воспитывать у детей уважение к людям, работа которых связана с освоением космоса. Прививать любовь и чувство гордости к стране      .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«РАЗЛОЖИ ПЛАНЕТЫ НА ОРБИТАХ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DB9A6D-ACC0-495B-87B6-80AC42FB81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86" r="5874" b="8896"/>
          <a:stretch/>
        </p:blipFill>
        <p:spPr bwMode="auto">
          <a:xfrm>
            <a:off x="1129868" y="6353027"/>
            <a:ext cx="3015046" cy="2395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12A9C5-ED38-48B4-BE4F-6FDEB43B46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858" y="6276425"/>
            <a:ext cx="3015046" cy="197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682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9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179705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1359241" y="1650296"/>
            <a:ext cx="7043352" cy="572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r>
              <a:rPr lang="ru-RU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«Забавные инопланетяне». Цель: продолжать формировать у детей представление о космосе.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расширять знания детей о космосе, учить передавать форму ракеты. 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7521C99-C124-4399-A4F2-523E558594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529" y="7376415"/>
            <a:ext cx="2615217" cy="200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CB2975-BB9F-486C-9B3F-761CA45AA1A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06"/>
          <a:stretch/>
        </p:blipFill>
        <p:spPr bwMode="auto">
          <a:xfrm>
            <a:off x="3521443" y="7895824"/>
            <a:ext cx="1927652" cy="167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B7F1E5-FB37-463A-BF5C-B3298B72E0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254" y="7629271"/>
            <a:ext cx="2247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8155F4-7E4C-4117-9D16-E406E12E17F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7" t="16949" r="12640"/>
          <a:stretch/>
        </p:blipFill>
        <p:spPr bwMode="auto">
          <a:xfrm>
            <a:off x="3521443" y="5105736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7186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9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179705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951469" y="1605773"/>
            <a:ext cx="7043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ООД (ФЭМП)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«Космическое путешествие»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Развивать мышление, стимулировать желание детей к познанию мира живой природы.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Формировать понятие “космос”. Закрепить навыки порядкового счета в пределах 10, знания цифр от 1 до 9, обратного счета в пределах 10. Закрепить знания детей о планетах;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12F944-D6C6-44BD-BA32-4186901AB6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26" y="5387131"/>
            <a:ext cx="2099959" cy="186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802BBE-2862-4A79-B96A-AA59CC0ED7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893" y="5130564"/>
            <a:ext cx="2933700" cy="18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3EDB72-44C2-4F64-BF12-16BC720E9FF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6" b="14522"/>
          <a:stretch/>
        </p:blipFill>
        <p:spPr bwMode="auto">
          <a:xfrm>
            <a:off x="1093827" y="7540631"/>
            <a:ext cx="1697706" cy="2093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4374CF-BB8B-49C4-84D9-A48DD5D3329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630" y="8121698"/>
            <a:ext cx="1817048" cy="218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1AE1DC-EA12-4F76-920D-E5FCAE2636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760" y="8121698"/>
            <a:ext cx="1817049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A2FC24D-E9C0-4EAE-B0B1-322E1DFB033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509" y="5773491"/>
            <a:ext cx="2099960" cy="159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F792BC-9B18-482B-BAB7-25717DD1D8A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524" y="7945259"/>
            <a:ext cx="1817048" cy="236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692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496404" y="1460905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40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с родителями « </a:t>
            </a:r>
            <a:r>
              <a:rPr lang="ru-RU" sz="2000" b="1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Солнечная система</a:t>
            </a:r>
            <a:r>
              <a:rPr lang="ru-RU" sz="20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419791" y="1739123"/>
            <a:ext cx="3770046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43A762-8D09-41AD-47B8-DE615FBBB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952" y="2702287"/>
            <a:ext cx="3212757" cy="31532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ED0A961-193A-10AC-4446-A9BDB110A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836" y="3730112"/>
            <a:ext cx="3212757" cy="26691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75791F5-6775-1EF4-F250-8FB85B0FD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926" y="6399283"/>
            <a:ext cx="3623622" cy="28216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B0EB79-03CE-3782-68C3-09C1FC2571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23" t="39548" r="1523" b="34945"/>
          <a:stretch/>
        </p:blipFill>
        <p:spPr bwMode="auto">
          <a:xfrm>
            <a:off x="5189836" y="7184836"/>
            <a:ext cx="3169920" cy="2034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3338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496404" y="1460905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4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родителями была подготовлена выставка на день космонавтики.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419791" y="1739123"/>
            <a:ext cx="3770046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Lenovo\OneDrive\Рабочий стол\Изображение WhatsApp 2024-04-08 в 22.25.31_3288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710" y="2854643"/>
            <a:ext cx="2996566" cy="3774758"/>
          </a:xfrm>
          <a:prstGeom prst="rect">
            <a:avLst/>
          </a:prstGeom>
          <a:noFill/>
        </p:spPr>
      </p:pic>
      <p:pic>
        <p:nvPicPr>
          <p:cNvPr id="1027" name="Picture 3" descr="C:\Users\Lenovo\OneDrive\Рабочий стол\Изображение WhatsApp 2024-04-08 в 22.24.42_9c0a1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8564" y="2734627"/>
            <a:ext cx="3049587" cy="3751899"/>
          </a:xfrm>
          <a:prstGeom prst="rect">
            <a:avLst/>
          </a:prstGeom>
          <a:noFill/>
        </p:spPr>
      </p:pic>
      <p:pic>
        <p:nvPicPr>
          <p:cNvPr id="1028" name="Picture 4" descr="C:\Users\Lenovo\OneDrive\Рабочий стол\Изображение WhatsApp 2024-04-08 в 22.24.44_f3e04b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5414" y="7053263"/>
            <a:ext cx="6391275" cy="3633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338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ACBF3-B081-C885-931F-57BC48189C62}"/>
              </a:ext>
            </a:extLst>
          </p:cNvPr>
          <p:cNvSpPr txBox="1"/>
          <p:nvPr/>
        </p:nvSpPr>
        <p:spPr>
          <a:xfrm>
            <a:off x="1556952" y="242961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1027" name="Рисунок 1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113" y="2671762"/>
            <a:ext cx="2514600" cy="179863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2670176"/>
            <a:ext cx="2471738" cy="1798637"/>
          </a:xfrm>
          <a:prstGeom prst="rect">
            <a:avLst/>
          </a:prstGeom>
          <a:noFill/>
        </p:spPr>
      </p:pic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5" cstate="print"/>
          <a:srcRect r="16827"/>
          <a:stretch>
            <a:fillRect/>
          </a:stretch>
        </p:blipFill>
        <p:spPr bwMode="auto">
          <a:xfrm>
            <a:off x="6229350" y="2568575"/>
            <a:ext cx="2543176" cy="20748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0238" y="1657350"/>
            <a:ext cx="58150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Подвижные игры: «Маленькие планеты» 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Космостар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«Дотронуться до звезды»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55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671637" y="428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961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Изображение WhatsApp 2024-03-19 в 20.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0168" y="5663566"/>
            <a:ext cx="2705100" cy="1651635"/>
          </a:xfrm>
          <a:prstGeom prst="rect">
            <a:avLst/>
          </a:prstGeom>
          <a:noFill/>
        </p:spPr>
      </p:pic>
      <p:pic>
        <p:nvPicPr>
          <p:cNvPr id="1032" name="Рисунок 18" descr="Изображение WhatsApp 2024-03-19 в 20.45.29_88bf78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3468" y="5696585"/>
            <a:ext cx="2476500" cy="1782763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00175" y="5445125"/>
            <a:ext cx="7043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656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7400" y="4700588"/>
            <a:ext cx="560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Сюжетно-ролевые игры: </a:t>
            </a: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«Космонавты»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«Путешествие на Луну»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«Строители» сюжет «Строим космодром»</a:t>
            </a:r>
            <a:endParaRPr lang="ru-RU" sz="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" name="Рисунок 1036"/>
          <p:cNvPicPr>
            <a:picLocks noChangeAspect="1" noChangeArrowheads="1"/>
          </p:cNvPicPr>
          <p:nvPr/>
        </p:nvPicPr>
        <p:blipFill>
          <a:blip r:embed="rId8" cstate="print"/>
          <a:srcRect t="22186" r="5875" b="8896"/>
          <a:stretch>
            <a:fillRect/>
          </a:stretch>
        </p:blipFill>
        <p:spPr bwMode="auto">
          <a:xfrm>
            <a:off x="6543675" y="9758362"/>
            <a:ext cx="1514475" cy="1285875"/>
          </a:xfrm>
          <a:prstGeom prst="rect">
            <a:avLst/>
          </a:prstGeom>
          <a:noFill/>
        </p:spPr>
      </p:pic>
      <p:pic>
        <p:nvPicPr>
          <p:cNvPr id="1043" name="Рисунок 24"/>
          <p:cNvPicPr>
            <a:picLocks noChangeAspect="1" noChangeArrowheads="1"/>
          </p:cNvPicPr>
          <p:nvPr/>
        </p:nvPicPr>
        <p:blipFill>
          <a:blip r:embed="rId9" cstate="print"/>
          <a:srcRect t="16122" b="14970"/>
          <a:stretch>
            <a:fillRect/>
          </a:stretch>
        </p:blipFill>
        <p:spPr bwMode="auto">
          <a:xfrm>
            <a:off x="5057775" y="9958388"/>
            <a:ext cx="942975" cy="642938"/>
          </a:xfrm>
          <a:prstGeom prst="rect">
            <a:avLst/>
          </a:prstGeom>
          <a:noFill/>
        </p:spPr>
      </p:pic>
      <p:pic>
        <p:nvPicPr>
          <p:cNvPr id="1042" name="Рисунок 12177836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2037" y="8412164"/>
            <a:ext cx="1400176" cy="1274762"/>
          </a:xfrm>
          <a:prstGeom prst="rect">
            <a:avLst/>
          </a:prstGeom>
          <a:noFill/>
        </p:spPr>
      </p:pic>
      <p:pic>
        <p:nvPicPr>
          <p:cNvPr id="1041" name="Рисунок 7328757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00388" y="8185152"/>
            <a:ext cx="1543050" cy="1316037"/>
          </a:xfrm>
          <a:prstGeom prst="rect">
            <a:avLst/>
          </a:prstGeom>
          <a:noFill/>
        </p:spPr>
      </p:pic>
      <p:pic>
        <p:nvPicPr>
          <p:cNvPr id="1040" name="Рисунок 140813957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5851" y="8031164"/>
            <a:ext cx="1671638" cy="1384300"/>
          </a:xfrm>
          <a:prstGeom prst="rect">
            <a:avLst/>
          </a:prstGeom>
          <a:noFill/>
        </p:spPr>
      </p:pic>
      <p:pic>
        <p:nvPicPr>
          <p:cNvPr id="1039" name="Рисунок 1032"/>
          <p:cNvPicPr>
            <a:picLocks noChangeAspect="1" noChangeArrowheads="1"/>
          </p:cNvPicPr>
          <p:nvPr/>
        </p:nvPicPr>
        <p:blipFill>
          <a:blip r:embed="rId13" cstate="print"/>
          <a:srcRect l="1434" r="5452" b="2573"/>
          <a:stretch>
            <a:fillRect/>
          </a:stretch>
        </p:blipFill>
        <p:spPr bwMode="auto">
          <a:xfrm>
            <a:off x="6586538" y="8169276"/>
            <a:ext cx="1671638" cy="1360487"/>
          </a:xfrm>
          <a:prstGeom prst="rect">
            <a:avLst/>
          </a:prstGeom>
          <a:noFill/>
        </p:spPr>
      </p:pic>
      <p:pic>
        <p:nvPicPr>
          <p:cNvPr id="1038" name="Рисунок 10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57325" y="9548814"/>
            <a:ext cx="1514475" cy="1081087"/>
          </a:xfrm>
          <a:prstGeom prst="rect">
            <a:avLst/>
          </a:prstGeom>
          <a:noFill/>
        </p:spPr>
      </p:pic>
      <p:pic>
        <p:nvPicPr>
          <p:cNvPr id="1037" name="Рисунок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57575" y="9698038"/>
            <a:ext cx="1200151" cy="874712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67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 rot="10800000" flipV="1">
            <a:off x="1414462" y="7349413"/>
            <a:ext cx="64007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Узнай  название слова по первым буквам картинок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accent1"/>
                </a:solidFill>
              </a:rPr>
              <a:t>РАЗЛОЖИ ПЛАНЕТЫ НА </a:t>
            </a:r>
            <a:r>
              <a:rPr lang="ru-RU" sz="1400" dirty="0" err="1" smtClean="0">
                <a:solidFill>
                  <a:schemeClr val="accent1"/>
                </a:solidFill>
              </a:rPr>
              <a:t>ОРБИТАХ.</a:t>
            </a:r>
            <a:r>
              <a:rPr lang="ru-RU" sz="1600" dirty="0" err="1" smtClean="0">
                <a:solidFill>
                  <a:schemeClr val="accent1"/>
                </a:solidFill>
              </a:rPr>
              <a:t>Найди</a:t>
            </a:r>
            <a:r>
              <a:rPr lang="ru-RU" sz="1600" dirty="0" smtClean="0">
                <a:solidFill>
                  <a:schemeClr val="accent1"/>
                </a:solidFill>
              </a:rPr>
              <a:t> тень., Планеты Солнечной системы, </a:t>
            </a:r>
            <a:r>
              <a:rPr lang="ru-RU" sz="1400" dirty="0" smtClean="0">
                <a:solidFill>
                  <a:schemeClr val="accent1"/>
                </a:solidFill>
              </a:rPr>
              <a:t>«НАЙДИ ЛИШНЕЕ. УГАДАЙ СОЗВЕЗДИЕ.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01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ACBF3-B081-C885-931F-57BC48189C62}"/>
              </a:ext>
            </a:extLst>
          </p:cNvPr>
          <p:cNvSpPr txBox="1"/>
          <p:nvPr/>
        </p:nvSpPr>
        <p:spPr>
          <a:xfrm>
            <a:off x="1556952" y="242961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55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671637" y="428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961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00175" y="5445125"/>
            <a:ext cx="7043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656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67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 rot="10800000" flipV="1">
            <a:off x="1414462" y="7718744"/>
            <a:ext cx="6400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87" y="2286000"/>
            <a:ext cx="7143751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Используемая в работе с детьми литература и сайты: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Николая Носова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Незнайка на Луне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Дубкова С.И., “Сказки звёздного неба”, “Белый город”, 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Левитан Е.П. «Малышам о звездах и планетах». Москва, Педагогика-Пресс.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Левитан Е, П. "Твоя Вселенная".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Левитан Е.П. "Звёздные сказки".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Парамонов Ж., “Забавная астрономия для малышей”.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ПорцевскийК.А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.“Моя первая книга о Космосе”.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«Расскажите детям о космосе». (Карточки для занятий в детском саду.)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Юрлин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«Что внутри?». Издательство малыш. Рассказ «Счастливого пути, космонавты».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Талимонова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Л. "Сказки о созвездиях".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https://www.youtube.com/watch?v=rS_Q7BYR5Ts&amp;t=42s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01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ACBF3-B081-C885-931F-57BC48189C62}"/>
              </a:ext>
            </a:extLst>
          </p:cNvPr>
          <p:cNvSpPr txBox="1"/>
          <p:nvPr/>
        </p:nvSpPr>
        <p:spPr>
          <a:xfrm>
            <a:off x="1556952" y="242961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55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671637" y="428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961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00175" y="5445125"/>
            <a:ext cx="7043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4472C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656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67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 rot="10800000" flipV="1">
            <a:off x="1414462" y="7718744"/>
            <a:ext cx="6400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4401" y="3971925"/>
            <a:ext cx="7286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Спасибо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за внимание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01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1458097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136821" y="1512729"/>
            <a:ext cx="6672648" cy="562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</a:pPr>
            <a:r>
              <a:rPr lang="ru-RU" sz="32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информационно-   познавательный, творческий.</a:t>
            </a:r>
          </a:p>
          <a:p>
            <a:pPr indent="450215" algn="just">
              <a:lnSpc>
                <a:spcPct val="106000"/>
              </a:lnSpc>
            </a:pP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(2 недели).</a:t>
            </a:r>
            <a:endParaRPr lang="ru-RU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4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400" b="1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воспитатели, дети, родители.</a:t>
            </a:r>
            <a:endParaRPr lang="ru-RU" sz="32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</a:pP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76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1458097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136820" y="1512729"/>
            <a:ext cx="7414055" cy="874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дошкольники задают много вопросов о космосе, звездах, космонавтах, так как данная тема, как все неведомое, непонятное,  будоражит детскую фантазию. 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</a:pPr>
            <a:r>
              <a:rPr lang="ru-RU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поможет детям научиться добывать информацию из различных источников, систематизировать полученные знания, применить их в различных видах детской деятельности.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видах детской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ts val="1210"/>
              </a:lnSpc>
              <a:spcAft>
                <a:spcPts val="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2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1458097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9152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6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обогащения знаний детей о нашей солнечной системе, о космосе.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Сформировать устойчивый интерес к познанию космического пространства.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.Расширять первоначальные представления о звездах и планетах .</a:t>
            </a: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Прививать любовь к родному краю, планете, героям освоения космоса.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Формировать предпосылки поисковой деятельности, интеллектуальной инициативы.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Развивать умения определять возможные методы решения проблемы с помощью взрослого, а затем и самостоятельно.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15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1458097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642551" y="682196"/>
            <a:ext cx="7661188" cy="922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750"/>
              </a:spcAft>
            </a:pPr>
            <a:r>
              <a:rPr lang="ru-RU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indent="450215">
              <a:lnSpc>
                <a:spcPct val="106000"/>
              </a:lnSpc>
              <a:spcAft>
                <a:spcPts val="750"/>
              </a:spcAft>
            </a:pPr>
            <a:r>
              <a:rPr lang="ru-RU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18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      </a:t>
            </a:r>
            <a:r>
              <a:rPr lang="ru-RU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lang="ru-RU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   Выявление первоначальных знаний детей о космосе.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   Информация родителей о предстоящей деятельности.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   Подбор литературы о космосе, презентаций, фотографий, плакатов, атрибутов.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18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   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Основной этап реализации проект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   Беседы с детьми. ООД 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   Художественно-продуктивная деятельность: Лепка,  рисование («Предметы космоса», «Космос», «Забавные инопланетяне», «Путь к звёздам») конструирование («Ракеты»).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   Работа с родителями по заданной теме.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   Организация сюжетно - ролевых, дидактических и подвижных игр, индивидуальной и групповой работы.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20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1815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20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  <a:endParaRPr lang="ru-RU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   Организация выставки «Ракеты» (совместная работа детей и родителей)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   Коллективное изготовление планет солнечной системы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    Музыкальное развлечение: «Путешествие в космос»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1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1458097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642551" y="682196"/>
            <a:ext cx="7661188" cy="889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со стороны детей: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сформированы понятия и представления о: планетах, звёздах, космических аппаратах, космонавтах и т. д;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сформирован интерес к новому, неизвестному в окружающем мире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умеют предложить свой собственный замысел и воплотить его в рисунке, постройке и т.д.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умеют самостоятельно действовать в различных видах деятельности;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овладевают средствами общения и способами взаимодействия со взрослыми и сверстниками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со стороны педагога: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8953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активизировалась поисковая деятельность;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установление доверительных и партнёрских отношений с родителями;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создадутся условия для благоприятного взаимодействия с родителями.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со стороны родителей: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17970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активного участия родителей в жизнедеятельности группы;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lvl="0" indent="179705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педагогической культуры родителей.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54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68819" y="1050505"/>
            <a:ext cx="7566683" cy="743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Цель:закрепить</a:t>
            </a: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знания детей о космосе, о первом космонавте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Ю.Гагарине</a:t>
            </a: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великие достижения своей страны;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коллективизма, умение взаимодействовать в группах;</a:t>
            </a: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словарный запас детей.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лишнее» , «Собери созвездие»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10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</a:pP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Космос, звёзды, вселенная. Ю.А. Гагарин – первый космонавт».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741405" y="918880"/>
            <a:ext cx="7661187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7415">
              <a:lnSpc>
                <a:spcPct val="106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8A2C20-258E-4F81-B958-E542ABFD4AB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8"/>
          <a:stretch/>
        </p:blipFill>
        <p:spPr bwMode="auto">
          <a:xfrm>
            <a:off x="5987067" y="4979369"/>
            <a:ext cx="2171610" cy="1842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B5E3BB-2C1F-4CED-AB3E-43061346332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13" r="16385" b="664"/>
          <a:stretch/>
        </p:blipFill>
        <p:spPr bwMode="auto">
          <a:xfrm>
            <a:off x="2820366" y="7204333"/>
            <a:ext cx="2748280" cy="1613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060336-9920-4323-B3E1-6AA63E87A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05" y="5065747"/>
            <a:ext cx="2431416" cy="17007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4C125-80B8-4B95-92EF-B402AE85C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452" y="5177977"/>
            <a:ext cx="2431416" cy="19404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6F41F4-B48A-41AD-9E93-E412AA000E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055" y="7248683"/>
            <a:ext cx="2332544" cy="15415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ECFD4E1-84BA-4A76-AE65-EB971D3552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18" y="6913735"/>
            <a:ext cx="2332544" cy="21088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B5B7875-6C07-48C2-986E-DB82AA1C253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23" b="14971"/>
          <a:stretch/>
        </p:blipFill>
        <p:spPr bwMode="auto">
          <a:xfrm>
            <a:off x="287563" y="9304958"/>
            <a:ext cx="3057381" cy="14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93D1B6B-7FA1-4A80-9352-49B28775DDC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86" b="2495"/>
          <a:stretch/>
        </p:blipFill>
        <p:spPr bwMode="auto">
          <a:xfrm>
            <a:off x="3629453" y="9014947"/>
            <a:ext cx="2105025" cy="1781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967A38-0D63-41B3-A253-353ECD1DF30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04" b="6526"/>
          <a:stretch/>
        </p:blipFill>
        <p:spPr bwMode="auto">
          <a:xfrm>
            <a:off x="6143839" y="9126592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3062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4753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3" y="2261971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9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179705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675D8-FAAC-4E5F-AA60-FEEE91F8EC0F}"/>
              </a:ext>
            </a:extLst>
          </p:cNvPr>
          <p:cNvSpPr txBox="1"/>
          <p:nvPr/>
        </p:nvSpPr>
        <p:spPr>
          <a:xfrm>
            <a:off x="1250345" y="1174685"/>
            <a:ext cx="7152248" cy="632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6000"/>
              </a:lnSpc>
            </a:pPr>
            <a:endParaRPr lang="ru-RU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r>
              <a:rPr lang="ru-RU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Д/ИГРА «Узнай  название слова по первым буквам картинок», «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тень</a:t>
            </a:r>
            <a:endParaRPr lang="ru-RU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endParaRPr lang="ru-RU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endParaRPr lang="ru-RU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endParaRPr lang="ru-RU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</a:pP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«Ракеты и космические корабли» </a:t>
            </a:r>
            <a:r>
              <a:rPr lang="ru-RU" sz="24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Цель: научить </a:t>
            </a:r>
            <a:r>
              <a:rPr lang="ru-RU" sz="2400" b="1" dirty="0">
                <a:solidFill>
                  <a:srgbClr val="0088BB"/>
                </a:solidFill>
                <a:latin typeface="Arial" panose="020B0604020202020204" pitchFamily="34" charset="0"/>
              </a:rPr>
              <a:t>конструировать ракету из </a:t>
            </a:r>
            <a:r>
              <a:rPr lang="ru-RU" sz="2400" b="1" u="sng" dirty="0">
                <a:solidFill>
                  <a:srgbClr val="0088BB"/>
                </a:solidFill>
                <a:latin typeface="Arial" panose="020B0604020202020204" pitchFamily="34" charset="0"/>
              </a:rPr>
              <a:t>разных </a:t>
            </a:r>
            <a:r>
              <a:rPr lang="ru-RU" sz="2400" b="1" u="sng" dirty="0" err="1">
                <a:solidFill>
                  <a:srgbClr val="0088BB"/>
                </a:solidFill>
                <a:latin typeface="Arial" panose="020B0604020202020204" pitchFamily="34" charset="0"/>
              </a:rPr>
              <a:t>материалов</a:t>
            </a:r>
            <a:r>
              <a:rPr lang="ru-RU" sz="2000" b="1" u="sng" dirty="0" err="1">
                <a:solidFill>
                  <a:srgbClr val="0088BB"/>
                </a:solidFill>
                <a:latin typeface="Arial" panose="020B0604020202020204" pitchFamily="34" charset="0"/>
              </a:rPr>
              <a:t>.</a:t>
            </a:r>
            <a:r>
              <a:rPr lang="ru-RU" sz="2800" u="sng" dirty="0" err="1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  <a:r>
              <a:rPr lang="ru-RU" sz="28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2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блоков </a:t>
            </a:r>
            <a:r>
              <a:rPr lang="ru-RU" sz="2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Дьюеша</a:t>
            </a: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Дары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ребеля</a:t>
            </a: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счетные палочки , модули, </a:t>
            </a:r>
            <a:r>
              <a:rPr lang="ru-RU" sz="2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полидром</a:t>
            </a: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6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29E179-C8E4-42C7-AE4E-6E6A62BA5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456" y="7428248"/>
            <a:ext cx="1735540" cy="12261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8D21A4-F60E-4982-9823-0AF2B9A11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370" y="7547612"/>
            <a:ext cx="2064746" cy="1433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1808F8-2538-4E53-A946-26A3698B8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4341">
            <a:off x="519999" y="9028910"/>
            <a:ext cx="2224997" cy="16755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44528A-8696-4091-AE90-57859E541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705" y="2633989"/>
            <a:ext cx="1735540" cy="1135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7C0CC7-FA9D-4645-81C9-22298A640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044" y="9672445"/>
            <a:ext cx="1716551" cy="1560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08EF073-0275-4CA2-95C5-5533B6C2F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117" y="7749440"/>
            <a:ext cx="1834406" cy="1313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989DB6A-BB53-48DE-9812-9D7FC5078A9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010" y="9451407"/>
            <a:ext cx="25050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680D3A8-CC04-465D-A4FA-021D806DAFB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73" b="41651"/>
          <a:stretch/>
        </p:blipFill>
        <p:spPr bwMode="auto">
          <a:xfrm>
            <a:off x="6051292" y="2660719"/>
            <a:ext cx="2117891" cy="1467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56631A0-E04E-4545-8EC7-B614AFF5C82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" r="5452" b="2572"/>
          <a:stretch/>
        </p:blipFill>
        <p:spPr bwMode="auto">
          <a:xfrm>
            <a:off x="3875557" y="2567876"/>
            <a:ext cx="1800423" cy="1536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166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5FB182-05B0-49BA-98F1-C6F25EA8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BBEFE-B29C-424A-8626-46888722B677}"/>
              </a:ext>
            </a:extLst>
          </p:cNvPr>
          <p:cNvSpPr txBox="1"/>
          <p:nvPr/>
        </p:nvSpPr>
        <p:spPr>
          <a:xfrm>
            <a:off x="1359242" y="2269175"/>
            <a:ext cx="622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1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1D0A77-A055-4C17-97B9-5F3852395BE4}"/>
              </a:ext>
            </a:extLst>
          </p:cNvPr>
          <p:cNvSpPr txBox="1"/>
          <p:nvPr/>
        </p:nvSpPr>
        <p:spPr>
          <a:xfrm>
            <a:off x="741406" y="1739123"/>
            <a:ext cx="7661187" cy="79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179705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1903-B760-48E5-8EC4-FF650C17BAE7}"/>
              </a:ext>
            </a:extLst>
          </p:cNvPr>
          <p:cNvSpPr txBox="1"/>
          <p:nvPr/>
        </p:nvSpPr>
        <p:spPr>
          <a:xfrm>
            <a:off x="1359242" y="1324747"/>
            <a:ext cx="6425515" cy="82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9D29EE-0D9A-4691-AFF0-3DFAB180B1C1}"/>
              </a:ext>
            </a:extLst>
          </p:cNvPr>
          <p:cNvSpPr txBox="1"/>
          <p:nvPr/>
        </p:nvSpPr>
        <p:spPr>
          <a:xfrm>
            <a:off x="1556953" y="1658624"/>
            <a:ext cx="6647930" cy="275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Весёлые инопланетяне Лепка.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умение лепить задуманный образ по представлению, предвидеть результат и достигать его.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r>
              <a:rPr lang="ru-RU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воображение; закреплять умение самостоятельно выбирать способы и приёмы лепки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«Собери инопланетянина»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22A2A5-E728-4BC1-B8D4-808B1C13C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994" y="6697182"/>
            <a:ext cx="2552552" cy="1530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73A11F-1DAF-49C3-9DDE-6B8278611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139" y="6382173"/>
            <a:ext cx="2552552" cy="2448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510448-DE0F-43C5-9640-6808E9BC7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960" y="8364579"/>
            <a:ext cx="2332544" cy="2168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8E07A9-7CF2-49CF-B3AB-94421488C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980" y="8826201"/>
            <a:ext cx="2552552" cy="2193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8EFF42-9D19-4352-A480-713EE18D7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561" y="8527207"/>
            <a:ext cx="1616088" cy="2045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295EB66-83A2-4E78-A0F3-BAF18AFCB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230" y="4495924"/>
            <a:ext cx="1865434" cy="2193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ACA9858-437C-46D2-865D-63157CC071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686" y="4650944"/>
            <a:ext cx="2332544" cy="16315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CD0EA7E-3D34-4E52-B72D-494499B603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61" t="38897" r="5152" b="36202"/>
          <a:stretch/>
        </p:blipFill>
        <p:spPr>
          <a:xfrm>
            <a:off x="1359242" y="4687136"/>
            <a:ext cx="2268000" cy="15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30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454</Words>
  <Application>Microsoft Office PowerPoint</Application>
  <PresentationFormat>Произвольный</PresentationFormat>
  <Paragraphs>203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65</cp:revision>
  <dcterms:created xsi:type="dcterms:W3CDTF">2024-01-27T12:24:48Z</dcterms:created>
  <dcterms:modified xsi:type="dcterms:W3CDTF">2024-04-10T21:22:44Z</dcterms:modified>
</cp:coreProperties>
</file>