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5"/>
  </p:notesMasterIdLst>
  <p:sldIdLst>
    <p:sldId id="354" r:id="rId2"/>
    <p:sldId id="355" r:id="rId3"/>
    <p:sldId id="356" r:id="rId4"/>
    <p:sldId id="357" r:id="rId5"/>
    <p:sldId id="362" r:id="rId6"/>
    <p:sldId id="363" r:id="rId7"/>
    <p:sldId id="256" r:id="rId8"/>
    <p:sldId id="259" r:id="rId9"/>
    <p:sldId id="261" r:id="rId10"/>
    <p:sldId id="268" r:id="rId11"/>
    <p:sldId id="262" r:id="rId12"/>
    <p:sldId id="274" r:id="rId13"/>
    <p:sldId id="311" r:id="rId14"/>
    <p:sldId id="280" r:id="rId15"/>
    <p:sldId id="282" r:id="rId16"/>
    <p:sldId id="265" r:id="rId17"/>
    <p:sldId id="266" r:id="rId18"/>
    <p:sldId id="359" r:id="rId19"/>
    <p:sldId id="267" r:id="rId20"/>
    <p:sldId id="358" r:id="rId21"/>
    <p:sldId id="360" r:id="rId22"/>
    <p:sldId id="288" r:id="rId23"/>
    <p:sldId id="289" r:id="rId24"/>
    <p:sldId id="321" r:id="rId25"/>
    <p:sldId id="333" r:id="rId26"/>
    <p:sldId id="348" r:id="rId27"/>
    <p:sldId id="344" r:id="rId28"/>
    <p:sldId id="325" r:id="rId29"/>
    <p:sldId id="347" r:id="rId30"/>
    <p:sldId id="341" r:id="rId31"/>
    <p:sldId id="352" r:id="rId32"/>
    <p:sldId id="330" r:id="rId33"/>
    <p:sldId id="36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466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E86781-AE85-4494-82A9-C6ACE5D48302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9CE4D0-A2A8-47B4-AD0E-DF1A6400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0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E54AC-4945-4D6D-9A68-A904AAC08C2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4E0E0A-00F7-4ABE-BA8C-B6F3195AF80E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1B43-7073-4CAE-A701-A3638C04F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6DE8-F0BC-444D-AA6A-049960AC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C4CA-6A57-4370-B113-B0A3A21C5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FC3B-F9F0-4370-9B0B-AFDC7168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90BD-65B0-40D6-B0B9-9C5D62BE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1763-6429-4694-BDEA-067DD4879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886E-1014-478A-9360-FC97261CD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B9E6-0341-4F56-8F8D-4E97D889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8705-E89F-4312-B960-1244A5C6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0D50-C2DD-44AE-AE39-FBDF1144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C3CB-4F2D-4968-B66E-7EF3C092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B6F3D1A-537F-414E-AE7B-2C42B7B30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2.%20&#1052;&#1086;&#1094;&#1072;&#1088;&#1090;%20-%20&#1056;&#1077;&#1082;&#1074;&#1080;&#1077;&#1084;%20&#1087;&#1086;%20&#1084;&#1077;&#1095;&#1090;&#1077;%20(&#1051;&#1086;&#1085;&#1076;%20&#1089;&#1080;&#1084;&#1092;&#1086;&#1085;%20&#1086;&#1088;&#1082;)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3.%20&#1064;&#1086;&#1089;&#1090;&#1072;&#1082;&#1086;&#1074;&#1080;&#1095;%20&#1057;&#1080;&#1084;&#1092;&#1086;&#1085;&#1080;&#1103;%207(&#1085;&#1072;&#1096;&#1077;&#1089;&#1090;&#1074;&#1080;&#1077;).mp3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4.%20&#1064;&#1086;&#1089;&#1090;&#1072;&#1082;&#1086;&#1074;&#1080;&#1095;%20&#1057;&#1080;&#1084;&#1092;&#1086;&#1085;&#1080;&#1103;%207(&#1092;&#1080;&#1085;&#1072;&#1083;).mp3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7.%20&#1044;&#1077;&#1085;&#1100;%20&#1055;&#1086;&#1073;&#1077;&#1076;&#1099;%20&#1084;&#1072;&#1088;&#1096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5.%20&#1042;.&#1040;.%20&#1052;&#1086;&#1094;&#1072;&#1088;&#1090;%20-%20&#1056;&#1077;&#1082;&#1074;&#1080;&#1077;&#1084;%20&#1051;&#1072;&#1082;&#1088;&#1080;&#1084;&#1086;&#1079;&#1072;%20%20(audiopoisk.com).mp3" TargetMode="Externa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6.%20&#1042;&#1045;&#1063;&#1053;&#1067;&#1049;%20&#1054;&#1043;&#1054;&#1053;&#1068;%20&#1060;&#1080;&#1083;&#1080;&#1087;&#1087;&#1077;&#1085;&#1082;&#1086;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.shostakovich.ru/chronicle/year-1906-1915/" TargetMode="External"/><Relationship Id="rId2" Type="http://schemas.openxmlformats.org/officeDocument/2006/relationships/hyperlink" Target="http://archives.shostakovich.ru/funds/57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heunknownwar.ru/blokada_leningrada.html" TargetMode="External"/><Relationship Id="rId4" Type="http://schemas.openxmlformats.org/officeDocument/2006/relationships/hyperlink" Target="http://live.shostakovich.ru/foto/some_yea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.MYCOMP\&#1056;&#1072;&#1073;&#1086;&#1095;&#1080;&#1081;%20&#1089;&#1090;&#1086;&#1083;\&#1047;&#1072;&#1085;&#1103;&#1090;&#1080;&#1077;%20&#1041;&#1083;&#1086;&#1082;&#1072;&#1076;&#1072;\01.%20&#1042;&#1089;&#1090;&#1072;&#1074;&#1072;&#1081;%20&#1089;&#1090;&#1088;&#1072;&#1085;&#1072;%20&#1086;&#1075;&#1088;&#1086;&#1084;&#1085;&#1072;&#110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640960" cy="2646056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5400" dirty="0" smtClean="0"/>
              <a:t>Симфония блокадного Ленинграда</a:t>
            </a:r>
            <a:endParaRPr lang="ru-RU" sz="5400" dirty="0"/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23528" y="642938"/>
            <a:ext cx="84969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" algn="ctr">
              <a:buFont typeface="Georgia" pitchFamily="18" charset="0"/>
              <a:buNone/>
            </a:pPr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231775" y="207963"/>
            <a:ext cx="8805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</a:t>
            </a:r>
            <a:r>
              <a:rPr lang="ru-RU" sz="2400" b="1"/>
              <a:t>Враг окружил город, Ленинград оказался в блокадном </a:t>
            </a:r>
          </a:p>
          <a:p>
            <a:r>
              <a:rPr lang="ru-RU" sz="2400" b="1"/>
              <a:t>кольце.</a:t>
            </a:r>
          </a:p>
        </p:txBody>
      </p:sp>
      <p:pic>
        <p:nvPicPr>
          <p:cNvPr id="21506" name="Picture 7" descr="poster-194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71563"/>
            <a:ext cx="80645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3603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Ленинградцы защищали свой город . Враги не смогли </a:t>
            </a:r>
          </a:p>
          <a:p>
            <a:r>
              <a:rPr lang="ru-RU" sz="2800" b="1" dirty="0"/>
              <a:t>Захватить город силой, тогда они решили взять его в</a:t>
            </a:r>
          </a:p>
          <a:p>
            <a:r>
              <a:rPr lang="ru-RU" sz="2800" b="1" dirty="0"/>
              <a:t> блокадное кольцо. Ленинград был окружен и отрезан от</a:t>
            </a:r>
          </a:p>
          <a:p>
            <a:r>
              <a:rPr lang="ru-RU" sz="2800" b="1" dirty="0"/>
              <a:t> большой земли . В город перестало поступать</a:t>
            </a:r>
          </a:p>
          <a:p>
            <a:r>
              <a:rPr lang="ru-RU" sz="2800" b="1" dirty="0"/>
              <a:t> продовольствие .Отключили свет , отопление, воду.</a:t>
            </a:r>
          </a:p>
          <a:p>
            <a:r>
              <a:rPr lang="ru-RU" sz="2800" b="1" dirty="0"/>
              <a:t>Наступили страшные блокадные дни.</a:t>
            </a:r>
          </a:p>
          <a:p>
            <a:endParaRPr lang="ru-RU" sz="2800" b="1" dirty="0"/>
          </a:p>
          <a:p>
            <a:r>
              <a:rPr lang="ru-RU" sz="2800" b="1" dirty="0"/>
              <a:t>Их было 900…</a:t>
            </a:r>
          </a:p>
          <a:p>
            <a:endParaRPr lang="ru-RU" sz="2800" b="1" dirty="0"/>
          </a:p>
          <a:p>
            <a:r>
              <a:rPr lang="ru-RU" sz="2800" b="1" dirty="0"/>
              <a:t>Это 2,5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260350"/>
            <a:ext cx="9053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   Опустели цеха ленинградских заводов. Многие рабочие</a:t>
            </a:r>
          </a:p>
          <a:p>
            <a:r>
              <a:rPr lang="ru-RU" sz="2400" b="1" dirty="0"/>
              <a:t>ушли на фронт. К станкам встали их жёны и дети. </a:t>
            </a:r>
          </a:p>
        </p:txBody>
      </p:sp>
      <p:pic>
        <p:nvPicPr>
          <p:cNvPr id="23554" name="Picture 5" descr="untitlк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6624637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на зав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13593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779838" y="62372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На заводе.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41438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60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   Самой страшной оказалась зима 1942 года. Только </a:t>
            </a:r>
          </a:p>
          <a:p>
            <a:r>
              <a:rPr lang="ru-RU" sz="2400" b="1" dirty="0"/>
              <a:t>военно- автомобильная дорога, проложенная по льду </a:t>
            </a:r>
          </a:p>
          <a:p>
            <a:r>
              <a:rPr lang="ru-RU" sz="2400" b="1" dirty="0"/>
              <a:t>Ладожского озера помогла выжить людям.</a:t>
            </a:r>
          </a:p>
        </p:txBody>
      </p:sp>
      <p:pic>
        <p:nvPicPr>
          <p:cNvPr id="5" name="02. Моцарт - Реквием по мечте (Лонд симфон ор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59055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880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</a:t>
            </a:r>
            <a:r>
              <a:rPr lang="ru-RU" sz="2400" b="1"/>
              <a:t>Эта дорога спасла от голода многих ленинградцев. На </a:t>
            </a:r>
          </a:p>
          <a:p>
            <a:r>
              <a:rPr lang="ru-RU" sz="2400" b="1"/>
              <a:t>таких машинах перевозили хлеб по льду озера.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357188" y="357188"/>
            <a:ext cx="5727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Дети, плача хлеба просили,</a:t>
            </a:r>
          </a:p>
          <a:p>
            <a:r>
              <a:rPr lang="ru-RU" sz="2800" b="1"/>
              <a:t>Нет страшнее пытки такой.</a:t>
            </a:r>
          </a:p>
          <a:p>
            <a:r>
              <a:rPr lang="ru-RU" sz="2800" b="1"/>
              <a:t>Ленинграда ворот не открыли</a:t>
            </a:r>
          </a:p>
          <a:p>
            <a:r>
              <a:rPr lang="ru-RU" sz="2800" b="1"/>
              <a:t>И не вышли к стене городской</a:t>
            </a:r>
            <a:r>
              <a:rPr lang="ru-RU" sz="2400" b="1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28674" name="Picture 5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138" y="260350"/>
            <a:ext cx="2408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untitl43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12988"/>
            <a:ext cx="5688013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Documents and Settings\Admin.MYCOMP\Рабочий стол\КУсоче5к хле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800100"/>
            <a:ext cx="635793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6313488" cy="1804987"/>
          </a:xfrm>
        </p:spPr>
        <p:txBody>
          <a:bodyPr/>
          <a:lstStyle/>
          <a:p>
            <a:r>
              <a:rPr lang="ru-RU" sz="3200" b="1" dirty="0" smtClean="0"/>
              <a:t>Кусочек хлеба весом в 125 г выдавался в день на одного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9" y="500043"/>
            <a:ext cx="7591452" cy="1143008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3200" dirty="0" smtClean="0"/>
              <a:t>В блокадном Ленинграде</a:t>
            </a:r>
            <a:br>
              <a:rPr lang="ru-RU" sz="3200" dirty="0" smtClean="0"/>
            </a:br>
            <a:r>
              <a:rPr lang="ru-RU" sz="3200" dirty="0" smtClean="0"/>
              <a:t>     осталось 400 тысяч детей</a:t>
            </a:r>
            <a:endParaRPr lang="ru-RU" sz="3200" dirty="0"/>
          </a:p>
        </p:txBody>
      </p:sp>
      <p:pic>
        <p:nvPicPr>
          <p:cNvPr id="30722" name="Picture 2" descr="C:\Documents and Settings\Admin.MYCOMP\Рабочий стол\Блокад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1714500"/>
            <a:ext cx="67643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184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chemeClr val="accent2"/>
              </a:solidFill>
            </a:endParaRPr>
          </a:p>
          <a:p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9095" y="642919"/>
            <a:ext cx="3636085" cy="1500198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4000" dirty="0" smtClean="0"/>
              <a:t> Дмитрий Шостакович  </a:t>
            </a:r>
            <a:endParaRPr lang="ru-RU" sz="4000" dirty="0"/>
          </a:p>
        </p:txBody>
      </p:sp>
      <p:sp>
        <p:nvSpPr>
          <p:cNvPr id="31747" name="Содержимое 1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1748" name="Текст 12"/>
          <p:cNvSpPr>
            <a:spLocks noGrp="1"/>
          </p:cNvSpPr>
          <p:nvPr>
            <p:ph type="body" sz="half" idx="2"/>
          </p:nvPr>
        </p:nvSpPr>
        <p:spPr>
          <a:xfrm>
            <a:off x="785813" y="2428875"/>
            <a:ext cx="3675062" cy="3211513"/>
          </a:xfrm>
        </p:spPr>
        <p:txBody>
          <a:bodyPr/>
          <a:lstStyle/>
          <a:p>
            <a:r>
              <a:rPr lang="ru-RU" sz="3200" b="1" smtClean="0"/>
              <a:t>Выдающийся советский музыкант, педагог и общественный деятель</a:t>
            </a:r>
          </a:p>
        </p:txBody>
      </p:sp>
      <p:pic>
        <p:nvPicPr>
          <p:cNvPr id="31749" name="Picture 5" descr="C:\Documents and Settings\Admin.MYCOMP\Рабочий стол\Портрет Шостакови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785813"/>
            <a:ext cx="39655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476250"/>
            <a:ext cx="7750175" cy="5721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Музыка: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-расширять представление о творчестве композитора 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Д.Шостаковича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 развивать эмоциональную отзывчивость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-совершенствовать певческие навыки</a:t>
            </a:r>
            <a:endParaRPr lang="en-US" sz="2000" dirty="0" smtClean="0"/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Познание:</a:t>
            </a:r>
            <a:r>
              <a:rPr lang="ru-RU" sz="2000" dirty="0" smtClean="0"/>
              <a:t> 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-знакомить с историческими событиями страны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Коммуникация: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-развивать потребность детей в общении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-активизировать словарь по теме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-развивать умение вести диалог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Художественное творчество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000" dirty="0" smtClean="0"/>
              <a:t>-развивать интонационную выразительность речи при чтении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929198"/>
            <a:ext cx="6511925" cy="1143007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3200" dirty="0" smtClean="0"/>
              <a:t>Д.Шостакович в блокадном Ленинграде</a:t>
            </a:r>
            <a:endParaRPr lang="ru-RU" sz="3200" dirty="0"/>
          </a:p>
        </p:txBody>
      </p:sp>
      <p:pic>
        <p:nvPicPr>
          <p:cNvPr id="4" name="Содержимое 3" descr="В блокадном Ленинграде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28728" y="357166"/>
            <a:ext cx="6572296" cy="435771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001466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285852" y="1714488"/>
            <a:ext cx="6823881" cy="492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3" y="357167"/>
            <a:ext cx="6858047" cy="100013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3200" dirty="0" smtClean="0"/>
              <a:t>Д. Шостакович за работой над </a:t>
            </a:r>
            <a:r>
              <a:rPr lang="ru-RU" dirty="0" smtClean="0"/>
              <a:t>симфонией</a:t>
            </a:r>
            <a:endParaRPr lang="ru-RU" dirty="0"/>
          </a:p>
        </p:txBody>
      </p:sp>
      <p:pic>
        <p:nvPicPr>
          <p:cNvPr id="5" name="03. Шостакович Симфония 7(нашестви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 соч 7 симф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15007" y="428604"/>
            <a:ext cx="3226793" cy="5772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2" name="Прямоугольник 6"/>
          <p:cNvSpPr>
            <a:spLocks noChangeArrowheads="1"/>
          </p:cNvSpPr>
          <p:nvPr/>
        </p:nvSpPr>
        <p:spPr bwMode="auto">
          <a:xfrm>
            <a:off x="571500" y="428625"/>
            <a:ext cx="457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  <a:ea typeface="Calibri" pitchFamily="34" charset="0"/>
                <a:cs typeface="Times New Roman" pitchFamily="18" charset="0"/>
              </a:rPr>
              <a:t>«Час тому назад я закончил вторую часть своего нового симфонического произведения. &lt;...&gt;</a:t>
            </a:r>
            <a:br>
              <a:rPr lang="ru-RU" sz="2400"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чего я сообщаю об этом? Я сообщаю об этом для того, чтобы радиослушатели, которые слушают меня сейчас, знали, что жизнь нашего города идет нормально. Все мы сейчас несем свою боевую вахту…» </a:t>
            </a:r>
            <a:br>
              <a:rPr lang="ru-RU" sz="2400"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lang="ru-RU" sz="24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>
                <a:latin typeface="Constantia" pitchFamily="18" charset="0"/>
                <a:ea typeface="Calibri" pitchFamily="34" charset="0"/>
                <a:cs typeface="Times New Roman" pitchFamily="18" charset="0"/>
              </a:rPr>
              <a:t>(Из выступления Д.Д. Шостаковича по Ленинградскому радио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8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5806" y="266711"/>
            <a:ext cx="8708739" cy="5857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6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3200" y="6000750"/>
            <a:ext cx="5637213" cy="85725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42 год исполняется Седьмая симфония в Ленинграде</a:t>
            </a:r>
          </a:p>
        </p:txBody>
      </p:sp>
      <p:pic>
        <p:nvPicPr>
          <p:cNvPr id="5" name="04. Шостакович Симфония 7(финал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6942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908550" y="1500188"/>
            <a:ext cx="4275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 После 7- дневных боёв</a:t>
            </a:r>
          </a:p>
          <a:p>
            <a:r>
              <a:rPr lang="ru-RU" sz="2400" b="1" dirty="0"/>
              <a:t>войска </a:t>
            </a:r>
            <a:r>
              <a:rPr lang="ru-RU" sz="2400" b="1" dirty="0" err="1"/>
              <a:t>Волховского</a:t>
            </a:r>
            <a:r>
              <a:rPr lang="ru-RU" sz="2400" b="1" dirty="0"/>
              <a:t> и </a:t>
            </a:r>
          </a:p>
          <a:p>
            <a:r>
              <a:rPr lang="ru-RU" sz="2400" b="1" dirty="0"/>
              <a:t>Ленинградского фронтов</a:t>
            </a:r>
          </a:p>
          <a:p>
            <a:r>
              <a:rPr lang="ru-RU" sz="2400" b="1" dirty="0"/>
              <a:t>соединились и тем самым</a:t>
            </a:r>
          </a:p>
          <a:p>
            <a:r>
              <a:rPr lang="ru-RU" sz="2400" b="1" dirty="0"/>
              <a:t>прорвали блокаду Ленин-</a:t>
            </a:r>
          </a:p>
          <a:p>
            <a:r>
              <a:rPr lang="ru-RU" sz="2400" b="1" dirty="0"/>
              <a:t>града</a:t>
            </a:r>
            <a:r>
              <a:rPr lang="ru-RU" sz="2000" b="1" dirty="0"/>
              <a:t>.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200650" y="350838"/>
            <a:ext cx="382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18 января 1943 год</a:t>
            </a:r>
          </a:p>
        </p:txBody>
      </p:sp>
      <p:sp>
        <p:nvSpPr>
          <p:cNvPr id="37892" name="Текст 9"/>
          <p:cNvSpPr>
            <a:spLocks noGrp="1"/>
          </p:cNvSpPr>
          <p:nvPr>
            <p:ph type="body" sz="half" idx="2"/>
          </p:nvPr>
        </p:nvSpPr>
        <p:spPr>
          <a:xfrm>
            <a:off x="4857750" y="4500563"/>
            <a:ext cx="4000500" cy="192881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27 января 194</a:t>
            </a:r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ru-RU" sz="3200" dirty="0" smtClean="0">
                <a:solidFill>
                  <a:schemeClr val="tx1"/>
                </a:solidFill>
              </a:rPr>
              <a:t> была полностью снята блокада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0" y="0"/>
            <a:ext cx="89773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За залпом залп, гремит салют.</a:t>
            </a:r>
          </a:p>
          <a:p>
            <a:r>
              <a:rPr lang="ru-RU" sz="2400" b="1" dirty="0"/>
              <a:t>Ракеты в воздухе горячем</a:t>
            </a:r>
          </a:p>
          <a:p>
            <a:r>
              <a:rPr lang="ru-RU" sz="2400" b="1" dirty="0"/>
              <a:t>Цветами пёстрыми цветут.</a:t>
            </a:r>
          </a:p>
          <a:p>
            <a:r>
              <a:rPr lang="ru-RU" sz="2400" b="1" dirty="0"/>
              <a:t>А ленинградцы тихо плачут.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 </a:t>
            </a:r>
            <a:r>
              <a:rPr lang="ru-RU" sz="2400" b="1" dirty="0"/>
              <a:t>Ни успокаивать пока,</a:t>
            </a:r>
          </a:p>
          <a:p>
            <a:r>
              <a:rPr lang="ru-RU" sz="2400" b="1" dirty="0"/>
              <a:t>                                             Не утешать людей не надо.</a:t>
            </a:r>
          </a:p>
          <a:p>
            <a:r>
              <a:rPr lang="ru-RU" sz="2400" b="1" dirty="0"/>
              <a:t>                                             Их радость слишком велика –</a:t>
            </a:r>
          </a:p>
          <a:p>
            <a:r>
              <a:rPr lang="ru-RU" sz="2400" b="1" dirty="0"/>
              <a:t>                                             Гремит салют над Ленинградом</a:t>
            </a:r>
            <a:r>
              <a:rPr lang="ru-RU" sz="24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38914" name="Picture 6" descr="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1052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4537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7. День Победы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x_5b5bfe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5. В.А. Моцарт - Реквием Лакримоз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x_7896c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701992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755650" y="6092825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900 дней блокады – 900 берёз.</a:t>
            </a:r>
          </a:p>
        </p:txBody>
      </p:sp>
      <p:pic>
        <p:nvPicPr>
          <p:cNvPr id="40963" name="Picture 6" descr="x_93c6a7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860800"/>
            <a:ext cx="31607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5596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92075" y="20638"/>
            <a:ext cx="90519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      Санкт Петербург. Памятник Защитникам Ленинграда. </a:t>
            </a:r>
          </a:p>
          <a:p>
            <a:r>
              <a:rPr lang="ru-RU" sz="2400" b="1"/>
              <a:t>          Площадь Победы на Московском проспекте.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x_ac96535f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7704137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657225" y="741363"/>
            <a:ext cx="7677150" cy="5434012"/>
          </a:xfrm>
          <a:extLst/>
        </p:spPr>
        <p:txBody>
          <a:bodyPr/>
          <a:lstStyle/>
          <a:p>
            <a:pPr marL="2404872" lvl="8" indent="0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Интеграция образовательных областей:</a:t>
            </a:r>
          </a:p>
          <a:p>
            <a:pPr marL="2404872" lvl="8" indent="0">
              <a:buFont typeface="Georgia" pitchFamily="18" charset="0"/>
              <a:buNone/>
              <a:defRPr/>
            </a:pPr>
            <a:r>
              <a:rPr lang="ru-RU" sz="2400" dirty="0" smtClean="0"/>
              <a:t>«Музыка»,</a:t>
            </a:r>
            <a:r>
              <a:rPr lang="en-US" sz="2400" dirty="0" smtClean="0"/>
              <a:t> </a:t>
            </a:r>
            <a:r>
              <a:rPr lang="ru-RU" sz="2400" dirty="0" smtClean="0"/>
              <a:t>«Познание», «Социализация», «Коммуникация», «Художественное творчество».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Оборудование и материалы: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проектор, экран, музыкальная  аппаратура с аудиозаписями, презентация «Симфония блокадного Ленинграда»,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19417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7" descr="click?url=http%3A%2F%2Fune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04813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4548188" y="3573463"/>
            <a:ext cx="47164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Санкт-Петербург.</a:t>
            </a:r>
          </a:p>
          <a:p>
            <a:r>
              <a:rPr lang="ru-RU" sz="2400" b="1" dirty="0"/>
              <a:t>Пискарёвское кладбище.</a:t>
            </a:r>
          </a:p>
          <a:p>
            <a:r>
              <a:rPr lang="ru-RU" sz="2400" b="1" dirty="0"/>
              <a:t>Здесь похоронены воины,</a:t>
            </a:r>
          </a:p>
          <a:p>
            <a:r>
              <a:rPr lang="ru-RU" sz="2400" b="1" dirty="0"/>
              <a:t>защищавшие город и жители,</a:t>
            </a:r>
          </a:p>
          <a:p>
            <a:r>
              <a:rPr lang="ru-RU" sz="2400" b="1" dirty="0"/>
              <a:t>погибшие в блокаду.</a:t>
            </a:r>
          </a:p>
        </p:txBody>
      </p:sp>
      <p:pic>
        <p:nvPicPr>
          <p:cNvPr id="6" name="06. ВЕЧНЫЙ ОГОНЬ Филиппен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x_d7386fc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81375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овоб от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19388"/>
            <a:ext cx="8334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7" descr="у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15888"/>
            <a:ext cx="33131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5" y="1428737"/>
            <a:ext cx="5637010" cy="4143403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chemeClr val="accent6"/>
                </a:solidFill>
                <a:hlinkClick r:id="rId2"/>
              </a:rPr>
              <a:t>http://archives.shostakovich.ru/funds/57/</a:t>
            </a:r>
            <a:r>
              <a:rPr lang="ru-RU" dirty="0" smtClean="0">
                <a:solidFill>
                  <a:schemeClr val="accent6"/>
                </a:solidFill>
              </a:rPr>
              <a:t>  </a:t>
            </a:r>
          </a:p>
          <a:p>
            <a:r>
              <a:rPr lang="ru-RU" dirty="0" smtClean="0"/>
              <a:t>Архив Дмитрия Шостаковича</a:t>
            </a:r>
          </a:p>
          <a:p>
            <a:r>
              <a:rPr lang="ru-RU" u="sng" dirty="0" smtClean="0">
                <a:hlinkClick r:id="rId3"/>
              </a:rPr>
              <a:t>http://live.shostakovich.ru/chronicle/year-1906-1915/</a:t>
            </a:r>
            <a:r>
              <a:rPr lang="ru-RU" dirty="0" smtClean="0"/>
              <a:t> Документальна хроника</a:t>
            </a:r>
          </a:p>
          <a:p>
            <a:r>
              <a:rPr lang="ru-RU" u="sng" dirty="0" smtClean="0">
                <a:hlinkClick r:id="rId2"/>
              </a:rPr>
              <a:t>http://archives.shostakovich.ru/funds/57/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Письма </a:t>
            </a:r>
          </a:p>
          <a:p>
            <a:r>
              <a:rPr lang="ru-RU" u="sng" dirty="0" smtClean="0">
                <a:hlinkClick r:id="rId4"/>
              </a:rPr>
              <a:t>http://live.shostakovich.ru/foto/some_years/</a:t>
            </a:r>
            <a:r>
              <a:rPr lang="ru-RU" dirty="0" smtClean="0"/>
              <a:t> Фотоальбом из личного архива</a:t>
            </a:r>
          </a:p>
          <a:p>
            <a:r>
              <a:rPr lang="ru-RU" u="sng" dirty="0" smtClean="0">
                <a:hlinkClick r:id="rId5"/>
              </a:rPr>
              <a:t>http://www.theunknownwar.ru/blokada_leningrada.html</a:t>
            </a:r>
            <a:r>
              <a:rPr lang="ru-RU" dirty="0" smtClean="0"/>
              <a:t> </a:t>
            </a:r>
            <a:r>
              <a:rPr lang="ru-RU" dirty="0" err="1" smtClean="0"/>
              <a:t>Фотоархив</a:t>
            </a:r>
            <a:r>
              <a:rPr lang="ru-RU" dirty="0" smtClean="0"/>
              <a:t> «Блокада Ленинграда»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57167"/>
            <a:ext cx="7175351" cy="785818"/>
          </a:xfrm>
        </p:spPr>
        <p:txBody>
          <a:bodyPr/>
          <a:lstStyle/>
          <a:p>
            <a:r>
              <a:rPr lang="ru-RU" sz="2000" dirty="0" smtClean="0"/>
              <a:t>Используемые </a:t>
            </a:r>
            <a:r>
              <a:rPr lang="ru-RU" sz="2000" dirty="0" err="1" smtClean="0"/>
              <a:t>интернет-источники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7810" y="390505"/>
            <a:ext cx="8177562" cy="5738411"/>
          </a:xfrm>
          <a:extLst/>
        </p:spPr>
        <p:txBody>
          <a:bodyPr/>
          <a:lstStyle/>
          <a:p>
            <a:pPr lvl="8"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Предварительная работа: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-чтение художественной литературы по теме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800" dirty="0" smtClean="0"/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слушание песен и музыки военных лет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-слушание стихотворений о блокадном городе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-занятия по изобразительной деятельности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 встреча с жителями города, пережившими блокаду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91194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54" t="3807" r="12206" b="22704"/>
          <a:stretch/>
        </p:blipFill>
        <p:spPr>
          <a:xfrm>
            <a:off x="467544" y="476672"/>
            <a:ext cx="794968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3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708275"/>
            <a:ext cx="5106988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picе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20938"/>
            <a:ext cx="26606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428605"/>
            <a:ext cx="7175351" cy="1571636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4400" dirty="0" smtClean="0"/>
              <a:t>   8 сентября 1941 г   началось наступление на Ленинград</a:t>
            </a:r>
            <a:endParaRPr lang="ru-RU" sz="4400" dirty="0"/>
          </a:p>
        </p:txBody>
      </p:sp>
      <p:pic>
        <p:nvPicPr>
          <p:cNvPr id="6" name="01. 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500034" y="6000768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369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На защиту города поднялись все его жители.</a:t>
            </a:r>
          </a:p>
          <a:p>
            <a:r>
              <a:rPr lang="ru-RU" sz="2800" b="1"/>
              <a:t>Ленинградцы строили оборонительные сооружения</a:t>
            </a:r>
            <a:r>
              <a:rPr lang="ru-RU" sz="2800" b="1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9458" name="Picture 5" descr="Women_strelkiбаталь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985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851275" y="6237288"/>
            <a:ext cx="503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Женский стрелковый батальон</a:t>
            </a:r>
            <a:r>
              <a:rPr lang="ru-RU" sz="2400" b="1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карта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554513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0" y="5305425"/>
            <a:ext cx="9531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   </a:t>
            </a:r>
            <a:r>
              <a:rPr lang="ru-RU" sz="2400" b="1" dirty="0"/>
              <a:t>Посмотрите на карту. Коричневым цветом отмечена земля </a:t>
            </a:r>
          </a:p>
          <a:p>
            <a:r>
              <a:rPr lang="ru-RU" sz="2400" b="1" dirty="0"/>
              <a:t>Захваченная немцами. В центре кольца со звездочками-</a:t>
            </a:r>
          </a:p>
          <a:p>
            <a:r>
              <a:rPr lang="ru-RU" sz="2400" b="1" dirty="0"/>
              <a:t>Ленинград.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1681</TotalTime>
  <Words>548</Words>
  <Application>Microsoft Office PowerPoint</Application>
  <PresentationFormat>Экран (4:3)</PresentationFormat>
  <Paragraphs>114</Paragraphs>
  <Slides>33</Slides>
  <Notes>2</Notes>
  <HiddenSlides>1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Constantia</vt:lpstr>
      <vt:lpstr>Georgia</vt:lpstr>
      <vt:lpstr>Times New Roman</vt:lpstr>
      <vt:lpstr>Trebuchet MS</vt:lpstr>
      <vt:lpstr>Воздушный поток</vt:lpstr>
      <vt:lpstr>Симфония блокадного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8 сентября 1941 г   началось наступление на Ленинград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блокадном Ленинграде      осталось 400 тысяч детей</vt:lpstr>
      <vt:lpstr> Дмитрий Шостакович  </vt:lpstr>
      <vt:lpstr>Д.Шостакович в блокадном Ленинграде</vt:lpstr>
      <vt:lpstr>Д. Шостакович за работой над симфонией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интернет-источники: 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Пользователь Windows</cp:lastModifiedBy>
  <cp:revision>134</cp:revision>
  <dcterms:created xsi:type="dcterms:W3CDTF">2008-01-19T15:01:55Z</dcterms:created>
  <dcterms:modified xsi:type="dcterms:W3CDTF">2025-01-26T23:19:24Z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1202297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