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81" r:id="rId11"/>
    <p:sldId id="266" r:id="rId12"/>
    <p:sldId id="282" r:id="rId13"/>
    <p:sldId id="285" r:id="rId14"/>
    <p:sldId id="284" r:id="rId15"/>
    <p:sldId id="269" r:id="rId16"/>
    <p:sldId id="270" r:id="rId17"/>
    <p:sldId id="267" r:id="rId18"/>
    <p:sldId id="276" r:id="rId19"/>
    <p:sldId id="274" r:id="rId20"/>
    <p:sldId id="278" r:id="rId21"/>
    <p:sldId id="273" r:id="rId22"/>
    <p:sldId id="272" r:id="rId23"/>
    <p:sldId id="271" r:id="rId24"/>
    <p:sldId id="286" r:id="rId25"/>
    <p:sldId id="279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71" autoAdjust="0"/>
  </p:normalViewPr>
  <p:slideViewPr>
    <p:cSldViewPr>
      <p:cViewPr>
        <p:scale>
          <a:sx n="78" d="100"/>
          <a:sy n="78" d="100"/>
        </p:scale>
        <p:origin x="-112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83BBF-B550-41B4-9D71-128C769455AF}" type="datetimeFigureOut">
              <a:rPr lang="ru-RU" smtClean="0"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287FD4-9185-4C04-A381-B8712D2B1F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2760" y="3068960"/>
            <a:ext cx="712879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СОПРОВОЖДЕНИЕ ДЕТЕЙ С ОГРАНИЧЕННЫМИ ВОЗМОЖНОСТЯМИ ЗДОРОВЬЯ В УСЛОВИЯХ ДОШКОЛЬНОГО ОБРАЗОВАТЕЛЬНОГО УЧРЕЖДЕНИЯ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Педагог-психолог МБДОУ №5 </a:t>
            </a:r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«Дружба»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</a:b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Курбанова Н.А.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6" name="Picture 2" descr="C:\Users\Елена\Desktop\ОВЗ\child_r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5" y="-12936"/>
            <a:ext cx="4824536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8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0364" y="332656"/>
            <a:ext cx="7931224" cy="28803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Segoe Print" pitchFamily="2" charset="0"/>
              </a:rPr>
              <a:t> </a:t>
            </a:r>
            <a:r>
              <a:rPr lang="ru-RU" sz="3100" b="1" dirty="0">
                <a:latin typeface="Segoe Print" pitchFamily="2" charset="0"/>
              </a:rPr>
              <a:t>В целях обеспечения освоения детьми с ОВЗ в полном объеме образовательных программ, а также коррекции недостатков их психического и физического развития, целесообразно вводить в штатное расписание образовательных учреждений дополнительные ставки </a:t>
            </a:r>
            <a:r>
              <a:rPr lang="ru-RU" sz="3100" b="1" dirty="0" smtClean="0">
                <a:latin typeface="Segoe Print" pitchFamily="2" charset="0"/>
              </a:rPr>
              <a:t>педагогических: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2996952"/>
            <a:ext cx="4320479" cy="38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136954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200" b="1" dirty="0" smtClean="0">
                <a:latin typeface="Segoe Print" pitchFamily="2" charset="0"/>
              </a:rPr>
              <a:t>учителей-логопедов</a:t>
            </a:r>
            <a:r>
              <a:rPr lang="ru-RU" sz="2200" b="1" dirty="0">
                <a:latin typeface="Segoe Print" pitchFamily="2" charset="0"/>
              </a:rPr>
              <a:t>, 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200" b="1" dirty="0">
                <a:latin typeface="Segoe Print" pitchFamily="2" charset="0"/>
              </a:rPr>
              <a:t>педагогов-психологов, 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200" b="1" dirty="0" smtClean="0">
                <a:latin typeface="Segoe Print" pitchFamily="2" charset="0"/>
              </a:rPr>
              <a:t>медицинских </a:t>
            </a:r>
            <a:r>
              <a:rPr lang="ru-RU" sz="2200" b="1" dirty="0">
                <a:latin typeface="Segoe Print" pitchFamily="2" charset="0"/>
              </a:rPr>
              <a:t>работников</a:t>
            </a:r>
            <a:r>
              <a:rPr lang="ru-RU" sz="2200" b="1" dirty="0" smtClean="0">
                <a:latin typeface="Segoe Print" pitchFamily="2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200" b="1" dirty="0" smtClean="0">
                <a:latin typeface="Segoe Print" pitchFamily="2" charset="0"/>
              </a:rPr>
              <a:t>Воспитатель </a:t>
            </a:r>
            <a:endParaRPr lang="ru-RU" sz="22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6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5721" y="0"/>
            <a:ext cx="250827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0"/>
            <a:ext cx="7456784" cy="22322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200" dirty="0"/>
              <a:t> </a:t>
            </a:r>
            <a:r>
              <a:rPr lang="ru-RU" sz="2200" dirty="0" smtClean="0"/>
              <a:t>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Музыкальный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руководитель: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>
                <a:latin typeface="Segoe Print" pitchFamily="2" charset="0"/>
              </a:rPr>
              <a:t>о</a:t>
            </a:r>
            <a:r>
              <a:rPr lang="ru-RU" sz="1700" dirty="0" smtClean="0">
                <a:latin typeface="Segoe Print" pitchFamily="2" charset="0"/>
              </a:rPr>
              <a:t>существляет </a:t>
            </a:r>
            <a:r>
              <a:rPr lang="ru-RU" sz="1700" dirty="0">
                <a:latin typeface="Segoe Print" pitchFamily="2" charset="0"/>
              </a:rPr>
              <a:t>музыкальное и эстетическое воспитание </a:t>
            </a:r>
            <a:r>
              <a:rPr lang="ru-RU" sz="1700" dirty="0" smtClean="0">
                <a:latin typeface="Segoe Print" pitchFamily="2" charset="0"/>
              </a:rPr>
              <a:t>детей;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latin typeface="Segoe Print" pitchFamily="2" charset="0"/>
              </a:rPr>
              <a:t>учитывает </a:t>
            </a:r>
            <a:r>
              <a:rPr lang="ru-RU" sz="1700" dirty="0">
                <a:latin typeface="Segoe Print" pitchFamily="2" charset="0"/>
              </a:rPr>
              <a:t>психологическое, речевое и физическое развитие детей при подбор материала для </a:t>
            </a:r>
            <a:r>
              <a:rPr lang="ru-RU" sz="1700" dirty="0" smtClean="0">
                <a:latin typeface="Segoe Print" pitchFamily="2" charset="0"/>
              </a:rPr>
              <a:t>занятий;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latin typeface="Segoe Print" pitchFamily="2" charset="0"/>
              </a:rPr>
              <a:t>использует </a:t>
            </a:r>
            <a:r>
              <a:rPr lang="ru-RU" sz="1700" dirty="0">
                <a:latin typeface="Segoe Print" pitchFamily="2" charset="0"/>
              </a:rPr>
              <a:t>на занятиях элементы музыкотерапии и др</a:t>
            </a:r>
            <a:r>
              <a:rPr lang="ru-RU" sz="1800" dirty="0">
                <a:latin typeface="Segoe Print" pitchFamily="2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8394" y="4318336"/>
            <a:ext cx="7798746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Медицинский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персонал:</a:t>
            </a:r>
          </a:p>
          <a:p>
            <a:pPr marL="285750" indent="-285750" algn="ctr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Segoe Print" pitchFamily="2" charset="0"/>
              </a:rPr>
              <a:t>проводит </a:t>
            </a:r>
            <a:r>
              <a:rPr lang="ru-RU" sz="1700" dirty="0">
                <a:latin typeface="Segoe Print" pitchFamily="2" charset="0"/>
              </a:rPr>
              <a:t>лечебно-профилактические и оздоровительные мероприятия;</a:t>
            </a:r>
          </a:p>
          <a:p>
            <a:pPr marL="285750" indent="-285750" algn="ctr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700" dirty="0">
                <a:latin typeface="Segoe Print" pitchFamily="2" charset="0"/>
              </a:rPr>
              <a:t>осуществляет контроль за состоянием здоровья детей посредством регулярных осмотров, за соблюдением требований санитарно-эпидемиологических норм. 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6" y="2609684"/>
            <a:ext cx="3018939" cy="168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6265" y="2609684"/>
            <a:ext cx="73083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Инструктор по физической культуре:</a:t>
            </a:r>
          </a:p>
          <a:p>
            <a:pPr marL="285750" indent="-285750" algn="ctr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Segoe Print" pitchFamily="2" charset="0"/>
              </a:rPr>
              <a:t>осуществляет </a:t>
            </a:r>
            <a:r>
              <a:rPr lang="ru-RU" sz="1700" dirty="0">
                <a:latin typeface="Segoe Print" pitchFamily="2" charset="0"/>
              </a:rPr>
              <a:t>укрепление здоровья детей;</a:t>
            </a:r>
          </a:p>
          <a:p>
            <a:pPr marL="285750" indent="-285750" algn="ctr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Segoe Print" pitchFamily="2" charset="0"/>
              </a:rPr>
              <a:t>совершенствует </a:t>
            </a:r>
            <a:r>
              <a:rPr lang="ru-RU" sz="1700" dirty="0">
                <a:latin typeface="Segoe Print" pitchFamily="2" charset="0"/>
              </a:rPr>
              <a:t>психомоторные способности дошкольников. </a:t>
            </a:r>
          </a:p>
          <a:p>
            <a:pPr algn="just">
              <a:lnSpc>
                <a:spcPct val="150000"/>
              </a:lnSpc>
            </a:pPr>
            <a:r>
              <a:rPr lang="ru-RU" sz="1200" dirty="0"/>
              <a:t> 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244" y="4515221"/>
            <a:ext cx="1800200" cy="231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774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352928" cy="4032448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Segoe Print" pitchFamily="2" charset="0"/>
              </a:rPr>
              <a:t>диагностирует </a:t>
            </a:r>
            <a:r>
              <a:rPr lang="ru-RU" sz="1800" dirty="0">
                <a:latin typeface="Segoe Print" pitchFamily="2" charset="0"/>
              </a:rPr>
              <a:t>уровень </a:t>
            </a:r>
            <a:r>
              <a:rPr lang="ru-RU" sz="1800" dirty="0" err="1">
                <a:latin typeface="Segoe Print" pitchFamily="2" charset="0"/>
              </a:rPr>
              <a:t>импрессивной</a:t>
            </a:r>
            <a:r>
              <a:rPr lang="ru-RU" sz="1800" dirty="0">
                <a:latin typeface="Segoe Print" pitchFamily="2" charset="0"/>
              </a:rPr>
              <a:t> и экспрессивной </a:t>
            </a:r>
            <a:r>
              <a:rPr lang="ru-RU" sz="1800" dirty="0" smtClean="0">
                <a:latin typeface="Segoe Print" pitchFamily="2" charset="0"/>
              </a:rPr>
              <a:t>речи;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Segoe Print" pitchFamily="2" charset="0"/>
              </a:rPr>
              <a:t>составляет </a:t>
            </a:r>
            <a:r>
              <a:rPr lang="ru-RU" sz="1800" dirty="0">
                <a:latin typeface="Segoe Print" pitchFamily="2" charset="0"/>
              </a:rPr>
              <a:t>индивидуальные планы </a:t>
            </a:r>
            <a:r>
              <a:rPr lang="ru-RU" sz="1800" dirty="0" smtClean="0">
                <a:latin typeface="Segoe Print" pitchFamily="2" charset="0"/>
              </a:rPr>
              <a:t>развития;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Segoe Print" pitchFamily="2" charset="0"/>
              </a:rPr>
              <a:t>проводит </a:t>
            </a:r>
            <a:r>
              <a:rPr lang="ru-RU" sz="1800" dirty="0">
                <a:latin typeface="Segoe Print" pitchFamily="2" charset="0"/>
              </a:rPr>
              <a:t>индивидуальные занятия (постановка правильного речевого дыхания, коррекция звуков, их автоматизация, дифференциация и введение в самостоятельную речь, подгрупповые занятия (формирование фонематических процессов</a:t>
            </a:r>
            <a:r>
              <a:rPr lang="ru-RU" sz="1800" dirty="0" smtClean="0">
                <a:latin typeface="Segoe Print" pitchFamily="2" charset="0"/>
              </a:rPr>
              <a:t>);</a:t>
            </a:r>
            <a:endParaRPr lang="ru-RU" sz="18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Учитель-логопед: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55" y="4126442"/>
            <a:ext cx="3238149" cy="22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4305137"/>
            <a:ext cx="504056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latin typeface="Segoe Print" pitchFamily="2" charset="0"/>
              </a:rPr>
              <a:t>консультирует педагогических работников и родителей о применении логопедических методов и технологий коррекционно-развивающей </a:t>
            </a:r>
            <a:r>
              <a:rPr lang="ru-RU" dirty="0" smtClean="0">
                <a:latin typeface="Segoe Print" pitchFamily="2" charset="0"/>
              </a:rPr>
              <a:t>работы.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065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7" y="332656"/>
            <a:ext cx="6278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Педагог-психолог: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81" y="116632"/>
            <a:ext cx="2767762" cy="29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55137" y="1430998"/>
            <a:ext cx="6134890" cy="165618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Segoe Print" pitchFamily="2" charset="0"/>
              </a:rPr>
              <a:t>организует </a:t>
            </a:r>
            <a:r>
              <a:rPr lang="ru-RU" dirty="0">
                <a:latin typeface="Segoe Print" pitchFamily="2" charset="0"/>
              </a:rPr>
              <a:t>взаимодействие </a:t>
            </a:r>
            <a:r>
              <a:rPr lang="ru-RU" dirty="0" smtClean="0">
                <a:latin typeface="Segoe Print" pitchFamily="2" charset="0"/>
              </a:rPr>
              <a:t>педагогов;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dirty="0" smtClean="0">
                <a:latin typeface="Segoe Print" pitchFamily="2" charset="0"/>
              </a:rPr>
              <a:t>разрабатывает </a:t>
            </a:r>
            <a:r>
              <a:rPr lang="ru-RU" dirty="0">
                <a:latin typeface="Segoe Print" pitchFamily="2" charset="0"/>
              </a:rPr>
              <a:t>коррекционные программы индивидуального развития </a:t>
            </a:r>
            <a:r>
              <a:rPr lang="ru-RU" dirty="0" smtClean="0">
                <a:latin typeface="Segoe Print" pitchFamily="2" charset="0"/>
              </a:rPr>
              <a:t>ребенка;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24944"/>
            <a:ext cx="8064896" cy="338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60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latin typeface="Segoe Print" pitchFamily="2" charset="0"/>
              </a:rPr>
              <a:t>проводит психопрофилактическую и психодиагностическую работу с детьми;</a:t>
            </a:r>
          </a:p>
          <a:p>
            <a:pPr indent="27360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latin typeface="Segoe Print" pitchFamily="2" charset="0"/>
              </a:rPr>
              <a:t>организует специальную коррекционную работу с детьми, входящими в группу риска;</a:t>
            </a:r>
          </a:p>
          <a:p>
            <a:pPr indent="27360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latin typeface="Segoe Print" pitchFamily="2" charset="0"/>
              </a:rPr>
              <a:t>повышает уровень психологической компетентности педагогов детского сада;</a:t>
            </a:r>
          </a:p>
          <a:p>
            <a:pPr indent="27360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dirty="0">
                <a:latin typeface="Segoe Print" pitchFamily="2" charset="0"/>
              </a:rPr>
              <a:t>проводит консультативную работу с родителями.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078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-108520" y="471427"/>
            <a:ext cx="6430274" cy="235959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latin typeface="Segoe Print" pitchFamily="2" charset="0"/>
              </a:rPr>
              <a:t>проводит </a:t>
            </a:r>
            <a:r>
              <a:rPr lang="ru-RU" sz="1700" dirty="0">
                <a:latin typeface="Segoe Print" pitchFamily="2" charset="0"/>
              </a:rPr>
              <a:t>занятия по продуктивным видам деятельности (рисование, лепка, конструирование) по подгруппам и индивидуально. Организует совместную и самостоятельную деятельность детей</a:t>
            </a:r>
            <a:r>
              <a:rPr lang="ru-RU" sz="1700" dirty="0" smtClean="0">
                <a:latin typeface="Segoe Print" pitchFamily="2" charset="0"/>
              </a:rPr>
              <a:t>;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>
                <a:latin typeface="Segoe Print" pitchFamily="2" charset="0"/>
              </a:rPr>
              <a:t>воспитывает культурно-гигиенические навыки, развивает тонкую и общую моторику</a:t>
            </a:r>
            <a:r>
              <a:rPr lang="ru-RU" sz="1700" dirty="0" smtClean="0">
                <a:latin typeface="Segoe Print" pitchFamily="2" charset="0"/>
              </a:rPr>
              <a:t>;</a:t>
            </a:r>
            <a:endParaRPr lang="ru-RU" sz="1700" dirty="0"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58" y="0"/>
            <a:ext cx="626469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Воспитатель: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116632"/>
            <a:ext cx="2431326" cy="306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411" y="3284984"/>
            <a:ext cx="8616175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700" dirty="0" smtClean="0">
                <a:latin typeface="Segoe Print" pitchFamily="2" charset="0"/>
              </a:rPr>
              <a:t>организует </a:t>
            </a:r>
            <a:r>
              <a:rPr lang="ru-RU" sz="1700" dirty="0">
                <a:latin typeface="Segoe Print" pitchFamily="2" charset="0"/>
              </a:rPr>
              <a:t>индивидуальную работу с детьми по заданиям и с учетом рекомендаций специалистов (педагога-психолога, учителя-логопеда) ;</a:t>
            </a:r>
          </a:p>
          <a:p>
            <a:pPr marL="285750" indent="-285750" algn="ctr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700" dirty="0">
                <a:latin typeface="Segoe Print" pitchFamily="2" charset="0"/>
              </a:rPr>
              <a:t>применяет </a:t>
            </a:r>
            <a:r>
              <a:rPr lang="ru-RU" sz="1700" dirty="0" err="1">
                <a:latin typeface="Segoe Print" pitchFamily="2" charset="0"/>
              </a:rPr>
              <a:t>здоровьесберегающих</a:t>
            </a:r>
            <a:r>
              <a:rPr lang="ru-RU" sz="1700" dirty="0">
                <a:latin typeface="Segoe Print" pitchFamily="2" charset="0"/>
              </a:rPr>
              <a:t> технологии, создает благоприятный микроклимат в группе;</a:t>
            </a:r>
          </a:p>
          <a:p>
            <a:pPr marL="285750" indent="-285750" algn="ctr">
              <a:lnSpc>
                <a:spcPct val="17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1700" dirty="0">
                <a:latin typeface="Segoe Print" pitchFamily="2" charset="0"/>
              </a:rPr>
              <a:t>консультирует родителей о формировании культурно-гигиенических навыков, об индивидуальных особенностях ребенка, об уровне развития мелкой моторики. 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781082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5175" y="3102212"/>
            <a:ext cx="8496944" cy="3721865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Дни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открытых дверей </a:t>
            </a:r>
            <a:r>
              <a:rPr lang="ru-RU" sz="1900" dirty="0">
                <a:latin typeface="Segoe Print" pitchFamily="2" charset="0"/>
              </a:rPr>
              <a:t>– родители (законные представители) посещают группу, вместе с ребенком, наблюдают за работой специалистов.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Семинары-практикумы, </a:t>
            </a:r>
            <a:r>
              <a:rPr lang="ru-RU" sz="1900" dirty="0" smtClean="0">
                <a:latin typeface="Segoe Print" pitchFamily="2" charset="0"/>
              </a:rPr>
              <a:t>где </a:t>
            </a:r>
            <a:r>
              <a:rPr lang="ru-RU" sz="1900" dirty="0">
                <a:latin typeface="Segoe Print" pitchFamily="2" charset="0"/>
              </a:rPr>
              <a:t>родители (законные представители) знакомятся с литературой, играми, учатся применять полученные знания на практике.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900" dirty="0" smtClean="0">
                <a:latin typeface="Segoe Print" pitchFamily="2" charset="0"/>
              </a:rPr>
              <a:t>Проведение </a:t>
            </a:r>
            <a:r>
              <a:rPr lang="ru-RU" sz="1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совместных праздников</a:t>
            </a:r>
            <a:r>
              <a:rPr lang="ru-RU" sz="1900" dirty="0">
                <a:latin typeface="Segoe Print" pitchFamily="2" charset="0"/>
              </a:rPr>
              <a:t>, где родители могут видеть достижения своего ребенка, участвовать совместно с ребенком в конкурсах, соревнованиях и т. п. </a:t>
            </a:r>
            <a:endParaRPr lang="ru-RU" sz="19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1" r="8772"/>
          <a:stretch/>
        </p:blipFill>
        <p:spPr bwMode="auto">
          <a:xfrm>
            <a:off x="370383" y="360040"/>
            <a:ext cx="3158837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63669"/>
            <a:ext cx="5112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Работа с родителями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899135"/>
            <a:ext cx="576020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Консультирование</a:t>
            </a:r>
            <a:r>
              <a:rPr lang="ru-RU" dirty="0">
                <a:latin typeface="Segoe Print" pitchFamily="2" charset="0"/>
              </a:rPr>
              <a:t> – дифференцированный подход к каждой семье, имеющей «особого» ребенка. Главное, чтобы родители верили в своих детей и были помощниками для педагогов. </a:t>
            </a:r>
          </a:p>
        </p:txBody>
      </p:sp>
    </p:spTree>
    <p:extLst>
      <p:ext uri="{BB962C8B-B14F-4D97-AF65-F5344CB8AC3E}">
        <p14:creationId xmlns:p14="http://schemas.microsoft.com/office/powerpoint/2010/main" val="1797577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915" y="1224628"/>
            <a:ext cx="9036496" cy="5424407"/>
          </a:xfrm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Segoe Print" pitchFamily="2" charset="0"/>
              </a:rPr>
              <a:t>первичная </a:t>
            </a:r>
            <a:r>
              <a:rPr lang="ru-RU" sz="1600" b="1" dirty="0">
                <a:latin typeface="Segoe Print" pitchFamily="2" charset="0"/>
              </a:rPr>
              <a:t>встреча с семьей, сбор информации о развитии ребенка, выявление образовательного </a:t>
            </a:r>
            <a:r>
              <a:rPr lang="ru-RU" sz="1600" b="1" dirty="0" smtClean="0">
                <a:latin typeface="Segoe Print" pitchFamily="2" charset="0"/>
              </a:rPr>
              <a:t>запроса;</a:t>
            </a:r>
            <a:endParaRPr lang="ru-RU" sz="1600" b="1" dirty="0">
              <a:latin typeface="Segoe Print" pitchFamily="2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Segoe Print" pitchFamily="2" charset="0"/>
              </a:rPr>
              <a:t>заключение </a:t>
            </a:r>
            <a:r>
              <a:rPr lang="ru-RU" sz="1600" b="1" dirty="0">
                <a:latin typeface="Segoe Print" pitchFamily="2" charset="0"/>
              </a:rPr>
              <a:t>договора между ДОУ и родителями (законными представителями</a:t>
            </a:r>
            <a:r>
              <a:rPr lang="ru-RU" sz="1600" b="1" dirty="0" smtClean="0">
                <a:latin typeface="Segoe Print" pitchFamily="2" charset="0"/>
              </a:rPr>
              <a:t>);</a:t>
            </a:r>
            <a:endParaRPr lang="ru-RU" sz="1600" b="1" dirty="0">
              <a:latin typeface="Segoe Print" pitchFamily="2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latin typeface="Segoe Print" pitchFamily="2" charset="0"/>
              </a:rPr>
              <a:t>р</a:t>
            </a:r>
            <a:r>
              <a:rPr lang="ru-RU" sz="1600" b="1" dirty="0" smtClean="0">
                <a:latin typeface="Segoe Print" pitchFamily="2" charset="0"/>
              </a:rPr>
              <a:t>азработка </a:t>
            </a:r>
            <a:r>
              <a:rPr lang="ru-RU" sz="1600" b="1" dirty="0">
                <a:latin typeface="Segoe Print" pitchFamily="2" charset="0"/>
              </a:rPr>
              <a:t>индивидуального маршрута на основе заключения ПМПК консилиумом ДОУ, в который входят методист и специалисты </a:t>
            </a:r>
            <a:r>
              <a:rPr lang="ru-RU" sz="1600" b="1" dirty="0" smtClean="0">
                <a:latin typeface="Segoe Print" pitchFamily="2" charset="0"/>
              </a:rPr>
              <a:t>ДОУ;</a:t>
            </a:r>
            <a:endParaRPr lang="ru-RU" sz="1600" b="1" dirty="0">
              <a:latin typeface="Segoe Print" pitchFamily="2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 smtClean="0">
                <a:latin typeface="Segoe Print" pitchFamily="2" charset="0"/>
              </a:rPr>
              <a:t>составление </a:t>
            </a:r>
            <a:r>
              <a:rPr lang="ru-RU" sz="1600" b="1" dirty="0">
                <a:latin typeface="Segoe Print" pitchFamily="2" charset="0"/>
              </a:rPr>
              <a:t>сетки занятий и перспективного плана для детей обучающихся по коррекционной </a:t>
            </a:r>
            <a:r>
              <a:rPr lang="ru-RU" sz="1600" b="1" dirty="0" smtClean="0">
                <a:latin typeface="Segoe Print" pitchFamily="2" charset="0"/>
              </a:rPr>
              <a:t>программе;</a:t>
            </a:r>
            <a:endParaRPr lang="ru-RU" sz="1600" b="1" dirty="0">
              <a:latin typeface="Segoe Print" pitchFamily="2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latin typeface="Segoe Print" pitchFamily="2" charset="0"/>
              </a:rPr>
              <a:t>с</a:t>
            </a:r>
            <a:r>
              <a:rPr lang="ru-RU" sz="1600" b="1" dirty="0" smtClean="0">
                <a:latin typeface="Segoe Print" pitchFamily="2" charset="0"/>
              </a:rPr>
              <a:t>оздание </a:t>
            </a:r>
            <a:r>
              <a:rPr lang="ru-RU" sz="1600" b="1" dirty="0">
                <a:latin typeface="Segoe Print" pitchFamily="2" charset="0"/>
              </a:rPr>
              <a:t>условий в развивающей среде для ребенка с ОВЗ во время его пребывания в </a:t>
            </a:r>
            <a:r>
              <a:rPr lang="ru-RU" sz="1600" b="1" dirty="0" smtClean="0">
                <a:latin typeface="Segoe Print" pitchFamily="2" charset="0"/>
              </a:rPr>
              <a:t>ДОУ;</a:t>
            </a:r>
            <a:endParaRPr lang="ru-RU" sz="1600" b="1" dirty="0">
              <a:latin typeface="Segoe Print" pitchFamily="2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latin typeface="Segoe Print" pitchFamily="2" charset="0"/>
              </a:rPr>
              <a:t>р</a:t>
            </a:r>
            <a:r>
              <a:rPr lang="ru-RU" sz="1600" b="1" dirty="0" smtClean="0">
                <a:latin typeface="Segoe Print" pitchFamily="2" charset="0"/>
              </a:rPr>
              <a:t>еализация </a:t>
            </a:r>
            <a:r>
              <a:rPr lang="ru-RU" sz="1600" b="1" dirty="0">
                <a:latin typeface="Segoe Print" pitchFamily="2" charset="0"/>
              </a:rPr>
              <a:t>индивидуальной программы или </a:t>
            </a:r>
            <a:r>
              <a:rPr lang="ru-RU" sz="1600" b="1" dirty="0" smtClean="0">
                <a:latin typeface="Segoe Print" pitchFamily="2" charset="0"/>
              </a:rPr>
              <a:t>маршрута;</a:t>
            </a:r>
            <a:endParaRPr lang="ru-RU" sz="1600" b="1" dirty="0">
              <a:latin typeface="Segoe Print" pitchFamily="2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latin typeface="Segoe Print" pitchFamily="2" charset="0"/>
              </a:rPr>
              <a:t>п</a:t>
            </a:r>
            <a:r>
              <a:rPr lang="ru-RU" sz="1600" b="1" dirty="0" smtClean="0">
                <a:latin typeface="Segoe Print" pitchFamily="2" charset="0"/>
              </a:rPr>
              <a:t>роведение </a:t>
            </a:r>
            <a:r>
              <a:rPr lang="ru-RU" sz="1600" b="1" dirty="0">
                <a:latin typeface="Segoe Print" pitchFamily="2" charset="0"/>
              </a:rPr>
              <a:t>промежуточной диагностики и </a:t>
            </a:r>
            <a:r>
              <a:rPr lang="ru-RU" sz="1600" b="1" dirty="0" smtClean="0">
                <a:latin typeface="Segoe Print" pitchFamily="2" charset="0"/>
              </a:rPr>
              <a:t>анализ;</a:t>
            </a:r>
            <a:endParaRPr lang="ru-RU" sz="1600" b="1" dirty="0">
              <a:latin typeface="Segoe Print" pitchFamily="2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1600" b="1" dirty="0">
                <a:latin typeface="Segoe Print" pitchFamily="2" charset="0"/>
              </a:rPr>
              <a:t>к</a:t>
            </a:r>
            <a:r>
              <a:rPr lang="ru-RU" sz="1600" b="1" dirty="0" smtClean="0">
                <a:latin typeface="Segoe Print" pitchFamily="2" charset="0"/>
              </a:rPr>
              <a:t>онсультирование родителей.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Алгоритм действий с детьми с ОВЗ </a:t>
            </a: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 детьми-инвалидами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посещающих </a:t>
            </a: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дошкольное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образовательное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учреждение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86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5527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Segoe Print" pitchFamily="2" charset="0"/>
              </a:rPr>
              <a:t> В соответствии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 возможностями </a:t>
            </a:r>
            <a:r>
              <a:rPr lang="ru-RU" dirty="0">
                <a:latin typeface="Segoe Print" pitchFamily="2" charset="0"/>
              </a:rPr>
              <a:t>детей с ОВЗ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определяются методы обучения и технологии. </a:t>
            </a:r>
            <a:r>
              <a:rPr lang="ru-RU" dirty="0">
                <a:latin typeface="Segoe Print" pitchFamily="2" charset="0"/>
              </a:rPr>
              <a:t>При планировании работы важно использовать наиболее доступные методы: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наглядные, практические, словесные.  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dirty="0">
                <a:latin typeface="Segoe Print" pitchFamily="2" charset="0"/>
              </a:rPr>
              <a:t> В тех случаях, когда программа не может быть освоена из-за тяжести физических, психических нарушений, проектируются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индивидуальные коррекционные программы</a:t>
            </a:r>
            <a:r>
              <a:rPr lang="ru-RU" dirty="0">
                <a:latin typeface="Segoe Print" pitchFamily="2" charset="0"/>
              </a:rPr>
              <a:t>, направленные на социализацию воспитанников и способствующие нормализации эмоционального поведения, формированию навыков самообслуживания, игровых действий, предметной деятельности.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835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75240" cy="619268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500" b="1" dirty="0">
                <a:latin typeface="Segoe Print" pitchFamily="2" charset="0"/>
              </a:rPr>
              <a:t>Вопросы деятельности образовательного учреждения общего типа, касающиеся организации обучения и воспитания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детей с ОВЗ,</a:t>
            </a:r>
            <a:r>
              <a:rPr lang="ru-RU" sz="2500" b="1" dirty="0">
                <a:latin typeface="Segoe Print" pitchFamily="2" charset="0"/>
              </a:rPr>
              <a:t> должны быть регламентированы уставом и локальными актами образовательного учреждения. В том числе,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образовательные учреждения </a:t>
            </a:r>
            <a:r>
              <a:rPr lang="ru-RU" sz="2500" b="1" dirty="0">
                <a:latin typeface="Segoe Print" pitchFamily="2" charset="0"/>
              </a:rPr>
              <a:t>должны быть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лицензированы на осуществление в ДОУ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конкретных  специальных  (коррекционных) программ. 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458264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80920" cy="604867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Segoe Print" pitchFamily="2" charset="0"/>
              </a:rPr>
              <a:t>Ребенок, воспитание и обучение которого, вследствие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дефектов в развитии</a:t>
            </a:r>
            <a:r>
              <a:rPr lang="ru-RU" b="1" dirty="0">
                <a:latin typeface="Segoe Print" pitchFamily="2" charset="0"/>
              </a:rPr>
              <a:t>, происходит медленнее, лучше освоит необходимые умения, если формировать их организованно, наиболее эффективными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методами и приемами</a:t>
            </a:r>
            <a:r>
              <a:rPr lang="ru-RU" b="1" dirty="0">
                <a:latin typeface="Segoe Print" pitchFamily="2" charset="0"/>
              </a:rPr>
              <a:t>, закрепляя полученные умения и навыки в повседневной жизни. </a:t>
            </a:r>
            <a:endParaRPr lang="ru-RU" b="1" dirty="0" smtClean="0">
              <a:latin typeface="Segoe Print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b="1" dirty="0" smtClean="0">
                <a:latin typeface="Segoe Print" pitchFamily="2" charset="0"/>
              </a:rPr>
              <a:t>Для </a:t>
            </a:r>
            <a:r>
              <a:rPr lang="ru-RU" b="1" dirty="0">
                <a:latin typeface="Segoe Print" pitchFamily="2" charset="0"/>
              </a:rPr>
              <a:t>этого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дефектологу, психологу, логопеду, социальному педагогу, воспитателю</a:t>
            </a:r>
            <a:r>
              <a:rPr lang="ru-RU" b="1" dirty="0">
                <a:latin typeface="Segoe Print" pitchFamily="2" charset="0"/>
              </a:rPr>
              <a:t> необходимо уметь составлять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индивидуальную программу </a:t>
            </a:r>
            <a:r>
              <a:rPr lang="ru-RU" b="1" dirty="0">
                <a:latin typeface="Segoe Print" pitchFamily="2" charset="0"/>
              </a:rPr>
              <a:t>развития конкретного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24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68952" cy="165618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«Каждый  ребёнок 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имеет  </a:t>
            </a:r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возможность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быть  психологически  готовым  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 школьному  </a:t>
            </a:r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обучению  на  своём  уровне</a:t>
            </a:r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 </a:t>
            </a:r>
            <a:r>
              <a:rPr lang="ru-RU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соответственно  своим  личностным особенностям» 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C:\Users\Елена\Desktop\ОВЗ\girl_top4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719973"/>
            <a:ext cx="2592288" cy="185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FYZ\Desktop\работа у доу\работа с детьми ОВЗ\_MG_70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3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03232" cy="599728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Segoe Print" pitchFamily="2" charset="0"/>
              </a:rPr>
              <a:t>Составление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индивидуальной программы развития ребенка </a:t>
            </a:r>
            <a:r>
              <a:rPr lang="ru-RU" b="1" dirty="0">
                <a:latin typeface="Segoe Print" pitchFamily="2" charset="0"/>
              </a:rPr>
              <a:t>– процесс всегда творческий, довольно сложный, но, уже начиная разрабатывать программу, мы открываем перед ребенком новые возможности его развития. </a:t>
            </a:r>
            <a:endParaRPr lang="ru-RU" b="1" dirty="0" smtClean="0">
              <a:latin typeface="Segoe Print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b="1" dirty="0" smtClean="0">
                <a:latin typeface="Segoe Print" pitchFamily="2" charset="0"/>
              </a:rPr>
              <a:t>Следует </a:t>
            </a:r>
            <a:r>
              <a:rPr lang="ru-RU" b="1" dirty="0">
                <a:latin typeface="Segoe Print" pitchFamily="2" charset="0"/>
              </a:rPr>
              <a:t>помнить, что хорошо построенная и тщательно выполненная программа поможет ребёнку с  отставанием в развитии продвинуться гораздо дальше, чем это было бы возможно без коррекционной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8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352928" cy="64087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Segoe Print" pitchFamily="2" charset="0"/>
              </a:rPr>
              <a:t>Программа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индивидуального развития </a:t>
            </a:r>
            <a:r>
              <a:rPr lang="ru-RU" b="1" dirty="0">
                <a:latin typeface="Segoe Print" pitchFamily="2" charset="0"/>
              </a:rPr>
              <a:t>для воспитанника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утверждается на педсовете </a:t>
            </a:r>
            <a:r>
              <a:rPr lang="ru-RU" b="1" dirty="0">
                <a:latin typeface="Segoe Print" pitchFamily="2" charset="0"/>
              </a:rPr>
              <a:t>образовательного учреждения </a:t>
            </a:r>
            <a:endParaRPr lang="ru-RU" b="1" dirty="0" smtClean="0">
              <a:latin typeface="Segoe Print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Segoe Print" pitchFamily="2" charset="0"/>
              </a:rPr>
              <a:t>(</a:t>
            </a:r>
            <a:r>
              <a:rPr lang="ru-RU" b="1" dirty="0">
                <a:latin typeface="Segoe Print" pitchFamily="2" charset="0"/>
              </a:rPr>
              <a:t>так же, на заседании  </a:t>
            </a:r>
            <a:r>
              <a:rPr lang="ru-RU" b="1" dirty="0" err="1">
                <a:latin typeface="Segoe Print" pitchFamily="2" charset="0"/>
              </a:rPr>
              <a:t>ПМПк</a:t>
            </a:r>
            <a:r>
              <a:rPr lang="ru-RU" b="1" dirty="0">
                <a:latin typeface="Segoe Print" pitchFamily="2" charset="0"/>
              </a:rPr>
              <a:t>). </a:t>
            </a:r>
            <a:endParaRPr lang="ru-RU" b="1" dirty="0" smtClean="0">
              <a:latin typeface="Segoe Print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b="1" dirty="0" smtClean="0">
                <a:latin typeface="Segoe Print" pitchFamily="2" charset="0"/>
              </a:rPr>
              <a:t>Составление </a:t>
            </a:r>
            <a:r>
              <a:rPr lang="ru-RU" b="1" dirty="0">
                <a:solidFill>
                  <a:srgbClr val="7030A0"/>
                </a:solidFill>
                <a:latin typeface="Segoe Print" pitchFamily="2" charset="0"/>
              </a:rPr>
              <a:t>индивидуальной программы развития</a:t>
            </a:r>
            <a:r>
              <a:rPr lang="ru-RU" b="1" dirty="0">
                <a:latin typeface="Segoe Print" pitchFamily="2" charset="0"/>
              </a:rPr>
              <a:t> (психолого-педагогического и медико-социального сопровождения, адаптационной, профилактической или коррекционно-развивающей) поможет </a:t>
            </a:r>
            <a:r>
              <a:rPr lang="ru-RU" b="1" dirty="0">
                <a:solidFill>
                  <a:srgbClr val="7030A0"/>
                </a:solidFill>
                <a:latin typeface="Segoe Print" pitchFamily="2" charset="0"/>
              </a:rPr>
              <a:t>логопеду, педагогу-психологу, социальному педагогу и воспитателю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эффективно реализовать программное содержание. </a:t>
            </a:r>
            <a:endParaRPr lang="ru-RU" b="1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Индивидуальная программа ребенка</a:t>
            </a:r>
            <a:r>
              <a:rPr lang="ru-RU" b="1" dirty="0">
                <a:latin typeface="Segoe Print" pitchFamily="2" charset="0"/>
              </a:rPr>
              <a:t> составляется сроком на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1-3  месяца</a:t>
            </a:r>
            <a:r>
              <a:rPr lang="ru-RU" b="1" dirty="0">
                <a:latin typeface="Segoe Print" pitchFamily="2" charset="0"/>
              </a:rPr>
              <a:t>. Далее ее содержание дополняется или изменяется.</a:t>
            </a:r>
            <a:br>
              <a:rPr lang="ru-RU" b="1" dirty="0">
                <a:latin typeface="Segoe Print" pitchFamily="2" charset="0"/>
              </a:rPr>
            </a:br>
            <a:r>
              <a:rPr lang="ru-RU" b="1" dirty="0">
                <a:latin typeface="Segoe Print" pitchFamily="2" charset="0"/>
              </a:rPr>
              <a:t>   </a:t>
            </a: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Индивидуальная программа</a:t>
            </a:r>
            <a:r>
              <a:rPr lang="ru-RU" b="1" dirty="0">
                <a:latin typeface="Segoe Print" pitchFamily="2" charset="0"/>
              </a:rPr>
              <a:t> должна быть записана в истории развития </a:t>
            </a:r>
            <a:r>
              <a:rPr lang="ru-RU" b="1" dirty="0" smtClean="0">
                <a:latin typeface="Segoe Print" pitchFamily="2" charset="0"/>
              </a:rPr>
              <a:t>ребенка </a:t>
            </a:r>
            <a:r>
              <a:rPr lang="ru-RU" b="1" dirty="0">
                <a:latin typeface="Segoe Print" pitchFamily="2" charset="0"/>
              </a:rPr>
              <a:t>после записи результатов его обследования и заключения дефектолога</a:t>
            </a:r>
            <a:r>
              <a:rPr lang="ru-RU" b="1" dirty="0"/>
              <a:t>.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24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08912" cy="6264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Индивидуальная адаптационная программа </a:t>
            </a:r>
            <a:r>
              <a:rPr lang="ru-RU" b="1" dirty="0">
                <a:latin typeface="Segoe Print" pitchFamily="2" charset="0"/>
              </a:rPr>
              <a:t>необходима вновь прибывшим в образовательное учреждение детям. Поэтому в течение первых </a:t>
            </a:r>
            <a:r>
              <a:rPr lang="ru-RU" b="1" dirty="0">
                <a:solidFill>
                  <a:srgbClr val="7030A0"/>
                </a:solidFill>
                <a:latin typeface="Segoe Print" pitchFamily="2" charset="0"/>
              </a:rPr>
              <a:t>полутора-двух месяцев </a:t>
            </a:r>
            <a:r>
              <a:rPr lang="ru-RU" b="1" dirty="0">
                <a:latin typeface="Segoe Print" pitchFamily="2" charset="0"/>
              </a:rPr>
              <a:t>с этими детьми должны проводиться занятия, направленные в первую очередь на установление </a:t>
            </a:r>
            <a:r>
              <a:rPr lang="ru-RU" b="1" dirty="0">
                <a:solidFill>
                  <a:srgbClr val="7030A0"/>
                </a:solidFill>
                <a:latin typeface="Segoe Print" pitchFamily="2" charset="0"/>
              </a:rPr>
              <a:t>эмоционального контакта со взрослым.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Индивидуальная адаптационная программа </a:t>
            </a:r>
            <a:r>
              <a:rPr lang="ru-RU" b="1" dirty="0">
                <a:latin typeface="Segoe Print" pitchFamily="2" charset="0"/>
              </a:rPr>
              <a:t>необходима также детям, поступающим в детский сад. Детям трудно переносить разлуку, они могут отказываться от контактов со взрослыми и детьми.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74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7413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Выделяют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формы интегрированного обучения детей с ОВЗ:</a:t>
            </a:r>
          </a:p>
          <a:p>
            <a:pPr marL="0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ru-RU" sz="3800" dirty="0">
                <a:latin typeface="Segoe Print" pitchFamily="2" charset="0"/>
              </a:rPr>
              <a:t>1) </a:t>
            </a:r>
            <a:r>
              <a:rPr lang="ru-RU" sz="3800" b="1" dirty="0">
                <a:solidFill>
                  <a:srgbClr val="0070C0"/>
                </a:solidFill>
                <a:latin typeface="Segoe Print" pitchFamily="2" charset="0"/>
              </a:rPr>
              <a:t>комбинированное</a:t>
            </a:r>
            <a:r>
              <a:rPr lang="ru-RU" sz="3800" dirty="0">
                <a:latin typeface="Segoe Print" pitchFamily="2" charset="0"/>
              </a:rPr>
              <a:t>, когда ребенок с отклонениями в развитии способен находиться в группе здоровых детей, получая при этом систематическую помощь со стороны учителя-дефектолога, логопеда, психолога;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>
                <a:latin typeface="Segoe Print" pitchFamily="2" charset="0"/>
              </a:rPr>
              <a:t>2) </a:t>
            </a:r>
            <a:r>
              <a:rPr lang="ru-RU" sz="3800" b="1" dirty="0">
                <a:solidFill>
                  <a:srgbClr val="0070C0"/>
                </a:solidFill>
                <a:latin typeface="Segoe Print" pitchFamily="2" charset="0"/>
              </a:rPr>
              <a:t>частичное</a:t>
            </a:r>
            <a:r>
              <a:rPr lang="ru-RU" sz="3800" dirty="0">
                <a:latin typeface="Segoe Print" pitchFamily="2" charset="0"/>
              </a:rPr>
              <a:t>, когда дети с отклонениями в развитии не способны на равных условиях со здоровыми сверстниками овладевать образовательной программой; в этом случае первую половину дня они проводят в специальной группе, а вторую часть дня – в массовой группе, присутствуя на мероприятиях воспитательного характера</a:t>
            </a:r>
            <a:r>
              <a:rPr lang="ru-RU" sz="3800" dirty="0" smtClean="0">
                <a:latin typeface="Segoe Print" pitchFamily="2" charset="0"/>
              </a:rPr>
              <a:t>;</a:t>
            </a:r>
            <a:endParaRPr lang="ru-RU" sz="3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5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568952" cy="67413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Выделяют </a:t>
            </a:r>
            <a:r>
              <a:rPr lang="ru-RU" sz="5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формы интегрированного обучения детей с ОВЗ</a:t>
            </a:r>
            <a:r>
              <a:rPr lang="ru-RU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marL="0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ru-RU" sz="3800" dirty="0" smtClean="0">
                <a:latin typeface="Segoe Print" pitchFamily="2" charset="0"/>
              </a:rPr>
              <a:t>3</a:t>
            </a:r>
            <a:r>
              <a:rPr lang="ru-RU" sz="3800" dirty="0">
                <a:latin typeface="Segoe Print" pitchFamily="2" charset="0"/>
              </a:rPr>
              <a:t>) </a:t>
            </a:r>
            <a:r>
              <a:rPr lang="ru-RU" sz="3800" b="1" dirty="0">
                <a:solidFill>
                  <a:srgbClr val="0070C0"/>
                </a:solidFill>
                <a:latin typeface="Segoe Print" pitchFamily="2" charset="0"/>
              </a:rPr>
              <a:t>временное</a:t>
            </a:r>
            <a:r>
              <a:rPr lang="ru-RU" sz="3800" dirty="0">
                <a:latin typeface="Segoe Print" pitchFamily="2" charset="0"/>
              </a:rPr>
              <a:t>, когда дети, воспитывающиеся в специализированной группе ДОУ и дети массовых групп объединяются не реже двух раз в месяц для совместных прогулок, праздников, соревнований, отдельных мероприятий воспитательного значения;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800" dirty="0">
                <a:latin typeface="Segoe Print" pitchFamily="2" charset="0"/>
              </a:rPr>
              <a:t>4) </a:t>
            </a:r>
            <a:r>
              <a:rPr lang="ru-RU" sz="3800" b="1" dirty="0">
                <a:solidFill>
                  <a:srgbClr val="0070C0"/>
                </a:solidFill>
                <a:latin typeface="Segoe Print" pitchFamily="2" charset="0"/>
              </a:rPr>
              <a:t>полное,</a:t>
            </a:r>
            <a:r>
              <a:rPr lang="ru-RU" sz="3800" dirty="0">
                <a:latin typeface="Segoe Print" pitchFamily="2" charset="0"/>
              </a:rPr>
              <a:t> когда 1–2 ребенка с отклонениями в развитии вливаются в обычные группы детского сада (дети с </a:t>
            </a:r>
            <a:r>
              <a:rPr lang="ru-RU" sz="3800" dirty="0" err="1">
                <a:latin typeface="Segoe Print" pitchFamily="2" charset="0"/>
              </a:rPr>
              <a:t>ринолалией</a:t>
            </a:r>
            <a:r>
              <a:rPr lang="ru-RU" sz="3800" dirty="0">
                <a:latin typeface="Segoe Print" pitchFamily="2" charset="0"/>
              </a:rPr>
              <a:t>, слабовидящие, слабослышащие); эти дети по уровню психофизического, речевого развития соответствуют возрастной норме и психологически готовы к совместному обучению со здоровыми сверстниками; коррекционную помощь они получают по месту обучения или ее оказывают родители под контролем специалистов.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826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19268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Segoe Print" pitchFamily="2" charset="0"/>
              </a:rPr>
              <a:t>Можно сделать вывод о том что,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организация интегрированного воспитания и обучения детей с ОВЗ</a:t>
            </a:r>
            <a:r>
              <a:rPr lang="ru-RU" sz="2000" b="1" dirty="0">
                <a:latin typeface="Segoe Print" pitchFamily="2" charset="0"/>
              </a:rPr>
              <a:t> в дошкольных образовательных учреждениях, на современном этапе развития общего и специального образования, является </a:t>
            </a:r>
            <a:r>
              <a:rPr lang="ru-RU" sz="2000" b="1" dirty="0">
                <a:solidFill>
                  <a:srgbClr val="7030A0"/>
                </a:solidFill>
                <a:latin typeface="Segoe Print" pitchFamily="2" charset="0"/>
              </a:rPr>
              <a:t>новым</a:t>
            </a:r>
            <a:r>
              <a:rPr lang="ru-RU" sz="2000" b="1" dirty="0">
                <a:latin typeface="Segoe Print" pitchFamily="2" charset="0"/>
              </a:rPr>
              <a:t> и, как показывает практика, </a:t>
            </a:r>
            <a:r>
              <a:rPr lang="ru-RU" sz="2000" b="1" dirty="0">
                <a:solidFill>
                  <a:srgbClr val="7030A0"/>
                </a:solidFill>
                <a:latin typeface="Segoe Print" pitchFamily="2" charset="0"/>
              </a:rPr>
              <a:t>сложным  направлением</a:t>
            </a:r>
            <a:r>
              <a:rPr lang="ru-RU" sz="2000" b="1" dirty="0">
                <a:latin typeface="Segoe Print" pitchFamily="2" charset="0"/>
              </a:rPr>
              <a:t>. Дошкольные образовательные учреждения нуждаются в информационной, кадровой, финансовой поддержке и помощи. Ее могут оказать органы местного самоуправления (администрация района, </a:t>
            </a:r>
            <a:r>
              <a:rPr lang="ru-RU" sz="2000" b="1" dirty="0" smtClean="0">
                <a:latin typeface="Segoe Print" pitchFamily="2" charset="0"/>
              </a:rPr>
              <a:t>отдел </a:t>
            </a:r>
            <a:r>
              <a:rPr lang="ru-RU" sz="2000" b="1" dirty="0">
                <a:latin typeface="Segoe Print" pitchFamily="2" charset="0"/>
              </a:rPr>
              <a:t>образования, службы социальной защиты населения), а также психолого-медико-педагогические комиссии, оказывающие консультативную помощь педагогам, родителям по вопросам определения форм, методов  путей обучения и воспитания </a:t>
            </a:r>
            <a:r>
              <a:rPr lang="ru-RU" sz="2000" b="1" dirty="0">
                <a:solidFill>
                  <a:srgbClr val="7030A0"/>
                </a:solidFill>
                <a:latin typeface="Segoe Print" pitchFamily="2" charset="0"/>
              </a:rPr>
              <a:t>детей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524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3338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Вертикальный свиток 5"/>
          <p:cNvSpPr/>
          <p:nvPr/>
        </p:nvSpPr>
        <p:spPr>
          <a:xfrm>
            <a:off x="3347864" y="485058"/>
            <a:ext cx="5472608" cy="62373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dirty="0" smtClean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endParaRPr lang="ru-RU" sz="2000" dirty="0">
              <a:latin typeface="Segoe Prin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«Я не боюсь еще и еще раз повторить: 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</a:t>
            </a:r>
          </a:p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 </a:t>
            </a:r>
          </a:p>
          <a:p>
            <a:pPr algn="ctr">
              <a:lnSpc>
                <a:spcPct val="150000"/>
              </a:lnSpc>
            </a:pPr>
            <a:endParaRPr lang="ru-RU" sz="2000" dirty="0">
              <a:latin typeface="Segoe Print" pitchFamily="2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4941168"/>
            <a:ext cx="35498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Segoe Script" pitchFamily="34" charset="0"/>
              </a:rPr>
              <a:t>Сухомлинского </a:t>
            </a:r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Василий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Александрович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Segoe Script" pitchFamily="34" charset="0"/>
              </a:rPr>
              <a:t>о </a:t>
            </a:r>
            <a:r>
              <a:rPr lang="ru-RU" sz="2000" b="1" dirty="0">
                <a:solidFill>
                  <a:srgbClr val="FF0000"/>
                </a:solidFill>
                <a:latin typeface="Segoe Script" pitchFamily="34" charset="0"/>
              </a:rPr>
              <a:t>здоровье человека:</a:t>
            </a:r>
          </a:p>
        </p:txBody>
      </p:sp>
    </p:spTree>
    <p:extLst>
      <p:ext uri="{BB962C8B-B14F-4D97-AF65-F5344CB8AC3E}">
        <p14:creationId xmlns:p14="http://schemas.microsoft.com/office/powerpoint/2010/main" val="17951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6685" y="1844824"/>
            <a:ext cx="8219256" cy="792088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ru-RU" b="1" u="sng" dirty="0">
                <a:solidFill>
                  <a:srgbClr val="FF0000"/>
                </a:solidFill>
                <a:latin typeface="Segoe Print" pitchFamily="2" charset="0"/>
              </a:rPr>
              <a:t>Федеральные государственные </a:t>
            </a:r>
            <a:r>
              <a:rPr lang="ru-RU" b="1" u="sng" dirty="0" smtClean="0">
                <a:solidFill>
                  <a:srgbClr val="FF0000"/>
                </a:solidFill>
                <a:latin typeface="Segoe Print" pitchFamily="2" charset="0"/>
              </a:rPr>
              <a:t>образовательные  </a:t>
            </a:r>
            <a:r>
              <a:rPr lang="ru-RU" b="1" u="sng" dirty="0">
                <a:solidFill>
                  <a:srgbClr val="FF0000"/>
                </a:solidFill>
                <a:latin typeface="Segoe Print" pitchFamily="2" charset="0"/>
              </a:rPr>
              <a:t>стандарты </a:t>
            </a:r>
            <a:endParaRPr lang="ru-RU" b="1" u="sng" dirty="0" smtClean="0">
              <a:solidFill>
                <a:srgbClr val="FF0000"/>
              </a:solidFill>
              <a:latin typeface="Segoe Print" pitchFamily="2" charset="0"/>
            </a:endParaRPr>
          </a:p>
          <a:p>
            <a:pPr algn="just"/>
            <a:endParaRPr lang="ru-RU" dirty="0"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3319" y="3376376"/>
            <a:ext cx="2621129" cy="21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037" y="252233"/>
            <a:ext cx="5094553" cy="141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1895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для детей с 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ОВЗ </a:t>
            </a: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рассматриваются как неотъемлемая часть федеральных государственных стандартов общего образования. </a:t>
            </a:r>
            <a:endParaRPr lang="ru-RU" sz="2000" dirty="0" smtClean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0994" y="3789040"/>
            <a:ext cx="5385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Такой подход согласуется с Декларацией ООН о правах ребенка и 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Конституцией РФ</a:t>
            </a: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, гарантирующей всем детям право на обязательное  и бесплатное среднее образование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000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994" y="5585882"/>
            <a:ext cx="78334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Специальный образовательный 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стандарт </a:t>
            </a: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должен стать 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базовым инструментом </a:t>
            </a: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реализации 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конституционных </a:t>
            </a: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прав на </a:t>
            </a:r>
            <a:r>
              <a:rPr lang="ru-RU" sz="2000" dirty="0" smtClean="0">
                <a:solidFill>
                  <a:srgbClr val="002060"/>
                </a:solidFill>
                <a:latin typeface="Segoe Print" pitchFamily="2" charset="0"/>
              </a:rPr>
              <a:t>образование </a:t>
            </a:r>
            <a:r>
              <a:rPr lang="ru-RU" sz="2000" dirty="0">
                <a:solidFill>
                  <a:srgbClr val="002060"/>
                </a:solidFill>
                <a:latin typeface="Segoe Print" pitchFamily="2" charset="0"/>
              </a:rPr>
              <a:t>граждан с 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ОВЗ.</a:t>
            </a:r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Segoe Print" pitchFamily="2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Segoe Print" pitchFamily="2" charset="0"/>
              </a:rPr>
            </a:br>
            <a:endParaRPr lang="ru-RU" dirty="0">
              <a:solidFill>
                <a:srgbClr val="00206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76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Кто же на самом деле ребенок с ОВЗ?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003232" cy="30243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Segoe Print" pitchFamily="2" charset="0"/>
              </a:rPr>
              <a:t>Это ребенок, имеющий физические и (или) психические недостатки, которые препятствуют освоению образовательных </a:t>
            </a:r>
            <a:r>
              <a:rPr lang="ru-RU" dirty="0" smtClean="0">
                <a:latin typeface="Segoe Print" pitchFamily="2" charset="0"/>
              </a:rPr>
              <a:t>программ. Дети с нарушениями </a:t>
            </a:r>
            <a:r>
              <a:rPr lang="ru-RU" dirty="0">
                <a:latin typeface="Segoe Print" pitchFamily="2" charset="0"/>
              </a:rPr>
              <a:t>слуха, зрения, </a:t>
            </a:r>
            <a:r>
              <a:rPr lang="ru-RU" dirty="0" smtClean="0">
                <a:latin typeface="Segoe Print" pitchFamily="2" charset="0"/>
              </a:rPr>
              <a:t>опорно-двигательного </a:t>
            </a:r>
            <a:r>
              <a:rPr lang="ru-RU" dirty="0">
                <a:latin typeface="Segoe Print" pitchFamily="2" charset="0"/>
              </a:rPr>
              <a:t>аппарата, интеллекта</a:t>
            </a:r>
            <a:r>
              <a:rPr lang="ru-RU" dirty="0" smtClean="0">
                <a:latin typeface="Segoe Print" pitchFamily="2" charset="0"/>
              </a:rPr>
              <a:t>, дети </a:t>
            </a:r>
            <a:r>
              <a:rPr lang="ru-RU" dirty="0">
                <a:latin typeface="Segoe Print" pitchFamily="2" charset="0"/>
              </a:rPr>
              <a:t>с задержкой и комплексными </a:t>
            </a:r>
            <a:r>
              <a:rPr lang="ru-RU" dirty="0" smtClean="0">
                <a:latin typeface="Segoe Print" pitchFamily="2" charset="0"/>
              </a:rPr>
              <a:t>нарушениями </a:t>
            </a:r>
            <a:r>
              <a:rPr lang="ru-RU" dirty="0">
                <a:latin typeface="Segoe Print" pitchFamily="2" charset="0"/>
              </a:rPr>
              <a:t>развития,  а также речи (заикание, ЗРР).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4792279"/>
            <a:ext cx="6262256" cy="203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320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302433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Segoe Print" pitchFamily="2" charset="0"/>
              </a:rPr>
              <a:t>Если </a:t>
            </a:r>
            <a:r>
              <a:rPr lang="ru-RU" b="1" dirty="0">
                <a:latin typeface="Segoe Print" pitchFamily="2" charset="0"/>
              </a:rPr>
              <a:t>в дошкольное образовательное учреждение поступают дети с ОВЗ, обследованием занимаются специалисты (педагог-психолог, учитель-логопед, а воспитатель знакомится с полученными ими данными</a:t>
            </a:r>
            <a:r>
              <a:rPr lang="ru-RU" b="1" dirty="0" smtClean="0">
                <a:latin typeface="Segoe Print" pitchFamily="2" charset="0"/>
              </a:rPr>
              <a:t>. </a:t>
            </a:r>
            <a:r>
              <a:rPr lang="ru-RU" b="1" dirty="0">
                <a:latin typeface="Segoe Print" pitchFamily="2" charset="0"/>
              </a:rPr>
              <a:t>Если отклонения не ярко выражены, главной фигурой в процессе обследования является воспитатель</a:t>
            </a:r>
            <a:r>
              <a:rPr lang="ru-RU" b="1" dirty="0" smtClean="0">
                <a:latin typeface="Segoe Print" pitchFamily="2" charset="0"/>
              </a:rPr>
              <a:t>.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12579"/>
            <a:ext cx="2876583" cy="217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F:\СЕМЬЯ\IMG-20200123-WA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68" y="4132063"/>
            <a:ext cx="3118339" cy="2338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987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280920" cy="60486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ДЦП</a:t>
            </a:r>
            <a:r>
              <a:rPr lang="ru-RU" sz="2900" dirty="0" smtClean="0">
                <a:latin typeface="Segoe Print" pitchFamily="2" charset="0"/>
              </a:rPr>
              <a:t> может иметь </a:t>
            </a:r>
            <a:r>
              <a:rPr lang="ru-RU" sz="2900" dirty="0">
                <a:latin typeface="Segoe Print" pitchFamily="2" charset="0"/>
              </a:rPr>
              <a:t>стертый характер. </a:t>
            </a:r>
            <a:r>
              <a:rPr lang="ru-RU" sz="2900" dirty="0" smtClean="0">
                <a:latin typeface="Segoe Print" pitchFamily="2" charset="0"/>
              </a:rPr>
              <a:t>Наблюдая за малышом можно отметить: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900" dirty="0" smtClean="0">
                <a:latin typeface="Segoe Print" pitchFamily="2" charset="0"/>
              </a:rPr>
              <a:t>нет </a:t>
            </a:r>
            <a:r>
              <a:rPr lang="ru-RU" sz="2900" dirty="0">
                <a:latin typeface="Segoe Print" pitchFamily="2" charset="0"/>
              </a:rPr>
              <a:t>навыков самообслуживания, </a:t>
            </a:r>
            <a:endParaRPr lang="ru-RU" sz="2900" dirty="0" smtClean="0">
              <a:latin typeface="Segoe Print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900" dirty="0" smtClean="0">
                <a:latin typeface="Segoe Print" pitchFamily="2" charset="0"/>
              </a:rPr>
              <a:t>он </a:t>
            </a:r>
            <a:r>
              <a:rPr lang="ru-RU" sz="2900" dirty="0">
                <a:latin typeface="Segoe Print" pitchFamily="2" charset="0"/>
              </a:rPr>
              <a:t>неаккуратно ест, </a:t>
            </a:r>
            <a:endParaRPr lang="ru-RU" sz="2900" dirty="0" smtClean="0">
              <a:latin typeface="Segoe Print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900" dirty="0" smtClean="0">
                <a:latin typeface="Segoe Print" pitchFamily="2" charset="0"/>
              </a:rPr>
              <a:t>не </a:t>
            </a:r>
            <a:r>
              <a:rPr lang="ru-RU" sz="2900" dirty="0">
                <a:latin typeface="Segoe Print" pitchFamily="2" charset="0"/>
              </a:rPr>
              <a:t>может застегнуть пуговицы. </a:t>
            </a:r>
            <a:endParaRPr lang="ru-RU" sz="2900" dirty="0" smtClean="0">
              <a:latin typeface="Segoe Print" pitchFamily="2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900" dirty="0" smtClean="0">
                <a:latin typeface="Segoe Print" pitchFamily="2" charset="0"/>
              </a:rPr>
              <a:t>не скоординированы движения </a:t>
            </a:r>
            <a:r>
              <a:rPr lang="ru-RU" sz="2900" dirty="0">
                <a:latin typeface="Segoe Print" pitchFamily="2" charset="0"/>
              </a:rPr>
              <a:t>во время маршировки, ритмичность действий под </a:t>
            </a:r>
            <a:r>
              <a:rPr lang="ru-RU" sz="2900" dirty="0" smtClean="0">
                <a:latin typeface="Segoe Print" pitchFamily="2" charset="0"/>
              </a:rPr>
              <a:t>музыку.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Segoe Print" pitchFamily="2" charset="0"/>
              </a:rPr>
              <a:t>При </a:t>
            </a:r>
            <a:r>
              <a:rPr lang="ru-RU" sz="2900" dirty="0">
                <a:latin typeface="Segoe Print" pitchFamily="2" charset="0"/>
              </a:rPr>
              <a:t>стертых формах детского церебрального паралича определенные трудности у ребенка вызывает предметная </a:t>
            </a:r>
            <a:r>
              <a:rPr lang="ru-RU" sz="2900" dirty="0" smtClean="0">
                <a:latin typeface="Segoe Print" pitchFamily="2" charset="0"/>
              </a:rPr>
              <a:t>деятельность и мелкая моторика.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3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992888" cy="62853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500" dirty="0">
                <a:latin typeface="Segoe Print" pitchFamily="2" charset="0"/>
              </a:rPr>
              <a:t>При </a:t>
            </a: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психофизическом инфантилизме </a:t>
            </a:r>
            <a:r>
              <a:rPr lang="ru-RU" sz="2500" dirty="0">
                <a:latin typeface="Segoe Print" pitchFamily="2" charset="0"/>
              </a:rPr>
              <a:t>ребенок может быть развит гармонично: выглядит как трехлетний, деятельность как у трехлетнего при календарном возрасте пять лет.</a:t>
            </a:r>
          </a:p>
          <a:p>
            <a:pPr marL="0" indent="0" algn="ctr">
              <a:lnSpc>
                <a:spcPct val="160000"/>
              </a:lnSpc>
              <a:spcBef>
                <a:spcPts val="1800"/>
              </a:spcBef>
              <a:buNone/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Дети с задержкой психического развития </a:t>
            </a:r>
            <a:endParaRPr lang="ru-RU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500" dirty="0" smtClean="0">
                <a:latin typeface="Segoe Print" pitchFamily="2" charset="0"/>
              </a:rPr>
              <a:t>в </a:t>
            </a:r>
            <a:r>
              <a:rPr lang="ru-RU" sz="2500" dirty="0">
                <a:latin typeface="Segoe Print" pitchFamily="2" charset="0"/>
              </a:rPr>
              <a:t>дошкольном возрасте могут действовать с предметами </a:t>
            </a:r>
            <a:r>
              <a:rPr lang="ru-RU" sz="2500" dirty="0" smtClean="0">
                <a:latin typeface="Segoe Print" pitchFamily="2" charset="0"/>
              </a:rPr>
              <a:t>неспецифично (например</a:t>
            </a:r>
            <a:r>
              <a:rPr lang="ru-RU" sz="2500" dirty="0">
                <a:latin typeface="Segoe Print" pitchFamily="2" charset="0"/>
              </a:rPr>
              <a:t>, пирамидкой стучать, подбрасывать кольца или разметывать их по </a:t>
            </a:r>
            <a:r>
              <a:rPr lang="ru-RU" sz="2500" dirty="0" smtClean="0">
                <a:latin typeface="Segoe Print" pitchFamily="2" charset="0"/>
              </a:rPr>
              <a:t>столу). </a:t>
            </a:r>
            <a:r>
              <a:rPr lang="ru-RU" sz="2500" dirty="0">
                <a:latin typeface="Segoe Print" pitchFamily="2" charset="0"/>
              </a:rPr>
              <a:t>При побуждении к началу деятельности могут наблюдаться соскальзывания (то есть, начав действовать адекватно, ребенок прекращает действия или переходит к неспецифичным действиям).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002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03232" cy="599728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Аутичные  дети</a:t>
            </a:r>
            <a:r>
              <a:rPr lang="ru-RU" dirty="0">
                <a:latin typeface="Segoe Print" pitchFamily="2" charset="0"/>
              </a:rPr>
              <a:t> пугаются незнакомых предметов, в том числе игрушек, и могут отказываться действовать. У таких детей уже в раннем возрасте отмечается повышенная чувствительность (</a:t>
            </a:r>
            <a:r>
              <a:rPr lang="ru-RU" dirty="0" err="1">
                <a:latin typeface="Segoe Print" pitchFamily="2" charset="0"/>
              </a:rPr>
              <a:t>сензитивность</a:t>
            </a:r>
            <a:r>
              <a:rPr lang="ru-RU" dirty="0">
                <a:latin typeface="Segoe Print" pitchFamily="2" charset="0"/>
              </a:rPr>
              <a:t>) к сенсорным стимулам. Это может проявляться как непереносимость бытовых шумов обычной интенсивности (звука кофемолки, пылесоса, телефонного звонка и т.д.), не любовь к тактильному контакту, неприятие ярких игрушек.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659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24936" cy="65527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latin typeface="Segoe Print" pitchFamily="2" charset="0"/>
              </a:rPr>
              <a:t>Действия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детей с нарушенным зрением, слухом, общим недоразвитием речи</a:t>
            </a:r>
            <a:r>
              <a:rPr lang="ru-RU" dirty="0">
                <a:latin typeface="Segoe Print" pitchFamily="2" charset="0"/>
              </a:rPr>
              <a:t> будут похожи на действия детей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с задержкой психического развития</a:t>
            </a:r>
            <a:r>
              <a:rPr lang="ru-RU" dirty="0">
                <a:latin typeface="Segoe Print" pitchFamily="2" charset="0"/>
              </a:rPr>
              <a:t> в младшем дошкольном возрасте, однако к пяти-шести годам, предметная деятельность этих детей в целом не отличается от деятельности нормальных, если степень дефекта небольшая. </a:t>
            </a:r>
            <a:endParaRPr lang="ru-RU" dirty="0" smtClean="0">
              <a:latin typeface="Segoe Print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buNone/>
            </a:pPr>
            <a:r>
              <a:rPr lang="ru-RU" dirty="0" smtClean="0">
                <a:latin typeface="Segoe Print" pitchFamily="2" charset="0"/>
              </a:rPr>
              <a:t>Если </a:t>
            </a:r>
            <a:r>
              <a:rPr lang="ru-RU" dirty="0">
                <a:latin typeface="Segoe Print" pitchFamily="2" charset="0"/>
              </a:rPr>
              <a:t>же нарушение имеет выраженный характер, своеобразные черты сохраняются в предметной деятельности до старшего дошкольного возраста. Однако, в отличие от детей с задержкой психического развития, у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детей с сенсорными и речевыми нарушениями</a:t>
            </a:r>
            <a:r>
              <a:rPr lang="ru-RU" dirty="0">
                <a:latin typeface="Segoe Print" pitchFamily="2" charset="0"/>
              </a:rPr>
              <a:t> не будет соскальзывания и неспецифических действий, хотя и не исключены неправильные (неправильный набор колец пирамидки по цвету, размеру </a:t>
            </a:r>
            <a:r>
              <a:rPr lang="ru-RU" dirty="0" smtClean="0">
                <a:latin typeface="Segoe Print" pitchFamily="2" charset="0"/>
              </a:rPr>
              <a:t>и т.п</a:t>
            </a:r>
            <a:r>
              <a:rPr lang="ru-RU" dirty="0">
                <a:latin typeface="Segoe Print" pitchFamily="2" charset="0"/>
              </a:rPr>
              <a:t>.).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86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</TotalTime>
  <Words>1388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СОПРОВОЖДЕНИЕ ДЕТЕЙ С ОГРАНИЧЕННЫМИ ВОЗМОЖНОСТЯМИ ЗДОРОВЬЯ В УСЛОВИЯХ ДОШКОЛЬНОГО ОБРАЗОВАТЕЛЬНОГО УЧРЕЖДЕНИЯ Педагог-психолог МБДОУ №5 «Дружба» Курбанова Н.А. </vt:lpstr>
      <vt:lpstr> «Каждый  ребёнок   имеет  возможность  быть  психологически  готовым  к школьному  обучению  на  своём  уровне,  соответственно  своим  личностным особенностям» </vt:lpstr>
      <vt:lpstr>Презентация PowerPoint</vt:lpstr>
      <vt:lpstr>Кто же на самом деле ребенок с ОВЗ?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СОПРОВОЖДЕНИЕ ДЕТЕЙ С ОГРАНИЧЕННЫМИ ВОЗМОЖНОСТЯМИ ЗДОРОВЬЯ В УСЛОВИЯХ ДОШКОЛЬНОГО ОБРАЗОВАТЕЛЬНОГО УЧРЕЖДЕНИЯ</dc:title>
  <dc:creator>Елена</dc:creator>
  <cp:lastModifiedBy>1111</cp:lastModifiedBy>
  <cp:revision>30</cp:revision>
  <dcterms:created xsi:type="dcterms:W3CDTF">2016-04-19T07:09:50Z</dcterms:created>
  <dcterms:modified xsi:type="dcterms:W3CDTF">2020-03-14T16:16:36Z</dcterms:modified>
</cp:coreProperties>
</file>