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3"/>
  </p:notesMasterIdLst>
  <p:sldIdLst>
    <p:sldId id="257" r:id="rId2"/>
    <p:sldId id="258" r:id="rId3"/>
    <p:sldId id="259" r:id="rId4"/>
    <p:sldId id="256" r:id="rId5"/>
    <p:sldId id="260" r:id="rId6"/>
    <p:sldId id="261" r:id="rId7"/>
    <p:sldId id="262" r:id="rId8"/>
    <p:sldId id="263" r:id="rId9"/>
    <p:sldId id="264" r:id="rId10"/>
    <p:sldId id="266" r:id="rId11"/>
    <p:sldId id="265"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70" y="-1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16C481-CD91-4351-8734-7E23DD1D51B6}" type="datetimeFigureOut">
              <a:rPr lang="ru-RU" smtClean="0"/>
              <a:pPr/>
              <a:t>14.03.2020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99502C-BE0C-468A-80E2-F73A39A5C940}" type="slidenum">
              <a:rPr lang="ru-RU" smtClean="0"/>
              <a:pPr/>
              <a:t>‹#›</a:t>
            </a:fld>
            <a:endParaRPr lang="ru-RU"/>
          </a:p>
        </p:txBody>
      </p:sp>
    </p:spTree>
    <p:extLst>
      <p:ext uri="{BB962C8B-B14F-4D97-AF65-F5344CB8AC3E}">
        <p14:creationId xmlns:p14="http://schemas.microsoft.com/office/powerpoint/2010/main" val="80734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11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D8BB02BC-E4CC-40C4-9D03-D0B0DD0E5E50}"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8BB02BC-E4CC-40C4-9D03-D0B0DD0E5E50}"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8BB02BC-E4CC-40C4-9D03-D0B0DD0E5E50}"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65F4B23C-D331-4413-A0F4-53FAC95EEFE1}" type="datetimeFigureOut">
              <a:rPr lang="ru-RU" smtClean="0"/>
              <a:pPr/>
              <a:t>14.03.2020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8BB02BC-E4CC-40C4-9D03-D0B0DD0E5E50}"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5F4B23C-D331-4413-A0F4-53FAC95EEFE1}" type="datetimeFigureOut">
              <a:rPr lang="ru-RU" smtClean="0"/>
              <a:pPr/>
              <a:t>14.03.2020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8BB02BC-E4CC-40C4-9D03-D0B0DD0E5E50}"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qnidou5@mail.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goo.kz/blog/view/134/342?lang=ru" TargetMode="External"/><Relationship Id="rId3" Type="http://schemas.openxmlformats.org/officeDocument/2006/relationships/hyperlink" Target="http://medvesti.com/zdorovie/zdorovie_rebenka/1753-perenoshennye-deti-vyrastayut-giperaktivnymi.html" TargetMode="External"/><Relationship Id="rId7" Type="http://schemas.openxmlformats.org/officeDocument/2006/relationships/hyperlink" Target="http://www.liveinternet.ru/users/1209617/tags/%E8%E3%F0%FB/"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medznate.ru/docs/index-77830.html" TargetMode="External"/><Relationship Id="rId11" Type="http://schemas.openxmlformats.org/officeDocument/2006/relationships/hyperlink" Target="http://www.liveinternet.ru/users/misskcu/post245490481" TargetMode="External"/><Relationship Id="rId5" Type="http://schemas.openxmlformats.org/officeDocument/2006/relationships/hyperlink" Target="http://forchel.ru/4088-giperaktivnye-deti.html" TargetMode="External"/><Relationship Id="rId10" Type="http://schemas.openxmlformats.org/officeDocument/2006/relationships/hyperlink" Target="http://edu.of.ru/colnishko/default.asp?ob_no=103880" TargetMode="External"/><Relationship Id="rId4" Type="http://schemas.openxmlformats.org/officeDocument/2006/relationships/hyperlink" Target="http://mdoy18.caduk.ru/p15aa1.html" TargetMode="External"/><Relationship Id="rId9" Type="http://schemas.openxmlformats.org/officeDocument/2006/relationships/hyperlink" Target="http://fs.nashaucheba.ru/docs/270/index-1458319.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0"/>
            <a:ext cx="7498080" cy="1426170"/>
          </a:xfrm>
        </p:spPr>
        <p:txBody>
          <a:bodyPr>
            <a:normAutofit fontScale="90000"/>
          </a:bodyPr>
          <a:lstStyle/>
          <a:p>
            <a:pPr algn="ctr"/>
            <a:r>
              <a:rPr lang="ru-RU" sz="1600" b="1" dirty="0">
                <a:solidFill>
                  <a:srgbClr val="FF0000"/>
                </a:solidFill>
                <a:effectLst/>
              </a:rPr>
              <a:t>Муниципальное бюджетное дошкольное образовательное учреждение</a:t>
            </a:r>
            <a:r>
              <a:rPr lang="ru-RU" sz="1600" dirty="0">
                <a:solidFill>
                  <a:srgbClr val="FF0000"/>
                </a:solidFill>
                <a:effectLst/>
              </a:rPr>
              <a:t/>
            </a:r>
            <a:br>
              <a:rPr lang="ru-RU" sz="1600" dirty="0">
                <a:solidFill>
                  <a:srgbClr val="FF0000"/>
                </a:solidFill>
                <a:effectLst/>
              </a:rPr>
            </a:br>
            <a:r>
              <a:rPr lang="ru-RU" sz="1600" b="1" dirty="0">
                <a:solidFill>
                  <a:srgbClr val="FF0000"/>
                </a:solidFill>
                <a:effectLst/>
              </a:rPr>
              <a:t>«Детский сад № 5 «Дружба</a:t>
            </a:r>
            <a:r>
              <a:rPr lang="ru-RU" sz="1600" b="1" dirty="0" smtClean="0">
                <a:solidFill>
                  <a:srgbClr val="FF0000"/>
                </a:solidFill>
                <a:effectLst/>
              </a:rPr>
              <a:t>»</a:t>
            </a:r>
            <a:r>
              <a:rPr lang="ru-RU" sz="1600" b="1" dirty="0">
                <a:solidFill>
                  <a:srgbClr val="FF0000"/>
                </a:solidFill>
                <a:effectLst/>
              </a:rPr>
              <a:t> </a:t>
            </a:r>
            <a:r>
              <a:rPr lang="ru-RU" sz="1600" dirty="0">
                <a:solidFill>
                  <a:srgbClr val="FF0000"/>
                </a:solidFill>
                <a:effectLst/>
              </a:rPr>
              <a:t/>
            </a:r>
            <a:br>
              <a:rPr lang="ru-RU" sz="1600" dirty="0">
                <a:solidFill>
                  <a:srgbClr val="FF0000"/>
                </a:solidFill>
                <a:effectLst/>
              </a:rPr>
            </a:br>
            <a:r>
              <a:rPr lang="ru-RU" sz="1600" b="1" u="sng" dirty="0">
                <a:solidFill>
                  <a:srgbClr val="FF0000"/>
                </a:solidFill>
                <a:effectLst/>
              </a:rPr>
              <a:t>368670, Республика Дагестан, город Дагестанские Огни, </a:t>
            </a:r>
            <a:r>
              <a:rPr lang="ru-RU" sz="1600" b="1" u="sng" dirty="0" err="1">
                <a:solidFill>
                  <a:srgbClr val="FF0000"/>
                </a:solidFill>
                <a:effectLst/>
              </a:rPr>
              <a:t>пер.Звездный</a:t>
            </a:r>
            <a:r>
              <a:rPr lang="ru-RU" sz="1600" b="1" u="sng" dirty="0">
                <a:solidFill>
                  <a:srgbClr val="FF0000"/>
                </a:solidFill>
                <a:effectLst/>
              </a:rPr>
              <a:t>, 21 "</a:t>
            </a:r>
            <a:r>
              <a:rPr lang="ru-RU" sz="1600" b="1" u="sng" baseline="30000" dirty="0">
                <a:solidFill>
                  <a:srgbClr val="FF0000"/>
                </a:solidFill>
                <a:effectLst/>
              </a:rPr>
              <a:t>А</a:t>
            </a:r>
            <a:r>
              <a:rPr lang="ru-RU" sz="1600" b="1" u="sng" dirty="0">
                <a:solidFill>
                  <a:srgbClr val="FF0000"/>
                </a:solidFill>
                <a:effectLst/>
              </a:rPr>
              <a:t>"        </a:t>
            </a:r>
            <a:r>
              <a:rPr lang="ru-RU" sz="3200" dirty="0">
                <a:solidFill>
                  <a:srgbClr val="FF0000"/>
                </a:solidFill>
                <a:effectLst/>
              </a:rPr>
              <a:t/>
            </a:r>
            <a:br>
              <a:rPr lang="ru-RU" sz="3200" dirty="0">
                <a:solidFill>
                  <a:srgbClr val="FF0000"/>
                </a:solidFill>
                <a:effectLst/>
              </a:rPr>
            </a:br>
            <a:r>
              <a:rPr lang="ru-RU" sz="1600" b="1" u="sng" dirty="0">
                <a:solidFill>
                  <a:srgbClr val="FF0000"/>
                </a:solidFill>
                <a:effectLst/>
              </a:rPr>
              <a:t>Е-</a:t>
            </a:r>
            <a:r>
              <a:rPr lang="en-US" sz="1600" b="1" u="sng" dirty="0">
                <a:solidFill>
                  <a:srgbClr val="FF0000"/>
                </a:solidFill>
                <a:effectLst/>
              </a:rPr>
              <a:t>mail</a:t>
            </a:r>
            <a:r>
              <a:rPr lang="ru-RU" sz="1600" b="1" u="sng" dirty="0">
                <a:solidFill>
                  <a:srgbClr val="FF0000"/>
                </a:solidFill>
                <a:effectLst/>
              </a:rPr>
              <a:t>:  </a:t>
            </a:r>
            <a:r>
              <a:rPr lang="en-US" sz="1600" b="1" u="sng" dirty="0" err="1">
                <a:solidFill>
                  <a:srgbClr val="002060"/>
                </a:solidFill>
                <a:effectLst/>
                <a:hlinkClick r:id="rId3"/>
              </a:rPr>
              <a:t>oqnidou</a:t>
            </a:r>
            <a:r>
              <a:rPr lang="ru-RU" sz="1600" b="1" u="sng" dirty="0">
                <a:solidFill>
                  <a:srgbClr val="002060"/>
                </a:solidFill>
                <a:effectLst/>
                <a:hlinkClick r:id="rId3"/>
              </a:rPr>
              <a:t>5@</a:t>
            </a:r>
            <a:r>
              <a:rPr lang="en-US" sz="1600" b="1" u="sng" dirty="0">
                <a:solidFill>
                  <a:srgbClr val="002060"/>
                </a:solidFill>
                <a:effectLst/>
                <a:hlinkClick r:id="rId3"/>
              </a:rPr>
              <a:t>mail</a:t>
            </a:r>
            <a:r>
              <a:rPr lang="ru-RU" sz="1600" b="1" u="sng" dirty="0">
                <a:solidFill>
                  <a:srgbClr val="002060"/>
                </a:solidFill>
                <a:effectLst/>
                <a:hlinkClick r:id="rId3"/>
              </a:rPr>
              <a:t>.</a:t>
            </a:r>
            <a:r>
              <a:rPr lang="en-US" sz="1600" b="1" u="sng" dirty="0" err="1">
                <a:solidFill>
                  <a:srgbClr val="002060"/>
                </a:solidFill>
                <a:effectLst/>
                <a:hlinkClick r:id="rId3"/>
              </a:rPr>
              <a:t>ru</a:t>
            </a:r>
            <a:r>
              <a:rPr lang="ru-RU" sz="3600" b="1" i="1" u="sng" dirty="0" smtClean="0">
                <a:solidFill>
                  <a:srgbClr val="FF0000"/>
                </a:solidFill>
                <a:latin typeface="Times New Roman" pitchFamily="18" charset="0"/>
                <a:cs typeface="Times New Roman" pitchFamily="18" charset="0"/>
              </a:rPr>
              <a:t/>
            </a:r>
            <a:br>
              <a:rPr lang="ru-RU" sz="3600" b="1" i="1" u="sng" dirty="0" smtClean="0">
                <a:solidFill>
                  <a:srgbClr val="FF0000"/>
                </a:solidFill>
                <a:latin typeface="Times New Roman" pitchFamily="18" charset="0"/>
                <a:cs typeface="Times New Roman" pitchFamily="18" charset="0"/>
              </a:rPr>
            </a:br>
            <a:r>
              <a:rPr lang="ru-RU" sz="3600" b="1" i="1" u="sng" dirty="0" smtClean="0">
                <a:latin typeface="Times New Roman" pitchFamily="18" charset="0"/>
                <a:cs typeface="Times New Roman" pitchFamily="18" charset="0"/>
              </a:rPr>
              <a:t>ГИПЕРАКТИВНЫЙ </a:t>
            </a:r>
            <a:r>
              <a:rPr lang="ru-RU" sz="3600" b="1" i="1" u="sng" dirty="0" smtClean="0">
                <a:latin typeface="Times New Roman" pitchFamily="18" charset="0"/>
                <a:cs typeface="Times New Roman" pitchFamily="18" charset="0"/>
              </a:rPr>
              <a:t>РЕБЕНОК</a:t>
            </a:r>
            <a:endParaRPr lang="ru-RU" sz="3600" b="1" i="1" u="sng" dirty="0">
              <a:latin typeface="Times New Roman" pitchFamily="18" charset="0"/>
              <a:cs typeface="Times New Roman" pitchFamily="18" charset="0"/>
            </a:endParaRPr>
          </a:p>
        </p:txBody>
      </p:sp>
      <p:sp>
        <p:nvSpPr>
          <p:cNvPr id="3" name="Содержимое 2"/>
          <p:cNvSpPr>
            <a:spLocks noGrp="1"/>
          </p:cNvSpPr>
          <p:nvPr>
            <p:ph idx="1"/>
          </p:nvPr>
        </p:nvSpPr>
        <p:spPr>
          <a:xfrm>
            <a:off x="1142976" y="1447800"/>
            <a:ext cx="7790712" cy="4800600"/>
          </a:xfrm>
        </p:spPr>
        <p:txBody>
          <a:bodyPr/>
          <a:lstStyle/>
          <a:p>
            <a:pPr algn="just">
              <a:buNone/>
            </a:pPr>
            <a:r>
              <a:rPr lang="ru-RU" dirty="0" smtClean="0"/>
              <a:t>                                         </a:t>
            </a:r>
            <a:r>
              <a:rPr lang="ru-RU" dirty="0" smtClean="0"/>
              <a:t> </a:t>
            </a:r>
            <a:r>
              <a:rPr lang="ru-RU" sz="1800" dirty="0" smtClean="0">
                <a:latin typeface="Times New Roman" pitchFamily="18" charset="0"/>
                <a:cs typeface="Times New Roman" pitchFamily="18" charset="0"/>
              </a:rPr>
              <a:t>Норовистые дети похожи на розы –    </a:t>
            </a:r>
          </a:p>
          <a:p>
            <a:pPr algn="just">
              <a:buNone/>
            </a:pPr>
            <a:r>
              <a:rPr lang="ru-RU" sz="1800" dirty="0" smtClean="0">
                <a:latin typeface="Times New Roman" pitchFamily="18" charset="0"/>
                <a:cs typeface="Times New Roman" pitchFamily="18" charset="0"/>
              </a:rPr>
              <a:t>                                                                     им нужен особый уход.</a:t>
            </a:r>
          </a:p>
          <a:p>
            <a:pPr algn="just">
              <a:buNone/>
            </a:pPr>
            <a:r>
              <a:rPr lang="ru-RU" sz="1800" dirty="0" smtClean="0">
                <a:latin typeface="Times New Roman" pitchFamily="18" charset="0"/>
                <a:cs typeface="Times New Roman" pitchFamily="18" charset="0"/>
              </a:rPr>
              <a:t>                                                           И иногда поранишься о шипы, </a:t>
            </a:r>
          </a:p>
          <a:p>
            <a:pPr algn="just">
              <a:buNone/>
            </a:pPr>
            <a:r>
              <a:rPr lang="ru-RU" sz="1800" dirty="0" smtClean="0">
                <a:latin typeface="Times New Roman" pitchFamily="18" charset="0"/>
                <a:cs typeface="Times New Roman" pitchFamily="18" charset="0"/>
              </a:rPr>
              <a:t>                                                                  чтобы увидеть их красоту.</a:t>
            </a:r>
          </a:p>
          <a:p>
            <a:pPr>
              <a:buNone/>
            </a:pPr>
            <a:r>
              <a:rPr lang="ru-RU" sz="1800" dirty="0" smtClean="0">
                <a:latin typeface="Times New Roman" pitchFamily="18" charset="0"/>
                <a:cs typeface="Times New Roman" pitchFamily="18" charset="0"/>
              </a:rPr>
              <a:t>                                                                       </a:t>
            </a:r>
            <a:r>
              <a:rPr lang="ru-RU" sz="1800" i="1" dirty="0" smtClean="0">
                <a:latin typeface="Times New Roman" pitchFamily="18" charset="0"/>
                <a:cs typeface="Times New Roman" pitchFamily="18" charset="0"/>
              </a:rPr>
              <a:t>/Мэри Ш. </a:t>
            </a:r>
            <a:r>
              <a:rPr lang="ru-RU" sz="1800" i="1" dirty="0" err="1" smtClean="0">
                <a:latin typeface="Times New Roman" pitchFamily="18" charset="0"/>
                <a:cs typeface="Times New Roman" pitchFamily="18" charset="0"/>
              </a:rPr>
              <a:t>Курчинка</a:t>
            </a:r>
            <a:r>
              <a:rPr lang="ru-RU" sz="1800" i="1" dirty="0" smtClean="0">
                <a:latin typeface="Times New Roman" pitchFamily="18" charset="0"/>
                <a:cs typeface="Times New Roman" pitchFamily="18" charset="0"/>
              </a:rPr>
              <a:t>/</a:t>
            </a:r>
            <a:br>
              <a:rPr lang="ru-RU" sz="1800" i="1" dirty="0" smtClean="0">
                <a:latin typeface="Times New Roman" pitchFamily="18" charset="0"/>
                <a:cs typeface="Times New Roman" pitchFamily="18" charset="0"/>
              </a:rPr>
            </a:br>
            <a:endParaRPr lang="ru-RU" sz="1800" dirty="0" smtClean="0">
              <a:latin typeface="Times New Roman" pitchFamily="18" charset="0"/>
              <a:cs typeface="Times New Roman" pitchFamily="18" charset="0"/>
            </a:endParaRPr>
          </a:p>
          <a:p>
            <a:pPr>
              <a:buNone/>
            </a:pPr>
            <a:endParaRPr lang="ru-RU" sz="1800" i="1" dirty="0" smtClean="0">
              <a:latin typeface="Times New Roman" pitchFamily="18" charset="0"/>
              <a:cs typeface="Times New Roman" pitchFamily="18" charset="0"/>
            </a:endParaRPr>
          </a:p>
          <a:p>
            <a:pPr>
              <a:buNone/>
            </a:pPr>
            <a:endParaRPr lang="ru-RU" sz="1800" i="1" dirty="0" smtClean="0">
              <a:latin typeface="Times New Roman" pitchFamily="18" charset="0"/>
              <a:cs typeface="Times New Roman" pitchFamily="18" charset="0"/>
            </a:endParaRPr>
          </a:p>
          <a:p>
            <a:pPr>
              <a:buNone/>
            </a:pPr>
            <a:r>
              <a:rPr lang="ru-RU" sz="1800" i="1" dirty="0" smtClean="0">
                <a:latin typeface="Times New Roman" pitchFamily="18" charset="0"/>
                <a:cs typeface="Times New Roman" pitchFamily="18" charset="0"/>
              </a:rPr>
              <a:t>                                            </a:t>
            </a:r>
          </a:p>
          <a:p>
            <a:pPr>
              <a:buNone/>
            </a:pPr>
            <a:r>
              <a:rPr lang="ru-RU" sz="1800" i="1" dirty="0" smtClean="0">
                <a:latin typeface="Times New Roman" pitchFamily="18" charset="0"/>
                <a:cs typeface="Times New Roman" pitchFamily="18" charset="0"/>
              </a:rPr>
              <a:t>    </a:t>
            </a:r>
            <a:r>
              <a:rPr lang="ru-RU" sz="1800" b="1" i="1" u="sng" dirty="0">
                <a:solidFill>
                  <a:schemeClr val="accent5">
                    <a:lumMod val="75000"/>
                  </a:schemeClr>
                </a:solidFill>
                <a:latin typeface="Times New Roman" pitchFamily="18" charset="0"/>
                <a:cs typeface="Times New Roman" pitchFamily="18" charset="0"/>
              </a:rPr>
              <a:t>К</a:t>
            </a:r>
            <a:r>
              <a:rPr lang="ru-RU" sz="1800" b="1" i="1" u="sng" dirty="0" smtClean="0">
                <a:solidFill>
                  <a:schemeClr val="accent5">
                    <a:lumMod val="75000"/>
                  </a:schemeClr>
                </a:solidFill>
                <a:latin typeface="Times New Roman" pitchFamily="18" charset="0"/>
                <a:cs typeface="Times New Roman" pitchFamily="18" charset="0"/>
              </a:rPr>
              <a:t>урбанова </a:t>
            </a:r>
            <a:r>
              <a:rPr lang="ru-RU" sz="1800" b="1" i="1" u="sng" dirty="0" err="1" smtClean="0">
                <a:solidFill>
                  <a:schemeClr val="accent5">
                    <a:lumMod val="75000"/>
                  </a:schemeClr>
                </a:solidFill>
                <a:latin typeface="Times New Roman" pitchFamily="18" charset="0"/>
                <a:cs typeface="Times New Roman" pitchFamily="18" charset="0"/>
              </a:rPr>
              <a:t>Негина</a:t>
            </a:r>
            <a:r>
              <a:rPr lang="ru-RU" sz="1800" b="1" i="1" u="sng" dirty="0" smtClean="0">
                <a:solidFill>
                  <a:schemeClr val="accent5">
                    <a:lumMod val="75000"/>
                  </a:schemeClr>
                </a:solidFill>
                <a:latin typeface="Times New Roman" pitchFamily="18" charset="0"/>
                <a:cs typeface="Times New Roman" pitchFamily="18" charset="0"/>
              </a:rPr>
              <a:t> </a:t>
            </a:r>
            <a:r>
              <a:rPr lang="ru-RU" sz="1800" b="1" i="1" u="sng" dirty="0" err="1" smtClean="0">
                <a:solidFill>
                  <a:schemeClr val="accent5">
                    <a:lumMod val="75000"/>
                  </a:schemeClr>
                </a:solidFill>
                <a:latin typeface="Times New Roman" pitchFamily="18" charset="0"/>
                <a:cs typeface="Times New Roman" pitchFamily="18" charset="0"/>
              </a:rPr>
              <a:t>Амировна</a:t>
            </a:r>
            <a:endParaRPr lang="ru-RU" sz="1800" b="1" i="1" u="sng" dirty="0" smtClean="0">
              <a:solidFill>
                <a:schemeClr val="accent5">
                  <a:lumMod val="75000"/>
                </a:schemeClr>
              </a:solidFill>
              <a:latin typeface="Times New Roman" pitchFamily="18" charset="0"/>
              <a:cs typeface="Times New Roman" pitchFamily="18" charset="0"/>
            </a:endParaRPr>
          </a:p>
          <a:p>
            <a:pPr>
              <a:buNone/>
            </a:pPr>
            <a:r>
              <a:rPr lang="ru-RU" sz="1800" b="1" i="1" dirty="0" smtClean="0">
                <a:solidFill>
                  <a:schemeClr val="accent5">
                    <a:lumMod val="75000"/>
                  </a:schemeClr>
                </a:solidFill>
                <a:latin typeface="Times New Roman" pitchFamily="18" charset="0"/>
                <a:cs typeface="Times New Roman" pitchFamily="18" charset="0"/>
              </a:rPr>
              <a:t>           </a:t>
            </a:r>
            <a:r>
              <a:rPr lang="ru-RU" sz="1800" b="1" i="1" u="sng" dirty="0" smtClean="0">
                <a:solidFill>
                  <a:schemeClr val="accent5">
                    <a:lumMod val="75000"/>
                  </a:schemeClr>
                </a:solidFill>
                <a:latin typeface="Times New Roman" pitchFamily="18" charset="0"/>
                <a:cs typeface="Times New Roman" pitchFamily="18" charset="0"/>
              </a:rPr>
              <a:t>Педагог-психолог </a:t>
            </a:r>
          </a:p>
          <a:p>
            <a:pPr>
              <a:buNone/>
            </a:pPr>
            <a:r>
              <a:rPr lang="ru-RU" sz="1800" b="1" i="1" dirty="0" smtClean="0">
                <a:solidFill>
                  <a:schemeClr val="accent5">
                    <a:lumMod val="75000"/>
                  </a:schemeClr>
                </a:solidFill>
                <a:latin typeface="Times New Roman" pitchFamily="18" charset="0"/>
                <a:cs typeface="Times New Roman" pitchFamily="18" charset="0"/>
              </a:rPr>
              <a:t>       </a:t>
            </a:r>
            <a:r>
              <a:rPr lang="ru-RU" sz="1800" b="1" i="1" u="sng" dirty="0">
                <a:solidFill>
                  <a:schemeClr val="accent5">
                    <a:lumMod val="75000"/>
                  </a:schemeClr>
                </a:solidFill>
                <a:latin typeface="Times New Roman" pitchFamily="18" charset="0"/>
                <a:cs typeface="Times New Roman" pitchFamily="18" charset="0"/>
              </a:rPr>
              <a:t>МБДОУ № 5</a:t>
            </a:r>
            <a:r>
              <a:rPr lang="ru-RU" sz="1800" b="1" i="1" u="sng" dirty="0" smtClean="0">
                <a:solidFill>
                  <a:schemeClr val="accent5">
                    <a:lumMod val="75000"/>
                  </a:schemeClr>
                </a:solidFill>
                <a:latin typeface="Times New Roman" pitchFamily="18" charset="0"/>
                <a:cs typeface="Times New Roman" pitchFamily="18" charset="0"/>
              </a:rPr>
              <a:t>  </a:t>
            </a:r>
            <a:r>
              <a:rPr lang="ru-RU" sz="1800" b="1" i="1" u="sng" dirty="0">
                <a:solidFill>
                  <a:schemeClr val="accent5">
                    <a:lumMod val="75000"/>
                  </a:schemeClr>
                </a:solidFill>
                <a:latin typeface="Times New Roman" pitchFamily="18" charset="0"/>
                <a:cs typeface="Times New Roman" pitchFamily="18" charset="0"/>
              </a:rPr>
              <a:t>«Дружба»</a:t>
            </a:r>
            <a:endParaRPr lang="ru-RU" b="1" i="1" u="sng" dirty="0">
              <a:solidFill>
                <a:schemeClr val="accent5">
                  <a:lumMod val="75000"/>
                </a:schemeClr>
              </a:solidFill>
            </a:endParaRPr>
          </a:p>
        </p:txBody>
      </p:sp>
      <p:pic>
        <p:nvPicPr>
          <p:cNvPr id="1026" name="Picture 2" descr="C:\Users\user\Desktop\1_294.jpg"/>
          <p:cNvPicPr>
            <a:picLocks noChangeAspect="1" noChangeArrowheads="1"/>
          </p:cNvPicPr>
          <p:nvPr/>
        </p:nvPicPr>
        <p:blipFill>
          <a:blip r:embed="rId4" cstate="print"/>
          <a:srcRect/>
          <a:stretch>
            <a:fillRect/>
          </a:stretch>
        </p:blipFill>
        <p:spPr bwMode="auto">
          <a:xfrm>
            <a:off x="1214414" y="1828216"/>
            <a:ext cx="2709514" cy="2267528"/>
          </a:xfrm>
          <a:prstGeom prst="rect">
            <a:avLst/>
          </a:prstGeom>
          <a:noFill/>
        </p:spPr>
      </p:pic>
      <p:pic>
        <p:nvPicPr>
          <p:cNvPr id="1028" name="Picture 4" descr="C:\Users\user\Desktop\140136.jpg"/>
          <p:cNvPicPr>
            <a:picLocks noChangeAspect="1" noChangeArrowheads="1"/>
          </p:cNvPicPr>
          <p:nvPr/>
        </p:nvPicPr>
        <p:blipFill>
          <a:blip r:embed="rId5" cstate="print"/>
          <a:srcRect/>
          <a:stretch>
            <a:fillRect/>
          </a:stretch>
        </p:blipFill>
        <p:spPr bwMode="auto">
          <a:xfrm>
            <a:off x="5715008" y="4000504"/>
            <a:ext cx="2950494" cy="248414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i="1" dirty="0" smtClean="0">
                <a:latin typeface="Times New Roman" pitchFamily="18" charset="0"/>
                <a:cs typeface="Times New Roman" pitchFamily="18" charset="0"/>
              </a:rPr>
              <a:t>                         </a:t>
            </a:r>
            <a:r>
              <a:rPr lang="ru-RU" sz="3600" b="1" i="1" u="sng" dirty="0" smtClean="0">
                <a:latin typeface="Times New Roman" pitchFamily="18" charset="0"/>
                <a:cs typeface="Times New Roman" pitchFamily="18" charset="0"/>
              </a:rPr>
              <a:t>Спасибо</a:t>
            </a:r>
            <a:endParaRPr lang="ru-RU" sz="3600" b="1" i="1" u="sng" dirty="0">
              <a:latin typeface="Times New Roman" pitchFamily="18" charset="0"/>
              <a:cs typeface="Times New Roman" pitchFamily="18" charset="0"/>
            </a:endParaRPr>
          </a:p>
        </p:txBody>
      </p:sp>
      <p:pic>
        <p:nvPicPr>
          <p:cNvPr id="1026" name="Picture 2" descr="C:\Users\user\Desktop\80111426_large_1734256__XL.png"/>
          <p:cNvPicPr>
            <a:picLocks noGrp="1" noChangeAspect="1" noChangeArrowheads="1"/>
          </p:cNvPicPr>
          <p:nvPr>
            <p:ph idx="1"/>
          </p:nvPr>
        </p:nvPicPr>
        <p:blipFill>
          <a:blip r:embed="rId2" cstate="print"/>
          <a:srcRect/>
          <a:stretch>
            <a:fillRect/>
          </a:stretch>
        </p:blipFill>
        <p:spPr bwMode="auto">
          <a:xfrm>
            <a:off x="1214414" y="1285860"/>
            <a:ext cx="7099323" cy="532449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latin typeface="Times New Roman" pitchFamily="18" charset="0"/>
                <a:cs typeface="Times New Roman" pitchFamily="18" charset="0"/>
              </a:rPr>
              <a:t>     </a:t>
            </a:r>
            <a:r>
              <a:rPr lang="ru-RU" sz="3600" b="1" i="1" u="sng" dirty="0" smtClean="0">
                <a:latin typeface="Times New Roman" pitchFamily="18" charset="0"/>
                <a:cs typeface="Times New Roman" pitchFamily="18" charset="0"/>
              </a:rPr>
              <a:t>Использованные источники:</a:t>
            </a:r>
            <a:endParaRPr lang="ru-RU" sz="3600" b="1" i="1" u="sng"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ru-RU" sz="1600" dirty="0" err="1" smtClean="0">
                <a:latin typeface="Times New Roman" pitchFamily="18" charset="0"/>
                <a:cs typeface="Times New Roman" pitchFamily="18" charset="0"/>
              </a:rPr>
              <a:t>Вайнер</a:t>
            </a:r>
            <a:r>
              <a:rPr lang="ru-RU" sz="1600" dirty="0" smtClean="0">
                <a:latin typeface="Times New Roman" pitchFamily="18" charset="0"/>
                <a:cs typeface="Times New Roman" pitchFamily="18" charset="0"/>
              </a:rPr>
              <a:t> М.Э. Дети. Эмоции. Школа. – Обнинск, 2001.</a:t>
            </a:r>
          </a:p>
          <a:p>
            <a:r>
              <a:rPr lang="ru-RU" sz="1600" dirty="0" err="1" smtClean="0">
                <a:latin typeface="Times New Roman" pitchFamily="18" charset="0"/>
                <a:cs typeface="Times New Roman" pitchFamily="18" charset="0"/>
              </a:rPr>
              <a:t>Фигдор</a:t>
            </a:r>
            <a:r>
              <a:rPr lang="ru-RU" sz="1600" dirty="0" smtClean="0">
                <a:latin typeface="Times New Roman" pitchFamily="18" charset="0"/>
                <a:cs typeface="Times New Roman" pitchFamily="18" charset="0"/>
              </a:rPr>
              <a:t> Г. Детская агрессивность // Начальная школа. – 1998. - № 11, 12.</a:t>
            </a:r>
          </a:p>
          <a:p>
            <a:r>
              <a:rPr lang="ru-RU" sz="1600" dirty="0" err="1" smtClean="0">
                <a:latin typeface="Times New Roman" pitchFamily="18" charset="0"/>
                <a:cs typeface="Times New Roman" pitchFamily="18" charset="0"/>
              </a:rPr>
              <a:t>Лободина</a:t>
            </a:r>
            <a:r>
              <a:rPr lang="ru-RU" sz="1600" dirty="0" smtClean="0">
                <a:latin typeface="Times New Roman" pitchFamily="18" charset="0"/>
                <a:cs typeface="Times New Roman" pitchFamily="18" charset="0"/>
              </a:rPr>
              <a:t> Н.В. Родительские собрания в школе. Выпуск 3. – Волгоград: Учитель, 2007.</a:t>
            </a:r>
          </a:p>
          <a:p>
            <a:r>
              <a:rPr lang="en-US" sz="1600" dirty="0" smtClean="0">
                <a:solidFill>
                  <a:schemeClr val="tx1">
                    <a:lumMod val="95000"/>
                    <a:lumOff val="5000"/>
                  </a:schemeClr>
                </a:solidFill>
                <a:latin typeface="Times New Roman" pitchFamily="18" charset="0"/>
                <a:cs typeface="Times New Roman" pitchFamily="18" charset="0"/>
                <a:hlinkClick r:id="rId3"/>
              </a:rPr>
              <a:t>http://medvesti.com/zdorovie/zdorovie_rebenka/1753-perenoshennye-deti-vyrastayut-giperaktivnymi.html</a:t>
            </a:r>
            <a:endParaRPr lang="ru-RU" sz="1600" dirty="0" smtClean="0">
              <a:solidFill>
                <a:schemeClr val="tx1">
                  <a:lumMod val="95000"/>
                  <a:lumOff val="5000"/>
                </a:schemeClr>
              </a:solidFill>
              <a:latin typeface="Times New Roman" pitchFamily="18" charset="0"/>
              <a:cs typeface="Times New Roman" pitchFamily="18" charset="0"/>
            </a:endParaRPr>
          </a:p>
          <a:p>
            <a:r>
              <a:rPr lang="en-US" sz="1600" dirty="0" smtClean="0">
                <a:solidFill>
                  <a:schemeClr val="tx1">
                    <a:lumMod val="95000"/>
                    <a:lumOff val="5000"/>
                  </a:schemeClr>
                </a:solidFill>
                <a:latin typeface="Times New Roman" pitchFamily="18" charset="0"/>
                <a:cs typeface="Times New Roman" pitchFamily="18" charset="0"/>
                <a:hlinkClick r:id="rId4"/>
              </a:rPr>
              <a:t>http://mdoy18.caduk.ru/p15aa1.html</a:t>
            </a:r>
            <a:endParaRPr lang="ru-RU" sz="1600" dirty="0" smtClean="0">
              <a:solidFill>
                <a:schemeClr val="tx1">
                  <a:lumMod val="95000"/>
                  <a:lumOff val="5000"/>
                </a:schemeClr>
              </a:solidFill>
              <a:latin typeface="Times New Roman" pitchFamily="18" charset="0"/>
              <a:cs typeface="Times New Roman" pitchFamily="18" charset="0"/>
            </a:endParaRPr>
          </a:p>
          <a:p>
            <a:r>
              <a:rPr lang="en-US" sz="1600" dirty="0" smtClean="0">
                <a:solidFill>
                  <a:schemeClr val="tx1">
                    <a:lumMod val="95000"/>
                    <a:lumOff val="5000"/>
                  </a:schemeClr>
                </a:solidFill>
                <a:latin typeface="Times New Roman" pitchFamily="18" charset="0"/>
                <a:cs typeface="Times New Roman" pitchFamily="18" charset="0"/>
                <a:hlinkClick r:id="rId5"/>
              </a:rPr>
              <a:t>http://forchel.ru/4088-giperaktivnye-deti.html</a:t>
            </a:r>
            <a:endParaRPr lang="ru-RU" sz="1600" dirty="0" smtClean="0">
              <a:solidFill>
                <a:schemeClr val="tx1">
                  <a:lumMod val="95000"/>
                  <a:lumOff val="5000"/>
                </a:schemeClr>
              </a:solidFill>
              <a:latin typeface="Times New Roman" pitchFamily="18" charset="0"/>
              <a:cs typeface="Times New Roman" pitchFamily="18" charset="0"/>
            </a:endParaRPr>
          </a:p>
          <a:p>
            <a:r>
              <a:rPr lang="en-US" sz="1600" dirty="0" smtClean="0">
                <a:solidFill>
                  <a:schemeClr val="tx1">
                    <a:lumMod val="95000"/>
                    <a:lumOff val="5000"/>
                  </a:schemeClr>
                </a:solidFill>
                <a:latin typeface="Times New Roman" pitchFamily="18" charset="0"/>
                <a:cs typeface="Times New Roman" pitchFamily="18" charset="0"/>
                <a:hlinkClick r:id="rId6"/>
              </a:rPr>
              <a:t>http://medznate.ru/docs/index-77830.html</a:t>
            </a:r>
            <a:endParaRPr lang="ru-RU" sz="1600" dirty="0" smtClean="0">
              <a:solidFill>
                <a:schemeClr val="tx1">
                  <a:lumMod val="95000"/>
                  <a:lumOff val="5000"/>
                </a:schemeClr>
              </a:solidFill>
              <a:latin typeface="Times New Roman" pitchFamily="18" charset="0"/>
              <a:cs typeface="Times New Roman" pitchFamily="18" charset="0"/>
            </a:endParaRPr>
          </a:p>
          <a:p>
            <a:r>
              <a:rPr lang="en-US" sz="1600" dirty="0" smtClean="0">
                <a:solidFill>
                  <a:schemeClr val="tx1">
                    <a:lumMod val="95000"/>
                    <a:lumOff val="5000"/>
                  </a:schemeClr>
                </a:solidFill>
                <a:latin typeface="Times New Roman" pitchFamily="18" charset="0"/>
                <a:cs typeface="Times New Roman" pitchFamily="18" charset="0"/>
                <a:hlinkClick r:id="rId7"/>
              </a:rPr>
              <a:t>http://www.liveinternet.ru/users/1209617/tags/%E8%E3%F0%FB/</a:t>
            </a:r>
            <a:endParaRPr lang="ru-RU" sz="1600" dirty="0" smtClean="0">
              <a:solidFill>
                <a:schemeClr val="tx1">
                  <a:lumMod val="95000"/>
                  <a:lumOff val="5000"/>
                </a:schemeClr>
              </a:solidFill>
              <a:latin typeface="Times New Roman" pitchFamily="18" charset="0"/>
              <a:cs typeface="Times New Roman" pitchFamily="18" charset="0"/>
            </a:endParaRPr>
          </a:p>
          <a:p>
            <a:r>
              <a:rPr lang="en-US" sz="1600" dirty="0" smtClean="0">
                <a:solidFill>
                  <a:schemeClr val="tx1">
                    <a:lumMod val="95000"/>
                    <a:lumOff val="5000"/>
                  </a:schemeClr>
                </a:solidFill>
                <a:latin typeface="Times New Roman" pitchFamily="18" charset="0"/>
                <a:cs typeface="Times New Roman" pitchFamily="18" charset="0"/>
                <a:hlinkClick r:id="rId8"/>
              </a:rPr>
              <a:t>http://goo.kz/blog/view/134/342?lang=ru</a:t>
            </a:r>
            <a:endParaRPr lang="ru-RU" sz="1600" dirty="0" smtClean="0">
              <a:solidFill>
                <a:schemeClr val="tx1">
                  <a:lumMod val="95000"/>
                  <a:lumOff val="5000"/>
                </a:schemeClr>
              </a:solidFill>
              <a:latin typeface="Times New Roman" pitchFamily="18" charset="0"/>
              <a:cs typeface="Times New Roman" pitchFamily="18" charset="0"/>
            </a:endParaRPr>
          </a:p>
          <a:p>
            <a:r>
              <a:rPr lang="en-US" sz="1600" dirty="0" smtClean="0">
                <a:solidFill>
                  <a:schemeClr val="tx1">
                    <a:lumMod val="95000"/>
                    <a:lumOff val="5000"/>
                  </a:schemeClr>
                </a:solidFill>
                <a:latin typeface="Times New Roman" pitchFamily="18" charset="0"/>
                <a:cs typeface="Times New Roman" pitchFamily="18" charset="0"/>
                <a:hlinkClick r:id="rId9"/>
              </a:rPr>
              <a:t>http://fs.nashaucheba.ru/docs/270/index-1458319.html</a:t>
            </a:r>
            <a:endParaRPr lang="ru-RU" sz="1600" dirty="0" smtClean="0">
              <a:solidFill>
                <a:schemeClr val="tx1">
                  <a:lumMod val="95000"/>
                  <a:lumOff val="5000"/>
                </a:schemeClr>
              </a:solidFill>
              <a:latin typeface="Times New Roman" pitchFamily="18" charset="0"/>
              <a:cs typeface="Times New Roman" pitchFamily="18" charset="0"/>
            </a:endParaRPr>
          </a:p>
          <a:p>
            <a:r>
              <a:rPr lang="en-US" sz="1600" dirty="0" smtClean="0">
                <a:solidFill>
                  <a:schemeClr val="tx1">
                    <a:lumMod val="95000"/>
                    <a:lumOff val="5000"/>
                  </a:schemeClr>
                </a:solidFill>
                <a:latin typeface="Times New Roman" pitchFamily="18" charset="0"/>
                <a:cs typeface="Times New Roman" pitchFamily="18" charset="0"/>
                <a:hlinkClick r:id="rId10"/>
              </a:rPr>
              <a:t>http://edu.of.ru/colnishko/default.asp?ob_no=103880</a:t>
            </a:r>
            <a:endParaRPr lang="ru-RU" sz="1600" dirty="0" smtClean="0">
              <a:solidFill>
                <a:schemeClr val="tx1">
                  <a:lumMod val="95000"/>
                  <a:lumOff val="5000"/>
                </a:schemeClr>
              </a:solidFill>
              <a:latin typeface="Times New Roman" pitchFamily="18" charset="0"/>
              <a:cs typeface="Times New Roman" pitchFamily="18" charset="0"/>
            </a:endParaRPr>
          </a:p>
          <a:p>
            <a:r>
              <a:rPr lang="en-US" sz="1600" dirty="0" smtClean="0">
                <a:solidFill>
                  <a:schemeClr val="tx1">
                    <a:lumMod val="95000"/>
                    <a:lumOff val="5000"/>
                  </a:schemeClr>
                </a:solidFill>
                <a:latin typeface="Times New Roman" pitchFamily="18" charset="0"/>
                <a:cs typeface="Times New Roman" pitchFamily="18" charset="0"/>
                <a:hlinkClick r:id="rId11"/>
              </a:rPr>
              <a:t>http://www.liveinternet.ru/users/misskcu/post245490481</a:t>
            </a:r>
            <a:endParaRPr lang="ru-RU" sz="1600" dirty="0" smtClean="0">
              <a:solidFill>
                <a:schemeClr val="tx1">
                  <a:lumMod val="95000"/>
                  <a:lumOff val="5000"/>
                </a:schemeClr>
              </a:solidFill>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latin typeface="Times New Roman" pitchFamily="18" charset="0"/>
                <a:cs typeface="Times New Roman" pitchFamily="18" charset="0"/>
              </a:rPr>
              <a:t>      </a:t>
            </a:r>
            <a:r>
              <a:rPr lang="ru-RU" sz="3200" b="1" i="1" u="sng" dirty="0" smtClean="0">
                <a:latin typeface="Times New Roman" pitchFamily="18" charset="0"/>
                <a:cs typeface="Times New Roman" pitchFamily="18" charset="0"/>
              </a:rPr>
              <a:t>Что такое </a:t>
            </a:r>
            <a:r>
              <a:rPr lang="ru-RU" sz="3200" b="1" i="1" u="sng" dirty="0" err="1" smtClean="0">
                <a:latin typeface="Times New Roman" pitchFamily="18" charset="0"/>
                <a:cs typeface="Times New Roman" pitchFamily="18" charset="0"/>
              </a:rPr>
              <a:t>гиперактивность</a:t>
            </a:r>
            <a:r>
              <a:rPr lang="ru-RU" sz="3200" b="1" i="1" u="sng" dirty="0" smtClean="0">
                <a:latin typeface="Times New Roman" pitchFamily="18" charset="0"/>
                <a:cs typeface="Times New Roman" pitchFamily="18" charset="0"/>
              </a:rPr>
              <a:t>?</a:t>
            </a:r>
            <a:endParaRPr lang="ru-RU" sz="3200" b="1" i="1" u="sng" dirty="0">
              <a:latin typeface="Times New Roman" pitchFamily="18" charset="0"/>
              <a:cs typeface="Times New Roman" pitchFamily="18" charset="0"/>
            </a:endParaRPr>
          </a:p>
        </p:txBody>
      </p:sp>
      <p:sp>
        <p:nvSpPr>
          <p:cNvPr id="3" name="Содержимое 2"/>
          <p:cNvSpPr>
            <a:spLocks noGrp="1"/>
          </p:cNvSpPr>
          <p:nvPr>
            <p:ph sz="half" idx="1"/>
          </p:nvPr>
        </p:nvSpPr>
        <p:spPr>
          <a:xfrm>
            <a:off x="1142976" y="1524000"/>
            <a:ext cx="3786214" cy="4663440"/>
          </a:xfrm>
        </p:spPr>
        <p:txBody>
          <a:bodyPr>
            <a:normAutofit/>
          </a:bodyPr>
          <a:lstStyle/>
          <a:p>
            <a:pPr>
              <a:buNone/>
            </a:pP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Гиперактивность</a:t>
            </a:r>
            <a:r>
              <a:rPr lang="ru-RU" sz="1600" dirty="0" smtClean="0">
                <a:latin typeface="Times New Roman" pitchFamily="18" charset="0"/>
                <a:cs typeface="Times New Roman" pitchFamily="18" charset="0"/>
              </a:rPr>
              <a:t> – это чересчур беспокойная физическая  и умственная активность у детей, когда возбуждение преобладает над торможением.</a:t>
            </a:r>
          </a:p>
          <a:p>
            <a:pPr>
              <a:buNone/>
            </a:pPr>
            <a:r>
              <a:rPr lang="ru-RU" sz="1600" dirty="0" smtClean="0">
                <a:latin typeface="Times New Roman" pitchFamily="18" charset="0"/>
                <a:cs typeface="Times New Roman" pitchFamily="18" charset="0"/>
              </a:rPr>
              <a:t>      Признаки </a:t>
            </a:r>
            <a:r>
              <a:rPr lang="ru-RU" sz="1600" dirty="0" err="1" smtClean="0">
                <a:latin typeface="Times New Roman" pitchFamily="18" charset="0"/>
                <a:cs typeface="Times New Roman" pitchFamily="18" charset="0"/>
              </a:rPr>
              <a:t>гиперактивности</a:t>
            </a:r>
            <a:r>
              <a:rPr lang="ru-RU" sz="1600" dirty="0" smtClean="0">
                <a:latin typeface="Times New Roman" pitchFamily="18" charset="0"/>
                <a:cs typeface="Times New Roman" pitchFamily="18" charset="0"/>
              </a:rPr>
              <a:t> проявляются у ребенка уже в раннем детстве.</a:t>
            </a:r>
          </a:p>
          <a:p>
            <a:pPr>
              <a:buNone/>
            </a:pPr>
            <a:r>
              <a:rPr lang="ru-RU" sz="1600" dirty="0" smtClean="0">
                <a:latin typeface="Times New Roman" pitchFamily="18" charset="0"/>
                <a:cs typeface="Times New Roman" pitchFamily="18" charset="0"/>
              </a:rPr>
              <a:t>      В дальнейшем его эмоциональная неустойчивость и агрессивность приводит к конфликтам в ДОУ, семье и школе.</a:t>
            </a:r>
            <a:endParaRPr lang="ru-RU" sz="1600" dirty="0">
              <a:latin typeface="Times New Roman" pitchFamily="18" charset="0"/>
              <a:cs typeface="Times New Roman" pitchFamily="18" charset="0"/>
            </a:endParaRPr>
          </a:p>
        </p:txBody>
      </p:sp>
      <p:pic>
        <p:nvPicPr>
          <p:cNvPr id="2050" name="Picture 2"/>
          <p:cNvPicPr>
            <a:picLocks noGrp="1" noChangeAspect="1" noChangeArrowheads="1"/>
          </p:cNvPicPr>
          <p:nvPr>
            <p:ph sz="half" idx="2"/>
          </p:nvPr>
        </p:nvPicPr>
        <p:blipFill>
          <a:blip r:embed="rId3" cstate="print"/>
          <a:srcRect/>
          <a:stretch>
            <a:fillRect/>
          </a:stretch>
        </p:blipFill>
        <p:spPr bwMode="auto">
          <a:xfrm>
            <a:off x="4906239" y="1357298"/>
            <a:ext cx="4028211" cy="457642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940102"/>
          </a:xfrm>
        </p:spPr>
        <p:txBody>
          <a:bodyPr>
            <a:normAutofit fontScale="90000"/>
          </a:bodyPr>
          <a:lstStyle/>
          <a:p>
            <a:r>
              <a:rPr lang="ru-RU" sz="3600" b="1" i="1" u="sng" dirty="0" smtClean="0">
                <a:latin typeface="Times New Roman" pitchFamily="18" charset="0"/>
                <a:cs typeface="Times New Roman" pitchFamily="18" charset="0"/>
              </a:rPr>
              <a:t>Как проявляется </a:t>
            </a:r>
            <a:r>
              <a:rPr lang="ru-RU" sz="3600" b="1" i="1" u="sng" dirty="0" err="1" smtClean="0">
                <a:latin typeface="Times New Roman" pitchFamily="18" charset="0"/>
                <a:cs typeface="Times New Roman" pitchFamily="18" charset="0"/>
              </a:rPr>
              <a:t>гиперактивность</a:t>
            </a:r>
            <a:r>
              <a:rPr lang="ru-RU" sz="3600" b="1" i="1" u="sng" dirty="0" smtClean="0">
                <a:latin typeface="Times New Roman" pitchFamily="18" charset="0"/>
                <a:cs typeface="Times New Roman" pitchFamily="18" charset="0"/>
              </a:rPr>
              <a:t>?</a:t>
            </a:r>
            <a:endParaRPr lang="ru-RU" sz="3600" b="1" i="1" u="sng" dirty="0">
              <a:latin typeface="Times New Roman" pitchFamily="18" charset="0"/>
              <a:cs typeface="Times New Roman" pitchFamily="18" charset="0"/>
            </a:endParaRPr>
          </a:p>
        </p:txBody>
      </p:sp>
      <p:sp>
        <p:nvSpPr>
          <p:cNvPr id="3" name="Содержимое 2"/>
          <p:cNvSpPr>
            <a:spLocks noGrp="1"/>
          </p:cNvSpPr>
          <p:nvPr>
            <p:ph sz="half" idx="4294967295"/>
          </p:nvPr>
        </p:nvSpPr>
        <p:spPr>
          <a:xfrm>
            <a:off x="4643438" y="1214422"/>
            <a:ext cx="4071966" cy="5357850"/>
          </a:xfrm>
        </p:spPr>
        <p:txBody>
          <a:bodyPr>
            <a:normAutofit/>
          </a:bodyPr>
          <a:lstStyle/>
          <a:p>
            <a:pPr>
              <a:buNone/>
            </a:pPr>
            <a:r>
              <a:rPr lang="ru-RU" sz="1600" dirty="0" smtClean="0">
                <a:latin typeface="Times New Roman" pitchFamily="18" charset="0"/>
                <a:cs typeface="Times New Roman" pitchFamily="18" charset="0"/>
              </a:rPr>
              <a:t>      Наиболее ярко </a:t>
            </a:r>
            <a:r>
              <a:rPr lang="ru-RU" sz="1600" dirty="0" err="1" smtClean="0">
                <a:latin typeface="Times New Roman" pitchFamily="18" charset="0"/>
                <a:cs typeface="Times New Roman" pitchFamily="18" charset="0"/>
              </a:rPr>
              <a:t>гиперактивность</a:t>
            </a:r>
            <a:r>
              <a:rPr lang="ru-RU" sz="1600" dirty="0" smtClean="0">
                <a:latin typeface="Times New Roman" pitchFamily="18" charset="0"/>
                <a:cs typeface="Times New Roman" pitchFamily="18" charset="0"/>
              </a:rPr>
              <a:t> проявляется у детей в старшем дошкольном и младшем школьном возрасте. </a:t>
            </a:r>
          </a:p>
          <a:p>
            <a:pPr>
              <a:buNone/>
            </a:pPr>
            <a:r>
              <a:rPr lang="ru-RU" sz="1600" dirty="0" smtClean="0">
                <a:latin typeface="Times New Roman" pitchFamily="18" charset="0"/>
                <a:cs typeface="Times New Roman" pitchFamily="18" charset="0"/>
              </a:rPr>
              <a:t>      В этот период осуществляется переход к ведущей – учебной – деятельности и в связи с этим увеличиваются интеллектуальные нагрузки: от детей требуется умение концентрировать внимание на более длительном отрезке времени, доводить начатое дело до конца, добиваться определенного результата. </a:t>
            </a:r>
          </a:p>
          <a:p>
            <a:pPr>
              <a:buNone/>
            </a:pPr>
            <a:r>
              <a:rPr lang="ru-RU" sz="1600" dirty="0" smtClean="0">
                <a:latin typeface="Times New Roman" pitchFamily="18" charset="0"/>
                <a:cs typeface="Times New Roman" pitchFamily="18" charset="0"/>
              </a:rPr>
              <a:t>      Родители замечают многочисленные негативные последствия неусидчивости, неорганизованности, чрезмерной подвижности своего ребенка и, обеспокоенные этим, ищут контактов с психологом.</a:t>
            </a:r>
            <a:endParaRPr lang="ru-RU" sz="1600" dirty="0">
              <a:latin typeface="Times New Roman" pitchFamily="18" charset="0"/>
              <a:cs typeface="Times New Roman" pitchFamily="18" charset="0"/>
            </a:endParaRPr>
          </a:p>
        </p:txBody>
      </p:sp>
      <p:pic>
        <p:nvPicPr>
          <p:cNvPr id="3075" name="Picture 3" descr="C:\Users\user\Desktop\motivator-15676.jpg"/>
          <p:cNvPicPr>
            <a:picLocks noChangeAspect="1" noChangeArrowheads="1"/>
          </p:cNvPicPr>
          <p:nvPr/>
        </p:nvPicPr>
        <p:blipFill>
          <a:blip r:embed="rId3" cstate="print"/>
          <a:srcRect/>
          <a:stretch>
            <a:fillRect/>
          </a:stretch>
        </p:blipFill>
        <p:spPr bwMode="auto">
          <a:xfrm>
            <a:off x="1428728" y="1292568"/>
            <a:ext cx="3571900" cy="535114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214290"/>
            <a:ext cx="7286676" cy="1500198"/>
          </a:xfrm>
        </p:spPr>
        <p:txBody>
          <a:bodyPr>
            <a:normAutofit fontScale="90000"/>
          </a:bodyPr>
          <a:lstStyle/>
          <a:p>
            <a:r>
              <a:rPr lang="ru-RU" sz="3600" dirty="0" smtClean="0">
                <a:latin typeface="Times New Roman" pitchFamily="18" charset="0"/>
                <a:cs typeface="Times New Roman" pitchFamily="18" charset="0"/>
              </a:rPr>
              <a:t>            </a:t>
            </a:r>
            <a:r>
              <a:rPr lang="ru-RU" sz="3600" b="1" i="1" u="sng" dirty="0" smtClean="0">
                <a:latin typeface="Times New Roman" pitchFamily="18" charset="0"/>
                <a:cs typeface="Times New Roman" pitchFamily="18" charset="0"/>
              </a:rPr>
              <a:t>Признаки, являющиеся </a:t>
            </a:r>
            <a:br>
              <a:rPr lang="ru-RU" sz="3600" b="1" i="1" u="sng"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t>
            </a:r>
            <a:r>
              <a:rPr lang="ru-RU" sz="3600" b="1" i="1" u="sng" dirty="0" smtClean="0">
                <a:latin typeface="Times New Roman" pitchFamily="18" charset="0"/>
                <a:cs typeface="Times New Roman" pitchFamily="18" charset="0"/>
              </a:rPr>
              <a:t>диагностическими симптомами </a:t>
            </a:r>
            <a:br>
              <a:rPr lang="ru-RU" sz="3600" b="1" i="1" u="sng"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t>
            </a:r>
            <a:r>
              <a:rPr lang="ru-RU" sz="3600" b="1" i="1" u="sng" dirty="0" err="1" smtClean="0">
                <a:latin typeface="Times New Roman" pitchFamily="18" charset="0"/>
                <a:cs typeface="Times New Roman" pitchFamily="18" charset="0"/>
              </a:rPr>
              <a:t>гиперактивных</a:t>
            </a:r>
            <a:r>
              <a:rPr lang="ru-RU" sz="3600" b="1" i="1" u="sng" dirty="0" smtClean="0">
                <a:latin typeface="Times New Roman" pitchFamily="18" charset="0"/>
                <a:cs typeface="Times New Roman" pitchFamily="18" charset="0"/>
              </a:rPr>
              <a:t>  детей</a:t>
            </a:r>
            <a:endParaRPr lang="ru-RU" sz="3600" b="1" i="1" u="sng"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32560" y="1714488"/>
            <a:ext cx="7406640" cy="4929222"/>
          </a:xfrm>
        </p:spPr>
        <p:txBody>
          <a:bodyPr>
            <a:normAutofit/>
          </a:bodyPr>
          <a:lstStyle/>
          <a:p>
            <a:pPr marL="370332" indent="-342900">
              <a:buAutoNum type="arabicPeriod"/>
            </a:pPr>
            <a:r>
              <a:rPr lang="ru-RU" sz="1600" dirty="0" smtClean="0">
                <a:solidFill>
                  <a:schemeClr val="tx1"/>
                </a:solidFill>
                <a:latin typeface="Times New Roman" pitchFamily="18" charset="0"/>
                <a:cs typeface="Times New Roman" pitchFamily="18" charset="0"/>
              </a:rPr>
              <a:t>Беспокойные движения в кистях и стопах. Сидя на стуле, такой ребенок корчится, извивается.</a:t>
            </a:r>
          </a:p>
          <a:p>
            <a:pPr marL="370332" indent="-342900">
              <a:buAutoNum type="arabicPeriod"/>
            </a:pPr>
            <a:r>
              <a:rPr lang="ru-RU" sz="1600" dirty="0" smtClean="0">
                <a:solidFill>
                  <a:schemeClr val="tx1"/>
                </a:solidFill>
                <a:latin typeface="Times New Roman" pitchFamily="18" charset="0"/>
                <a:cs typeface="Times New Roman" pitchFamily="18" charset="0"/>
              </a:rPr>
              <a:t>Не может спокойно сидеть на месте, когда этого от него требуют.</a:t>
            </a:r>
          </a:p>
          <a:p>
            <a:pPr marL="370332" indent="-342900">
              <a:buAutoNum type="arabicPeriod"/>
            </a:pPr>
            <a:r>
              <a:rPr lang="ru-RU" sz="1600" dirty="0" smtClean="0">
                <a:solidFill>
                  <a:schemeClr val="tx1"/>
                </a:solidFill>
                <a:latin typeface="Times New Roman" pitchFamily="18" charset="0"/>
                <a:cs typeface="Times New Roman" pitchFamily="18" charset="0"/>
              </a:rPr>
              <a:t>Легко отвлекается на посторонние стимулы.</a:t>
            </a:r>
          </a:p>
          <a:p>
            <a:pPr marL="370332" indent="-342900">
              <a:buAutoNum type="arabicPeriod"/>
            </a:pPr>
            <a:r>
              <a:rPr lang="ru-RU" sz="1600" dirty="0" smtClean="0">
                <a:solidFill>
                  <a:schemeClr val="tx1"/>
                </a:solidFill>
                <a:latin typeface="Times New Roman" pitchFamily="18" charset="0"/>
                <a:cs typeface="Times New Roman" pitchFamily="18" charset="0"/>
              </a:rPr>
              <a:t>С трудом дожидается своей очереди во время игр и в различных ситуациях в коллективе.</a:t>
            </a:r>
          </a:p>
          <a:p>
            <a:pPr marL="370332" indent="-342900">
              <a:buAutoNum type="arabicPeriod"/>
            </a:pPr>
            <a:r>
              <a:rPr lang="ru-RU" sz="1600" dirty="0" smtClean="0">
                <a:solidFill>
                  <a:schemeClr val="tx1"/>
                </a:solidFill>
                <a:latin typeface="Times New Roman" pitchFamily="18" charset="0"/>
                <a:cs typeface="Times New Roman" pitchFamily="18" charset="0"/>
              </a:rPr>
              <a:t>На вопросы часто отвечает не задумываясь, не выслушав их до конца.</a:t>
            </a:r>
          </a:p>
          <a:p>
            <a:pPr marL="370332" indent="-342900">
              <a:buAutoNum type="arabicPeriod"/>
            </a:pPr>
            <a:r>
              <a:rPr lang="ru-RU" sz="1600" dirty="0" smtClean="0">
                <a:solidFill>
                  <a:schemeClr val="tx1"/>
                </a:solidFill>
                <a:latin typeface="Times New Roman" pitchFamily="18" charset="0"/>
                <a:cs typeface="Times New Roman" pitchFamily="18" charset="0"/>
              </a:rPr>
              <a:t>С трудом сохраняет внимание при выполнении заданий или во время игр.</a:t>
            </a:r>
          </a:p>
          <a:p>
            <a:pPr marL="370332" indent="-342900">
              <a:buAutoNum type="arabicPeriod"/>
            </a:pPr>
            <a:r>
              <a:rPr lang="ru-RU" sz="1600" dirty="0" smtClean="0">
                <a:solidFill>
                  <a:schemeClr val="tx1"/>
                </a:solidFill>
                <a:latin typeface="Times New Roman" pitchFamily="18" charset="0"/>
                <a:cs typeface="Times New Roman" pitchFamily="18" charset="0"/>
              </a:rPr>
              <a:t>Часто переходит от одного незавершенного действия к другому.</a:t>
            </a:r>
          </a:p>
          <a:p>
            <a:pPr marL="370332" indent="-342900">
              <a:buAutoNum type="arabicPeriod"/>
            </a:pPr>
            <a:r>
              <a:rPr lang="ru-RU" sz="1600" dirty="0" smtClean="0">
                <a:solidFill>
                  <a:schemeClr val="tx1"/>
                </a:solidFill>
                <a:latin typeface="Times New Roman" pitchFamily="18" charset="0"/>
                <a:cs typeface="Times New Roman" pitchFamily="18" charset="0"/>
              </a:rPr>
              <a:t>Не может играть тихо, спокойно.</a:t>
            </a:r>
          </a:p>
          <a:p>
            <a:pPr marL="370332" indent="-342900">
              <a:buAutoNum type="arabicPeriod"/>
            </a:pPr>
            <a:r>
              <a:rPr lang="ru-RU" sz="1600" dirty="0" smtClean="0">
                <a:solidFill>
                  <a:schemeClr val="tx1"/>
                </a:solidFill>
                <a:latin typeface="Times New Roman" pitchFamily="18" charset="0"/>
                <a:cs typeface="Times New Roman" pitchFamily="18" charset="0"/>
              </a:rPr>
              <a:t>Болтливый.</a:t>
            </a:r>
          </a:p>
          <a:p>
            <a:pPr marL="370332" indent="-342900">
              <a:buAutoNum type="arabicPeriod"/>
            </a:pPr>
            <a:r>
              <a:rPr lang="ru-RU" sz="1600" dirty="0" smtClean="0">
                <a:solidFill>
                  <a:schemeClr val="tx1"/>
                </a:solidFill>
                <a:latin typeface="Times New Roman" pitchFamily="18" charset="0"/>
                <a:cs typeface="Times New Roman" pitchFamily="18" charset="0"/>
              </a:rPr>
              <a:t>Часто мешает другим, пристает к окружающим.</a:t>
            </a:r>
          </a:p>
          <a:p>
            <a:pPr marL="370332" indent="-342900">
              <a:buAutoNum type="arabicPeriod"/>
            </a:pPr>
            <a:r>
              <a:rPr lang="ru-RU" sz="1600" dirty="0" smtClean="0">
                <a:solidFill>
                  <a:schemeClr val="tx1"/>
                </a:solidFill>
                <a:latin typeface="Times New Roman" pitchFamily="18" charset="0"/>
                <a:cs typeface="Times New Roman" pitchFamily="18" charset="0"/>
              </a:rPr>
              <a:t>Часто складывается впечатление, что ребенок не слушает обращенную к нему речь.</a:t>
            </a:r>
          </a:p>
          <a:p>
            <a:pPr marL="370332" indent="-342900">
              <a:buAutoNum type="arabicPeriod"/>
            </a:pPr>
            <a:r>
              <a:rPr lang="ru-RU" sz="1600" dirty="0" smtClean="0">
                <a:solidFill>
                  <a:schemeClr val="tx1"/>
                </a:solidFill>
                <a:latin typeface="Times New Roman" pitchFamily="18" charset="0"/>
                <a:cs typeface="Times New Roman" pitchFamily="18" charset="0"/>
              </a:rPr>
              <a:t>Иногда совершает опасные действия, не задумываясь о последствиях, но приключений или острых ощущений не ищет. </a:t>
            </a:r>
            <a:endParaRPr lang="ru-RU" sz="1600" dirty="0">
              <a:solidFill>
                <a:schemeClr val="tx1"/>
              </a:solidFill>
              <a:latin typeface="Times New Roman" pitchFamily="18" charset="0"/>
              <a:cs typeface="Times New Roman" pitchFamily="18" charset="0"/>
            </a:endParaRPr>
          </a:p>
        </p:txBody>
      </p:sp>
      <p:pic>
        <p:nvPicPr>
          <p:cNvPr id="5123" name="Picture 3" descr="C:\Users\user\Desktop\ill.jpg"/>
          <p:cNvPicPr>
            <a:picLocks noChangeAspect="1" noChangeArrowheads="1"/>
          </p:cNvPicPr>
          <p:nvPr/>
        </p:nvPicPr>
        <p:blipFill>
          <a:blip r:embed="rId3" cstate="print"/>
          <a:srcRect/>
          <a:stretch>
            <a:fillRect/>
          </a:stretch>
        </p:blipFill>
        <p:spPr bwMode="auto">
          <a:xfrm>
            <a:off x="7822413" y="0"/>
            <a:ext cx="1321587" cy="176211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latin typeface="Times New Roman" pitchFamily="18" charset="0"/>
                <a:cs typeface="Times New Roman" pitchFamily="18" charset="0"/>
              </a:rPr>
              <a:t>                </a:t>
            </a:r>
            <a:r>
              <a:rPr lang="ru-RU" sz="3200" b="1" i="1" u="sng" dirty="0" smtClean="0">
                <a:latin typeface="Times New Roman" pitchFamily="18" charset="0"/>
                <a:cs typeface="Times New Roman" pitchFamily="18" charset="0"/>
              </a:rPr>
              <a:t>Проблемы обучения </a:t>
            </a:r>
            <a:br>
              <a:rPr lang="ru-RU" sz="3200" b="1" i="1" u="sng" dirty="0" smtClean="0">
                <a:latin typeface="Times New Roman" pitchFamily="18" charset="0"/>
                <a:cs typeface="Times New Roman" pitchFamily="18" charset="0"/>
              </a:rPr>
            </a:br>
            <a:r>
              <a:rPr lang="ru-RU" sz="3200" b="1" i="1" dirty="0" smtClean="0">
                <a:latin typeface="Times New Roman" pitchFamily="18" charset="0"/>
                <a:cs typeface="Times New Roman" pitchFamily="18" charset="0"/>
              </a:rPr>
              <a:t>              </a:t>
            </a:r>
            <a:r>
              <a:rPr lang="ru-RU" sz="3200" b="1" i="1" u="sng" dirty="0" err="1" smtClean="0">
                <a:latin typeface="Times New Roman" pitchFamily="18" charset="0"/>
                <a:cs typeface="Times New Roman" pitchFamily="18" charset="0"/>
              </a:rPr>
              <a:t>гиперактивных</a:t>
            </a:r>
            <a:r>
              <a:rPr lang="ru-RU" sz="3200" b="1" i="1" u="sng" dirty="0" smtClean="0">
                <a:latin typeface="Times New Roman" pitchFamily="18" charset="0"/>
                <a:cs typeface="Times New Roman" pitchFamily="18" charset="0"/>
              </a:rPr>
              <a:t>  детей</a:t>
            </a:r>
            <a:endParaRPr lang="ru-RU" sz="3200" b="1" i="1" u="sng" dirty="0">
              <a:latin typeface="Times New Roman" pitchFamily="18" charset="0"/>
              <a:cs typeface="Times New Roman" pitchFamily="18" charset="0"/>
            </a:endParaRPr>
          </a:p>
        </p:txBody>
      </p:sp>
      <p:sp>
        <p:nvSpPr>
          <p:cNvPr id="3" name="Содержимое 2"/>
          <p:cNvSpPr>
            <a:spLocks noGrp="1"/>
          </p:cNvSpPr>
          <p:nvPr>
            <p:ph idx="1"/>
          </p:nvPr>
        </p:nvSpPr>
        <p:spPr>
          <a:xfrm>
            <a:off x="1435608" y="2000240"/>
            <a:ext cx="7498080" cy="4643470"/>
          </a:xfrm>
        </p:spPr>
        <p:txBody>
          <a:bodyPr>
            <a:normAutofit/>
          </a:bodyPr>
          <a:lstStyle/>
          <a:p>
            <a:pPr marL="425196" indent="-342900">
              <a:buAutoNum type="arabicPeriod"/>
            </a:pPr>
            <a:r>
              <a:rPr lang="ru-RU" sz="1600" dirty="0" err="1" smtClean="0">
                <a:latin typeface="Times New Roman" pitchFamily="18" charset="0"/>
                <a:cs typeface="Times New Roman" pitchFamily="18" charset="0"/>
              </a:rPr>
              <a:t>Гиперактивные</a:t>
            </a:r>
            <a:r>
              <a:rPr lang="ru-RU" sz="1600" dirty="0" smtClean="0">
                <a:latin typeface="Times New Roman" pitchFamily="18" charset="0"/>
                <a:cs typeface="Times New Roman" pitchFamily="18" charset="0"/>
              </a:rPr>
              <a:t> дети испытывают повышенную потребность в движении, что противоречит требованиям дошкольной жизни, т.к. дошкольные правила не позволяют им свободно двигаться во время занятий. </a:t>
            </a:r>
          </a:p>
          <a:p>
            <a:pPr marL="425196" indent="-342900">
              <a:buAutoNum type="arabicPeriod"/>
            </a:pPr>
            <a:r>
              <a:rPr lang="ru-RU" sz="1600" dirty="0" smtClean="0">
                <a:latin typeface="Times New Roman" pitchFamily="18" charset="0"/>
                <a:cs typeface="Times New Roman" pitchFamily="18" charset="0"/>
              </a:rPr>
              <a:t>Следующей проблемой является противоречие между импульсивностью поведения и нормативностью отношений на занятиях , что проявляется в несоответствии поведения ребенка установившейся схеме: вопрос воспитателя – ответ ребенка.</a:t>
            </a:r>
          </a:p>
          <a:p>
            <a:pPr marL="425196" indent="-342900">
              <a:buAutoNum type="arabicPeriod"/>
            </a:pPr>
            <a:r>
              <a:rPr lang="ru-RU" sz="1600" dirty="0" err="1" smtClean="0">
                <a:latin typeface="Times New Roman" pitchFamily="18" charset="0"/>
                <a:cs typeface="Times New Roman" pitchFamily="18" charset="0"/>
              </a:rPr>
              <a:t>Гиперактивным</a:t>
            </a:r>
            <a:r>
              <a:rPr lang="ru-RU" sz="1600" dirty="0" smtClean="0">
                <a:latin typeface="Times New Roman" pitchFamily="18" charset="0"/>
                <a:cs typeface="Times New Roman" pitchFamily="18" charset="0"/>
              </a:rPr>
              <a:t> детям свойственна неустойчивая работоспособность, что является причиной нарастания большого количества ошибок при ответах и выполнении  заданий при наступлении состояния утомления.</a:t>
            </a:r>
          </a:p>
          <a:p>
            <a:pPr marL="425196" indent="-342900">
              <a:buAutoNum type="arabicPeriod"/>
            </a:pPr>
            <a:r>
              <a:rPr lang="ru-RU" sz="1600" dirty="0" smtClean="0">
                <a:latin typeface="Times New Roman" pitchFamily="18" charset="0"/>
                <a:cs typeface="Times New Roman" pitchFamily="18" charset="0"/>
              </a:rPr>
              <a:t>Навыки  письма п прописях у </a:t>
            </a:r>
            <a:r>
              <a:rPr lang="ru-RU" sz="1600" dirty="0" err="1" smtClean="0">
                <a:latin typeface="Times New Roman" pitchFamily="18" charset="0"/>
                <a:cs typeface="Times New Roman" pitchFamily="18" charset="0"/>
              </a:rPr>
              <a:t>гиперактивного</a:t>
            </a:r>
            <a:r>
              <a:rPr lang="ru-RU" sz="1600" dirty="0" smtClean="0">
                <a:latin typeface="Times New Roman" pitchFamily="18" charset="0"/>
                <a:cs typeface="Times New Roman" pitchFamily="18" charset="0"/>
              </a:rPr>
              <a:t> ребенка значительно ниже, чем у сверстников, и не соответствует его интеллектуальным способностям. Письменные работы выполняются неряшливо, с ошибками из-за невнимательности. </a:t>
            </a:r>
          </a:p>
        </p:txBody>
      </p:sp>
      <p:pic>
        <p:nvPicPr>
          <p:cNvPr id="6146" name="Picture 2" descr="C:\Users\user\Desktop\e567b51680feb778b2097a0293d68a2d.gif"/>
          <p:cNvPicPr>
            <a:picLocks noChangeAspect="1" noChangeArrowheads="1" noCrop="1"/>
          </p:cNvPicPr>
          <p:nvPr/>
        </p:nvPicPr>
        <p:blipFill>
          <a:blip r:embed="rId3" cstate="print"/>
          <a:srcRect/>
          <a:stretch>
            <a:fillRect/>
          </a:stretch>
        </p:blipFill>
        <p:spPr bwMode="auto">
          <a:xfrm>
            <a:off x="1500166" y="214290"/>
            <a:ext cx="1214446" cy="170600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2082792"/>
          </a:xfrm>
        </p:spPr>
        <p:txBody>
          <a:bodyPr>
            <a:normAutofit/>
          </a:bodyPr>
          <a:lstStyle/>
          <a:p>
            <a:r>
              <a:rPr lang="ru-RU" sz="3200" dirty="0" smtClean="0">
                <a:latin typeface="Times New Roman" pitchFamily="18" charset="0"/>
                <a:cs typeface="Times New Roman" pitchFamily="18" charset="0"/>
              </a:rPr>
              <a:t>            </a:t>
            </a:r>
            <a:r>
              <a:rPr lang="ru-RU" sz="3200" b="1" i="1" u="sng" dirty="0" smtClean="0">
                <a:latin typeface="Times New Roman" pitchFamily="18" charset="0"/>
                <a:cs typeface="Times New Roman" pitchFamily="18" charset="0"/>
              </a:rPr>
              <a:t>Рекомендации родителям </a:t>
            </a:r>
            <a:br>
              <a:rPr lang="ru-RU" sz="3200" b="1" i="1" u="sng" dirty="0" smtClean="0">
                <a:latin typeface="Times New Roman" pitchFamily="18" charset="0"/>
                <a:cs typeface="Times New Roman" pitchFamily="18" charset="0"/>
              </a:rPr>
            </a:br>
            <a:r>
              <a:rPr lang="ru-RU" sz="3200" b="1" i="1" dirty="0" smtClean="0">
                <a:latin typeface="Times New Roman" pitchFamily="18" charset="0"/>
                <a:cs typeface="Times New Roman" pitchFamily="18" charset="0"/>
              </a:rPr>
              <a:t>                   </a:t>
            </a:r>
            <a:r>
              <a:rPr lang="ru-RU" sz="3200" b="1" i="1" u="sng" dirty="0" smtClean="0">
                <a:latin typeface="Times New Roman" pitchFamily="18" charset="0"/>
                <a:cs typeface="Times New Roman" pitchFamily="18" charset="0"/>
              </a:rPr>
              <a:t>по воспитанию</a:t>
            </a:r>
            <a:br>
              <a:rPr lang="ru-RU" sz="3200" b="1" i="1" u="sng" dirty="0" smtClean="0">
                <a:latin typeface="Times New Roman" pitchFamily="18" charset="0"/>
                <a:cs typeface="Times New Roman" pitchFamily="18" charset="0"/>
              </a:rPr>
            </a:br>
            <a:r>
              <a:rPr lang="ru-RU" sz="3200" b="1" i="1" dirty="0" smtClean="0">
                <a:latin typeface="Times New Roman" pitchFamily="18" charset="0"/>
                <a:cs typeface="Times New Roman" pitchFamily="18" charset="0"/>
              </a:rPr>
              <a:t>              </a:t>
            </a:r>
            <a:r>
              <a:rPr lang="ru-RU" sz="3200" b="1" i="1" u="sng" dirty="0" err="1" smtClean="0">
                <a:latin typeface="Times New Roman" pitchFamily="18" charset="0"/>
                <a:cs typeface="Times New Roman" pitchFamily="18" charset="0"/>
              </a:rPr>
              <a:t>гиперактивного</a:t>
            </a:r>
            <a:r>
              <a:rPr lang="ru-RU" sz="3200" b="1" i="1" u="sng" dirty="0" smtClean="0">
                <a:latin typeface="Times New Roman" pitchFamily="18" charset="0"/>
                <a:cs typeface="Times New Roman" pitchFamily="18" charset="0"/>
              </a:rPr>
              <a:t> ребенка</a:t>
            </a:r>
            <a:endParaRPr lang="ru-RU" sz="3200" b="1" i="1" u="sng" dirty="0">
              <a:latin typeface="Times New Roman" pitchFamily="18" charset="0"/>
              <a:cs typeface="Times New Roman" pitchFamily="18" charset="0"/>
            </a:endParaRPr>
          </a:p>
        </p:txBody>
      </p:sp>
      <p:pic>
        <p:nvPicPr>
          <p:cNvPr id="4099" name="Picture 3" descr="C:\Users\user\Desktop\1297749501_deti.gif"/>
          <p:cNvPicPr>
            <a:picLocks noGrp="1" noChangeAspect="1" noChangeArrowheads="1"/>
          </p:cNvPicPr>
          <p:nvPr>
            <p:ph idx="1"/>
          </p:nvPr>
        </p:nvPicPr>
        <p:blipFill>
          <a:blip r:embed="rId3" cstate="print"/>
          <a:srcRect/>
          <a:stretch>
            <a:fillRect/>
          </a:stretch>
        </p:blipFill>
        <p:spPr bwMode="auto">
          <a:xfrm>
            <a:off x="2500298" y="1785926"/>
            <a:ext cx="5151455" cy="471815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I.</a:t>
            </a:r>
            <a:r>
              <a:rPr lang="ru-RU" sz="3200" i="1" dirty="0" smtClean="0">
                <a:latin typeface="Times New Roman" pitchFamily="18" charset="0"/>
                <a:cs typeface="Times New Roman" pitchFamily="18" charset="0"/>
              </a:rPr>
              <a:t> Поведение близких ребенку </a:t>
            </a:r>
            <a:br>
              <a:rPr lang="ru-RU" sz="3200" i="1" dirty="0" smtClean="0">
                <a:latin typeface="Times New Roman" pitchFamily="18" charset="0"/>
                <a:cs typeface="Times New Roman" pitchFamily="18" charset="0"/>
              </a:rPr>
            </a:br>
            <a:r>
              <a:rPr lang="ru-RU" sz="3200" i="1" dirty="0" smtClean="0">
                <a:latin typeface="Times New Roman" pitchFamily="18" charset="0"/>
                <a:cs typeface="Times New Roman" pitchFamily="18" charset="0"/>
              </a:rPr>
              <a:t>                    взрослых людей</a:t>
            </a:r>
            <a:endParaRPr lang="ru-RU" sz="3200" i="1" dirty="0">
              <a:latin typeface="Times New Roman" pitchFamily="18" charset="0"/>
              <a:cs typeface="Times New Roman" pitchFamily="18" charset="0"/>
            </a:endParaRPr>
          </a:p>
        </p:txBody>
      </p:sp>
      <p:sp>
        <p:nvSpPr>
          <p:cNvPr id="3" name="Содержимое 2"/>
          <p:cNvSpPr>
            <a:spLocks noGrp="1"/>
          </p:cNvSpPr>
          <p:nvPr>
            <p:ph idx="1"/>
          </p:nvPr>
        </p:nvSpPr>
        <p:spPr>
          <a:xfrm>
            <a:off x="4714876" y="1500174"/>
            <a:ext cx="4218812" cy="5143536"/>
          </a:xfrm>
        </p:spPr>
        <p:txBody>
          <a:bodyPr>
            <a:normAutofit/>
          </a:bodyPr>
          <a:lstStyle/>
          <a:p>
            <a:r>
              <a:rPr lang="ru-RU" sz="1600" dirty="0" smtClean="0">
                <a:latin typeface="Times New Roman" pitchFamily="18" charset="0"/>
                <a:cs typeface="Times New Roman" pitchFamily="18" charset="0"/>
              </a:rPr>
              <a:t>Старайтесь по возможности сдерживать свои бурные аффекты, особенно если вы огорчены или недовольны поведением ребенка. Эмоционально поддерживайте детей во всех попытках конструктивного, позитивного поведения, какими бы незначительными они ни были. Воспитывайте в себе интерес к тому, чтобы глубже познать и понять ребенка.</a:t>
            </a:r>
          </a:p>
          <a:p>
            <a:r>
              <a:rPr lang="ru-RU" sz="1600" dirty="0" smtClean="0">
                <a:latin typeface="Times New Roman" pitchFamily="18" charset="0"/>
                <a:cs typeface="Times New Roman" pitchFamily="18" charset="0"/>
              </a:rPr>
              <a:t>Избегайте категоричных слов и выражений, жестких оценок, упреков, угроз, которые могут создать напряженную обстановку и вызвать конфликт в семье.</a:t>
            </a:r>
          </a:p>
          <a:p>
            <a:r>
              <a:rPr lang="ru-RU" sz="1600" dirty="0" smtClean="0">
                <a:latin typeface="Times New Roman" pitchFamily="18" charset="0"/>
                <a:cs typeface="Times New Roman" pitchFamily="18" charset="0"/>
              </a:rPr>
              <a:t>Следите за своей речью, старайтесь говорить спокойным голосом. Гнев, возмущение плохо поддаются контролю. Выражая недовольство, не манипулируйте чувствами ребенка и не унижайте его.</a:t>
            </a:r>
          </a:p>
        </p:txBody>
      </p:sp>
      <p:pic>
        <p:nvPicPr>
          <p:cNvPr id="7171" name="Picture 3" descr="C:\Users\user\Desktop\111.jpg"/>
          <p:cNvPicPr>
            <a:picLocks noChangeAspect="1" noChangeArrowheads="1"/>
          </p:cNvPicPr>
          <p:nvPr/>
        </p:nvPicPr>
        <p:blipFill>
          <a:blip r:embed="rId3" cstate="print"/>
          <a:srcRect/>
          <a:stretch>
            <a:fillRect/>
          </a:stretch>
        </p:blipFill>
        <p:spPr bwMode="auto">
          <a:xfrm>
            <a:off x="1214414" y="1928802"/>
            <a:ext cx="3571900" cy="407196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latin typeface="Times New Roman" pitchFamily="18" charset="0"/>
                <a:cs typeface="Times New Roman" pitchFamily="18" charset="0"/>
              </a:rPr>
              <a:t>       </a:t>
            </a:r>
            <a:r>
              <a:rPr lang="en-US" sz="3600" i="1" dirty="0" smtClean="0">
                <a:latin typeface="Times New Roman" pitchFamily="18" charset="0"/>
                <a:cs typeface="Times New Roman" pitchFamily="18" charset="0"/>
              </a:rPr>
              <a:t>II.</a:t>
            </a:r>
            <a:r>
              <a:rPr lang="ru-RU" sz="3600" i="1" dirty="0" smtClean="0">
                <a:latin typeface="Times New Roman" pitchFamily="18" charset="0"/>
                <a:cs typeface="Times New Roman" pitchFamily="18" charset="0"/>
              </a:rPr>
              <a:t> Организация благоприятной</a:t>
            </a:r>
            <a:br>
              <a:rPr lang="ru-RU" sz="3600" i="1" dirty="0" smtClean="0">
                <a:latin typeface="Times New Roman" pitchFamily="18" charset="0"/>
                <a:cs typeface="Times New Roman" pitchFamily="18" charset="0"/>
              </a:rPr>
            </a:br>
            <a:r>
              <a:rPr lang="ru-RU" sz="3600" i="1" dirty="0" smtClean="0">
                <a:latin typeface="Times New Roman" pitchFamily="18" charset="0"/>
                <a:cs typeface="Times New Roman" pitchFamily="18" charset="0"/>
              </a:rPr>
              <a:t>               обстановки в семье</a:t>
            </a:r>
            <a:endParaRPr lang="ru-RU" sz="3600" i="1" dirty="0">
              <a:latin typeface="Times New Roman" pitchFamily="18" charset="0"/>
              <a:cs typeface="Times New Roman" pitchFamily="18" charset="0"/>
            </a:endParaRPr>
          </a:p>
        </p:txBody>
      </p:sp>
      <p:sp>
        <p:nvSpPr>
          <p:cNvPr id="3" name="Содержимое 2"/>
          <p:cNvSpPr>
            <a:spLocks noGrp="1"/>
          </p:cNvSpPr>
          <p:nvPr>
            <p:ph idx="1"/>
          </p:nvPr>
        </p:nvSpPr>
        <p:spPr>
          <a:xfrm>
            <a:off x="1435608" y="1571612"/>
            <a:ext cx="3636458" cy="4676788"/>
          </a:xfrm>
        </p:spPr>
        <p:txBody>
          <a:bodyPr>
            <a:normAutofit lnSpcReduction="10000"/>
          </a:bodyPr>
          <a:lstStyle/>
          <a:p>
            <a:r>
              <a:rPr lang="ru-RU" sz="1600" dirty="0" smtClean="0">
                <a:latin typeface="Times New Roman" pitchFamily="18" charset="0"/>
                <a:cs typeface="Times New Roman" pitchFamily="18" charset="0"/>
              </a:rPr>
              <a:t>Если есть возможность, постарайтесь выделить для ребенка комнату или ее часть для занятий, игр, уединения (то есть его собственную «территорию»).</a:t>
            </a:r>
          </a:p>
          <a:p>
            <a:r>
              <a:rPr lang="ru-RU" sz="1600" dirty="0" smtClean="0">
                <a:latin typeface="Times New Roman" pitchFamily="18" charset="0"/>
                <a:cs typeface="Times New Roman" pitchFamily="18" charset="0"/>
              </a:rPr>
              <a:t>Организация всей жизни должна действовать на ребенка успокаивающе. Для этого вместе с ним составьте распорядок дня, следуя которому проявляйте одновременно гибкость и упорство.</a:t>
            </a:r>
          </a:p>
          <a:p>
            <a:r>
              <a:rPr lang="ru-RU" sz="1600" dirty="0" smtClean="0">
                <a:latin typeface="Times New Roman" pitchFamily="18" charset="0"/>
                <a:cs typeface="Times New Roman" pitchFamily="18" charset="0"/>
              </a:rPr>
              <a:t>Определите для ребенка круг обязанностей, а их исполнение держите под постоянным наблюдением и контролем, но не слишком жестко. Чаще отмечайте и хвалите его усилия, даже если результаты далеки от совершенства.</a:t>
            </a:r>
            <a:endParaRPr lang="ru-RU" sz="1600" dirty="0">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3" cstate="print"/>
          <a:srcRect/>
          <a:stretch>
            <a:fillRect/>
          </a:stretch>
        </p:blipFill>
        <p:spPr bwMode="auto">
          <a:xfrm>
            <a:off x="5357818" y="928670"/>
            <a:ext cx="3571900" cy="57651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600" i="1" dirty="0" smtClean="0">
                <a:latin typeface="Times New Roman" pitchFamily="18" charset="0"/>
                <a:cs typeface="Times New Roman" pitchFamily="18" charset="0"/>
              </a:rPr>
              <a:t>III. </a:t>
            </a:r>
            <a:r>
              <a:rPr lang="ru-RU" sz="3600" i="1" dirty="0" smtClean="0">
                <a:latin typeface="Times New Roman" pitchFamily="18" charset="0"/>
                <a:cs typeface="Times New Roman" pitchFamily="18" charset="0"/>
              </a:rPr>
              <a:t>Активное взаимодействие ребенка </a:t>
            </a:r>
            <a:br>
              <a:rPr lang="ru-RU" sz="3600" i="1" dirty="0" smtClean="0">
                <a:latin typeface="Times New Roman" pitchFamily="18" charset="0"/>
                <a:cs typeface="Times New Roman" pitchFamily="18" charset="0"/>
              </a:rPr>
            </a:br>
            <a:r>
              <a:rPr lang="ru-RU" sz="3600" i="1" dirty="0" smtClean="0">
                <a:latin typeface="Times New Roman" pitchFamily="18" charset="0"/>
                <a:cs typeface="Times New Roman" pitchFamily="18" charset="0"/>
              </a:rPr>
              <a:t>            с близкими взрослыми</a:t>
            </a:r>
            <a:endParaRPr lang="ru-RU" sz="3600" i="1" dirty="0">
              <a:latin typeface="Times New Roman" pitchFamily="18" charset="0"/>
              <a:cs typeface="Times New Roman" pitchFamily="18" charset="0"/>
            </a:endParaRPr>
          </a:p>
        </p:txBody>
      </p:sp>
      <p:sp>
        <p:nvSpPr>
          <p:cNvPr id="3" name="Содержимое 2"/>
          <p:cNvSpPr>
            <a:spLocks noGrp="1"/>
          </p:cNvSpPr>
          <p:nvPr>
            <p:ph idx="1"/>
          </p:nvPr>
        </p:nvSpPr>
        <p:spPr>
          <a:xfrm>
            <a:off x="4714876" y="1785926"/>
            <a:ext cx="4218812" cy="4786346"/>
          </a:xfrm>
        </p:spPr>
        <p:txBody>
          <a:bodyPr>
            <a:normAutofit/>
          </a:bodyPr>
          <a:lstStyle/>
          <a:p>
            <a:r>
              <a:rPr lang="ru-RU" sz="1600" dirty="0" smtClean="0">
                <a:latin typeface="Times New Roman" pitchFamily="18" charset="0"/>
                <a:cs typeface="Times New Roman" pitchFamily="18" charset="0"/>
              </a:rPr>
              <a:t>Эмоциональное сближение.</a:t>
            </a:r>
          </a:p>
          <a:p>
            <a:r>
              <a:rPr lang="ru-RU" sz="1600" dirty="0" smtClean="0">
                <a:latin typeface="Times New Roman" pitchFamily="18" charset="0"/>
                <a:cs typeface="Times New Roman" pitchFamily="18" charset="0"/>
              </a:rPr>
              <a:t>Игровая деятельность.</a:t>
            </a:r>
          </a:p>
          <a:p>
            <a:r>
              <a:rPr lang="ru-RU" sz="1600" dirty="0" smtClean="0">
                <a:latin typeface="Times New Roman" pitchFamily="18" charset="0"/>
                <a:cs typeface="Times New Roman" pitchFamily="18" charset="0"/>
              </a:rPr>
              <a:t>Не опускайте рук. Любите вашего норовистого ребенка, помогите ему быть успешным, преодолеть школьные трудности. </a:t>
            </a:r>
          </a:p>
          <a:p>
            <a:r>
              <a:rPr lang="ru-RU" sz="1600" dirty="0" smtClean="0">
                <a:latin typeface="Times New Roman" pitchFamily="18" charset="0"/>
                <a:cs typeface="Times New Roman" pitchFamily="18" charset="0"/>
              </a:rPr>
              <a:t>Когда становится совсем тяжело, вспомните, что к подростковому возрасту, а у некоторых детей и раньше, </a:t>
            </a:r>
            <a:r>
              <a:rPr lang="ru-RU" sz="1600" dirty="0" err="1" smtClean="0">
                <a:latin typeface="Times New Roman" pitchFamily="18" charset="0"/>
                <a:cs typeface="Times New Roman" pitchFamily="18" charset="0"/>
              </a:rPr>
              <a:t>гиперактивность</a:t>
            </a:r>
            <a:r>
              <a:rPr lang="ru-RU" sz="1600" dirty="0" smtClean="0">
                <a:latin typeface="Times New Roman" pitchFamily="18" charset="0"/>
                <a:cs typeface="Times New Roman" pitchFamily="18" charset="0"/>
              </a:rPr>
              <a:t> проходит. Важно, чтобы ребенок подошел к этому возрасту без груза отрицательных эмоций и комплексов неполноценности. Так что если у вас </a:t>
            </a:r>
            <a:r>
              <a:rPr lang="ru-RU" sz="1600" dirty="0" err="1" smtClean="0">
                <a:latin typeface="Times New Roman" pitchFamily="18" charset="0"/>
                <a:cs typeface="Times New Roman" pitchFamily="18" charset="0"/>
              </a:rPr>
              <a:t>гиперактивный</a:t>
            </a:r>
            <a:r>
              <a:rPr lang="ru-RU" sz="1600" dirty="0" smtClean="0">
                <a:latin typeface="Times New Roman" pitchFamily="18" charset="0"/>
                <a:cs typeface="Times New Roman" pitchFamily="18" charset="0"/>
              </a:rPr>
              <a:t> ребенок, помогите ему: все в ваших руках.</a:t>
            </a:r>
            <a:endParaRPr lang="ru-RU" sz="1600" dirty="0">
              <a:latin typeface="Times New Roman" pitchFamily="18" charset="0"/>
              <a:cs typeface="Times New Roman" pitchFamily="18" charset="0"/>
            </a:endParaRPr>
          </a:p>
        </p:txBody>
      </p:sp>
      <p:pic>
        <p:nvPicPr>
          <p:cNvPr id="9219" name="Picture 3" descr="C:\Users\user\Desktop\anigifqwc.gif"/>
          <p:cNvPicPr>
            <a:picLocks noChangeAspect="1" noChangeArrowheads="1" noCrop="1"/>
          </p:cNvPicPr>
          <p:nvPr/>
        </p:nvPicPr>
        <p:blipFill>
          <a:blip r:embed="rId3" cstate="print"/>
          <a:srcRect/>
          <a:stretch>
            <a:fillRect/>
          </a:stretch>
        </p:blipFill>
        <p:spPr bwMode="auto">
          <a:xfrm>
            <a:off x="1071538" y="2071678"/>
            <a:ext cx="3714776" cy="371477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185</TotalTime>
  <Words>808</Words>
  <Application>Microsoft Office PowerPoint</Application>
  <PresentationFormat>Экран (4:3)</PresentationFormat>
  <Paragraphs>83</Paragraphs>
  <Slides>11</Slides>
  <Notes>10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Солнцестояние</vt:lpstr>
      <vt:lpstr>Муниципальное бюджетное дошкольное образовательное учреждение «Детский сад № 5 «Дружба»  368670, Республика Дагестан, город Дагестанские Огни, пер.Звездный, 21 "А"         Е-mail:  oqnidou5@mail.ru ГИПЕРАКТИВНЫЙ РЕБЕНОК</vt:lpstr>
      <vt:lpstr>      Что такое гиперактивность?</vt:lpstr>
      <vt:lpstr>Как проявляется гиперактивность?</vt:lpstr>
      <vt:lpstr>            Признаки, являющиеся       диагностическими симптомами             гиперактивных  детей</vt:lpstr>
      <vt:lpstr>                Проблемы обучения                гиперактивных  детей</vt:lpstr>
      <vt:lpstr>            Рекомендации родителям                     по воспитанию               гиперактивного ребенка</vt:lpstr>
      <vt:lpstr>         I. Поведение близких ребенку                      взрослых людей</vt:lpstr>
      <vt:lpstr>       II. Организация благоприятной                обстановки в семье</vt:lpstr>
      <vt:lpstr>III. Активное взаимодействие ребенка              с близкими взрослыми</vt:lpstr>
      <vt:lpstr>                         Спасибо</vt:lpstr>
      <vt:lpstr>     Использованные источники:</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Признаки, являющиеся       диагностическими симптомами             гиперактивных  детей</dc:title>
  <dc:creator>Натали</dc:creator>
  <cp:lastModifiedBy>1111</cp:lastModifiedBy>
  <cp:revision>25</cp:revision>
  <dcterms:created xsi:type="dcterms:W3CDTF">2014-02-28T05:37:35Z</dcterms:created>
  <dcterms:modified xsi:type="dcterms:W3CDTF">2020-03-14T16:42:39Z</dcterms:modified>
</cp:coreProperties>
</file>