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0" r:id="rId3"/>
    <p:sldId id="387" r:id="rId4"/>
    <p:sldId id="415" r:id="rId5"/>
    <p:sldId id="395" r:id="rId6"/>
    <p:sldId id="397" r:id="rId7"/>
    <p:sldId id="406" r:id="rId8"/>
    <p:sldId id="409" r:id="rId9"/>
    <p:sldId id="296" r:id="rId10"/>
    <p:sldId id="394" r:id="rId11"/>
    <p:sldId id="398" r:id="rId12"/>
    <p:sldId id="401" r:id="rId13"/>
    <p:sldId id="399" r:id="rId14"/>
    <p:sldId id="400" r:id="rId15"/>
    <p:sldId id="396" r:id="rId16"/>
    <p:sldId id="402" r:id="rId17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AAC121"/>
    <a:srgbClr val="CF2513"/>
    <a:srgbClr val="544C41"/>
    <a:srgbClr val="4C3300"/>
    <a:srgbClr val="462300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378"/>
    <p:restoredTop sz="94717"/>
  </p:normalViewPr>
  <p:slideViewPr>
    <p:cSldViewPr showGuides="1">
      <p:cViewPr>
        <p:scale>
          <a:sx n="62" d="100"/>
          <a:sy n="62" d="100"/>
        </p:scale>
        <p:origin x="-2136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Образец заголовка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media" Target="file:///F:\&#1044;&#1072;%20&#1074;&#1089;&#1087;&#1086;&#1084;&#1085;&#1080;&#1090;%20&#1041;&#1086;&#1075;%20&#1080;&#1093;%20&#1076;&#1091;&#1096;&#1080;%20&#1073;&#1083;&#1072;&#1075;&#1086;&#1089;&#1082;&#1083;&#1086;&#1085;&#1085;&#1086;&#1055;&#1088;&#1077;&#1079;&#1077;&#1085;&#1090;&#1072;&#1094;&#1080;&#1103;%20&#1080;%20&#1084;&#1077;&#1090;&#1086;&#1076;.&#1088;&#1072;&#1079;&#1088;&#1072;&#1073;&#1086;&#1090;&#1082;&#1072;%20&#1074;&#1077;&#1095;&#1077;&#1088;&#1072;%20&#1087;&#1072;&#1084;&#1103;&#1090;&#1080;\rekviem.mp3" TargetMode="External"/><Relationship Id="rId4" Type="http://schemas.openxmlformats.org/officeDocument/2006/relationships/audio" Target="file:///F:\&#1044;&#1072;%20&#1074;&#1089;&#1087;&#1086;&#1084;&#1085;&#1080;&#1090;%20&#1041;&#1086;&#1075;%20&#1080;&#1093;%20&#1076;&#1091;&#1096;&#1080;%20&#1073;&#1083;&#1072;&#1075;&#1086;&#1089;&#1082;&#1083;&#1086;&#1085;&#1085;&#1086;&#1055;&#1088;&#1077;&#1079;&#1077;&#1085;&#1090;&#1072;&#1094;&#1080;&#1103;%20&#1080;%20&#1084;&#1077;&#1090;&#1086;&#1076;.&#1088;&#1072;&#1079;&#1088;&#1072;&#1073;&#1086;&#1090;&#1082;&#1072;%20&#1074;&#1077;&#1095;&#1077;&#1088;&#1072;%20&#1087;&#1072;&#1084;&#1103;&#1090;&#1080;\rekviem.mp3" TargetMode="Externa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1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sz="6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27 января  - День памяти  жертвам Холокоста.</a:t>
            </a:r>
            <a:endParaRPr kumimoji="0" lang="ru-RU" sz="7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7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Подготовила: Кожевникова Е.В.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052" name="Picture 6" descr="красивая роз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62940">
            <a:off x="4624388" y="3900488"/>
            <a:ext cx="4175125" cy="1866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Над входом в Освенцим висел лозунг </a:t>
            </a:r>
            <a:br>
              <a:rPr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</a:br>
            <a:r>
              <a:rPr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«</a:t>
            </a:r>
            <a:r>
              <a:rPr lang="en-US" altLang="x-none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Arbeit macht frei</a:t>
            </a:r>
            <a:r>
              <a:rPr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» (Труд освобождает).</a:t>
            </a:r>
            <a:endParaRPr sz="2800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67" name="Picture 4" descr="2117976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95288" y="1557338"/>
            <a:ext cx="6034087" cy="4525962"/>
          </a:xfrm>
        </p:spPr>
      </p:pic>
      <p:pic>
        <p:nvPicPr>
          <p:cNvPr id="79877" name="Picture 5" descr="auschwitz-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75" y="3057525"/>
            <a:ext cx="5457825" cy="3800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sz="4000" b="1" dirty="0">
                <a:solidFill>
                  <a:srgbClr val="CF2513"/>
                </a:solidFill>
                <a:latin typeface="Times New Roman" panose="02020603050405020304" pitchFamily="18" charset="0"/>
              </a:rPr>
              <a:t>Так выглядела зона смерти</a:t>
            </a:r>
            <a:endParaRPr sz="4000" b="1" dirty="0">
              <a:solidFill>
                <a:srgbClr val="CF2513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1" name="Picture 4" descr="2117991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79388" y="1412875"/>
            <a:ext cx="4525962" cy="4525963"/>
          </a:xfrm>
        </p:spPr>
      </p:pic>
      <p:pic>
        <p:nvPicPr>
          <p:cNvPr id="12292" name="Picture 6" descr="aushviu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338" y="1484313"/>
            <a:ext cx="4140200" cy="446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52" name="Picture 8" descr="aushvitz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975"/>
            <a:ext cx="6372225" cy="5040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53" name="Picture 9" descr="aushviu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675" y="1196975"/>
            <a:ext cx="6156325" cy="5040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54" name="Picture 10" descr="buchen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50" y="1341438"/>
            <a:ext cx="5842000" cy="4803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На территории лагеря гитлеровцы построили крематории с газовыми камерами…</a:t>
            </a:r>
            <a:endParaRPr sz="2800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5" name="Picture 4" descr="2117868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692275" y="1268413"/>
            <a:ext cx="6264275" cy="4525962"/>
          </a:xfrm>
        </p:spPr>
      </p:pic>
      <p:pic>
        <p:nvPicPr>
          <p:cNvPr id="80901" name="Picture 5" descr="21179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250" y="2492375"/>
            <a:ext cx="3841750" cy="436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3" name="Picture 7" descr="21176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2492375"/>
            <a:ext cx="3500437" cy="436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rekviem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5750" y="6215063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Это лица тех, кто стал лагерной пылью, пеплом…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39" name="Picture 4" descr="2117879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50825" y="1638300"/>
            <a:ext cx="4681538" cy="4814888"/>
          </a:xfrm>
        </p:spPr>
      </p:pic>
      <p:pic>
        <p:nvPicPr>
          <p:cNvPr id="81930" name="Picture 10" descr="05s00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75" y="1628775"/>
            <a:ext cx="5940425" cy="4803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31" name="Picture 11" descr="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38" y="2349500"/>
            <a:ext cx="5795962" cy="3775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b="1" dirty="0">
                <a:solidFill>
                  <a:srgbClr val="CF2513"/>
                </a:solidFill>
                <a:latin typeface="Times New Roman" panose="02020603050405020304" pitchFamily="18" charset="0"/>
              </a:rPr>
              <a:t>Стена смерти…</a:t>
            </a:r>
            <a:endParaRPr b="1" dirty="0">
              <a:solidFill>
                <a:srgbClr val="CF251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r>
              <a:rPr sz="2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Между блоками находится стена смерти – с 1941 – 1943 год здесь расстреляли несколько тысяч узников.. Теперь это мемориал. Возле него свечи, цветы…</a:t>
            </a:r>
            <a:endParaRPr sz="2400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64" name="Picture 5" descr="стена смерти между 10 и 11 блоками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8175" y="2781300"/>
            <a:ext cx="5761038" cy="3887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8" descr="arh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6308725"/>
            <a:ext cx="212725" cy="287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8" descr="arh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5" y="6308725"/>
            <a:ext cx="288925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8" descr="arh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738" y="6308725"/>
            <a:ext cx="246062" cy="261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b="1" dirty="0">
                <a:solidFill>
                  <a:srgbClr val="CF2513"/>
                </a:solidFill>
                <a:latin typeface="Times New Roman" panose="02020603050405020304" pitchFamily="18" charset="0"/>
              </a:rPr>
              <a:t>Стена смерти…</a:t>
            </a:r>
            <a:endParaRPr b="1" dirty="0">
              <a:solidFill>
                <a:srgbClr val="CF2513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Из воспоминаний:</a:t>
            </a:r>
            <a:endParaRPr kumimoji="0" lang="ru-RU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ru-RU" sz="2800" b="1" i="1" u="none" strike="noStrike" kern="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« Стена смерти  между 10 и 11 блоками. Тех, кого расстреливали здесь, считали «счастливцами» - их гибель была быстрой и не столь мучительной, как там, в газовой камере.»</a:t>
            </a:r>
            <a:endParaRPr kumimoji="0" lang="ru-RU" sz="2800" b="1" i="1" u="none" strike="noStrike" kern="0" cap="none" spc="0" normalizeH="0" baseline="0" noProof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6388" name="Picture 10" descr="pict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00" y="3933825"/>
            <a:ext cx="5329238" cy="2924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42938" y="857250"/>
            <a:ext cx="7858125" cy="2398713"/>
          </a:xfrm>
          <a:solidFill>
            <a:srgbClr val="544C41">
              <a:alpha val="100000"/>
            </a:srgbClr>
          </a:solidFill>
        </p:spPr>
        <p:txBody>
          <a:bodyPr vert="horz" wrap="square" lIns="91440" tIns="45720" rIns="91440" bIns="45720" anchor="ctr" anchorCtr="0"/>
          <a:p>
            <a:pPr>
              <a:buClrTx/>
              <a:buSzTx/>
              <a:buFontTx/>
            </a:pPr>
            <a:r>
              <a:rPr sz="4000" dirty="0">
                <a:solidFill>
                  <a:srgbClr val="FF6600"/>
                </a:solidFill>
                <a:latin typeface="Boyarsky" pitchFamily="33" charset="0"/>
              </a:rPr>
              <a:t>Да вспомнит Бог их души благосклонно…</a:t>
            </a:r>
            <a:endParaRPr sz="4000" dirty="0">
              <a:solidFill>
                <a:srgbClr val="FF6600"/>
              </a:solidFill>
              <a:latin typeface="Boyarsky" pitchFamily="33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38" y="4373563"/>
            <a:ext cx="6500812" cy="2198687"/>
          </a:xfrm>
          <a:solidFill>
            <a:srgbClr val="544C41">
              <a:alpha val="100000"/>
            </a:srgbClr>
          </a:solidFill>
        </p:spPr>
        <p:txBody>
          <a:bodyPr vert="horz" wrap="square" lIns="91440" tIns="45720" rIns="91440" bIns="45720" anchor="t" anchorCtr="0"/>
          <a:p>
            <a:pPr>
              <a:lnSpc>
                <a:spcPct val="80000"/>
              </a:lnSpc>
              <a:buClrTx/>
              <a:buSzTx/>
              <a:buFontTx/>
            </a:pPr>
            <a:r>
              <a:rPr sz="2000" b="1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«</a:t>
            </a:r>
            <a:r>
              <a:rPr sz="2000" b="1" dirty="0">
                <a:solidFill>
                  <a:srgbClr val="FF6600"/>
                </a:solidFill>
                <a:latin typeface="Times New Roman" panose="02020603050405020304" pitchFamily="18" charset="0"/>
                <a:ea typeface="+mn-ea"/>
                <a:cs typeface="+mn-cs"/>
              </a:rPr>
              <a:t>Сидел писец в Освенциме,</a:t>
            </a:r>
            <a:endParaRPr sz="2000" b="1" dirty="0">
              <a:solidFill>
                <a:srgbClr val="FF66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lnSpc>
                <a:spcPct val="80000"/>
              </a:lnSpc>
              <a:buClrTx/>
              <a:buSzTx/>
              <a:buFontTx/>
            </a:pPr>
            <a:r>
              <a:rPr sz="2000" b="1" dirty="0">
                <a:solidFill>
                  <a:srgbClr val="FF6600"/>
                </a:solidFill>
                <a:latin typeface="Times New Roman" panose="02020603050405020304" pitchFamily="18" charset="0"/>
                <a:ea typeface="+mn-ea"/>
                <a:cs typeface="+mn-cs"/>
              </a:rPr>
              <a:t>Считал не хуже робота – </a:t>
            </a:r>
            <a:endParaRPr sz="2000" b="1" dirty="0">
              <a:solidFill>
                <a:srgbClr val="FF66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lnSpc>
                <a:spcPct val="80000"/>
              </a:lnSpc>
              <a:buClrTx/>
              <a:buSzTx/>
              <a:buFontTx/>
            </a:pPr>
            <a:r>
              <a:rPr sz="2000" b="1" dirty="0">
                <a:solidFill>
                  <a:srgbClr val="FF6600"/>
                </a:solidFill>
                <a:latin typeface="Times New Roman" panose="02020603050405020304" pitchFamily="18" charset="0"/>
                <a:ea typeface="+mn-ea"/>
                <a:cs typeface="+mn-cs"/>
              </a:rPr>
              <a:t>От матерей с младенцами</a:t>
            </a:r>
            <a:endParaRPr sz="2000" b="1" dirty="0">
              <a:solidFill>
                <a:srgbClr val="FF66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lnSpc>
                <a:spcPct val="80000"/>
              </a:lnSpc>
              <a:buClrTx/>
              <a:buSzTx/>
              <a:buFontTx/>
            </a:pPr>
            <a:r>
              <a:rPr sz="2000" b="1" dirty="0">
                <a:solidFill>
                  <a:srgbClr val="FF6600"/>
                </a:solidFill>
                <a:latin typeface="Times New Roman" panose="02020603050405020304" pitchFamily="18" charset="0"/>
                <a:ea typeface="+mn-ea"/>
                <a:cs typeface="+mn-cs"/>
              </a:rPr>
              <a:t>Волос на сколько добыто.»</a:t>
            </a:r>
            <a:endParaRPr sz="2000" b="1" dirty="0">
              <a:solidFill>
                <a:srgbClr val="FF66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lnSpc>
                <a:spcPct val="80000"/>
              </a:lnSpc>
              <a:buClrTx/>
              <a:buSzTx/>
              <a:buFontTx/>
            </a:pPr>
            <a:r>
              <a:rPr sz="2000" b="1" dirty="0">
                <a:solidFill>
                  <a:srgbClr val="FF6600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                          И.Эренбург</a:t>
            </a:r>
            <a:endParaRPr sz="2000" b="1" dirty="0">
              <a:solidFill>
                <a:srgbClr val="FF66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lnSpc>
                <a:spcPct val="80000"/>
              </a:lnSpc>
              <a:buClrTx/>
              <a:buSzTx/>
              <a:buFontTx/>
            </a:pPr>
            <a:endParaRPr sz="2000" b="1" dirty="0">
              <a:solidFill>
                <a:srgbClr val="FFC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076" name="Picture 8" descr="arh1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01013" y="4070350"/>
            <a:ext cx="857250" cy="2787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8" descr="C:\Users\18\Desktop\gvozdik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" y="2494280"/>
            <a:ext cx="6224270" cy="23996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sz="4000" b="1" i="1" dirty="0">
                <a:solidFill>
                  <a:srgbClr val="FF6600"/>
                </a:solidFill>
                <a:latin typeface="Times New Roman" panose="02020603050405020304" pitchFamily="18" charset="0"/>
              </a:rPr>
              <a:t>Мы вспомним всех…</a:t>
            </a:r>
            <a:endParaRPr sz="4000" b="1" i="1" dirty="0">
              <a:solidFill>
                <a:srgbClr val="FF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r>
              <a:rPr b="1" dirty="0">
                <a:solidFill>
                  <a:srgbClr val="FF6600"/>
                </a:solidFill>
                <a:latin typeface="Times New Roman" panose="02020603050405020304" pitchFamily="18" charset="0"/>
              </a:rPr>
              <a:t>«Свою судьбу, как чашу пригубив,</a:t>
            </a:r>
            <a:endParaRPr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r>
              <a:rPr b="1" dirty="0">
                <a:solidFill>
                  <a:srgbClr val="FF6600"/>
                </a:solidFill>
                <a:latin typeface="Times New Roman" panose="02020603050405020304" pitchFamily="18" charset="0"/>
              </a:rPr>
              <a:t>Куда уйти Абраму и Ивану?</a:t>
            </a:r>
            <a:endParaRPr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r>
              <a:rPr b="1" dirty="0">
                <a:solidFill>
                  <a:srgbClr val="FF6600"/>
                </a:solidFill>
                <a:latin typeface="Times New Roman" panose="02020603050405020304" pitchFamily="18" charset="0"/>
              </a:rPr>
              <a:t>Что миражи земли обетованной</a:t>
            </a:r>
            <a:endParaRPr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r>
              <a:rPr b="1" dirty="0">
                <a:solidFill>
                  <a:srgbClr val="FF6600"/>
                </a:solidFill>
                <a:latin typeface="Times New Roman" panose="02020603050405020304" pitchFamily="18" charset="0"/>
              </a:rPr>
              <a:t>Перед лицом отеческих могил?»</a:t>
            </a:r>
            <a:endParaRPr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r>
              <a:rPr b="1" dirty="0">
                <a:solidFill>
                  <a:srgbClr val="FF6600"/>
                </a:solidFill>
                <a:latin typeface="Times New Roman" panose="02020603050405020304" pitchFamily="18" charset="0"/>
              </a:rPr>
              <a:t>                                   Роман Левин</a:t>
            </a:r>
            <a:r>
              <a:rPr b="1" dirty="0">
                <a:solidFill>
                  <a:srgbClr val="FF9933"/>
                </a:solidFill>
                <a:latin typeface="Times New Roman" panose="02020603050405020304" pitchFamily="18" charset="0"/>
              </a:rPr>
              <a:t>.</a:t>
            </a:r>
            <a:endParaRPr b="1" dirty="0">
              <a:solidFill>
                <a:srgbClr val="FF9933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0" name="Picture 3" descr="C:\Documents and Settings\Администратор\Мои документы\Мои рисунки\Организатор клипов (Microsoft)\j0331780.wm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855444">
            <a:off x="4999038" y="4419600"/>
            <a:ext cx="2022475" cy="2598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3" descr="C:\Documents and Settings\Администратор\Мои документы\Мои рисунки\Организатор клипов (Microsoft)\j0331780.wm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855444">
            <a:off x="1619250" y="4259263"/>
            <a:ext cx="2022475" cy="2598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sz="2800" b="1" u="sng" dirty="0">
                <a:solidFill>
                  <a:srgbClr val="FF6600"/>
                </a:solidFill>
                <a:latin typeface="Times New Roman" panose="02020603050405020304" pitchFamily="18" charset="0"/>
              </a:rPr>
              <a:t>Холокост – «всесожжение»</a:t>
            </a:r>
            <a:r>
              <a:rPr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- систематическое истребление немецкими нацистами представителей других народов</a:t>
            </a:r>
            <a:endParaRPr sz="2800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r>
              <a:rPr b="1" dirty="0">
                <a:solidFill>
                  <a:srgbClr val="CF2513"/>
                </a:solidFill>
                <a:latin typeface="Times New Roman" panose="02020603050405020304" pitchFamily="18" charset="0"/>
              </a:rPr>
              <a:t>Более миллиона евреев</a:t>
            </a:r>
            <a:endParaRPr b="1" dirty="0">
              <a:solidFill>
                <a:srgbClr val="CF2513"/>
              </a:solidFill>
              <a:latin typeface="Times New Roman" panose="02020603050405020304" pitchFamily="18" charset="0"/>
            </a:endParaRPr>
          </a:p>
          <a:p>
            <a:r>
              <a:rPr b="1" dirty="0">
                <a:solidFill>
                  <a:srgbClr val="CF2513"/>
                </a:solidFill>
                <a:latin typeface="Times New Roman" panose="02020603050405020304" pitchFamily="18" charset="0"/>
              </a:rPr>
              <a:t>Сто сорок тысяч поляков</a:t>
            </a:r>
            <a:endParaRPr b="1" dirty="0">
              <a:solidFill>
                <a:srgbClr val="CF2513"/>
              </a:solidFill>
              <a:latin typeface="Times New Roman" panose="02020603050405020304" pitchFamily="18" charset="0"/>
            </a:endParaRPr>
          </a:p>
          <a:p>
            <a:r>
              <a:rPr b="1" dirty="0">
                <a:solidFill>
                  <a:srgbClr val="CF2513"/>
                </a:solidFill>
                <a:latin typeface="Times New Roman" panose="02020603050405020304" pitchFamily="18" charset="0"/>
              </a:rPr>
              <a:t>Двадцать тысяч цыган</a:t>
            </a:r>
            <a:endParaRPr b="1" dirty="0">
              <a:solidFill>
                <a:srgbClr val="CF2513"/>
              </a:solidFill>
              <a:latin typeface="Times New Roman" panose="02020603050405020304" pitchFamily="18" charset="0"/>
            </a:endParaRPr>
          </a:p>
          <a:p>
            <a:r>
              <a:rPr b="1" dirty="0">
                <a:solidFill>
                  <a:srgbClr val="CF2513"/>
                </a:solidFill>
                <a:latin typeface="Times New Roman" panose="02020603050405020304" pitchFamily="18" charset="0"/>
              </a:rPr>
              <a:t>Десять тысяч советских военнопленных</a:t>
            </a:r>
            <a:endParaRPr b="1" dirty="0">
              <a:solidFill>
                <a:srgbClr val="CF2513"/>
              </a:solidFill>
              <a:latin typeface="Times New Roman" panose="02020603050405020304" pitchFamily="18" charset="0"/>
            </a:endParaRPr>
          </a:p>
          <a:p>
            <a:r>
              <a:rPr b="1" dirty="0">
                <a:solidFill>
                  <a:srgbClr val="CF2513"/>
                </a:solidFill>
                <a:latin typeface="Times New Roman" panose="02020603050405020304" pitchFamily="18" charset="0"/>
              </a:rPr>
              <a:t>И десятки тысяч узников других национальностей</a:t>
            </a:r>
            <a:endParaRPr b="1" dirty="0">
              <a:solidFill>
                <a:srgbClr val="CF2513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" name="WordArt 4"/>
          <p:cNvSpPr>
            <a:spLocks noTextEdit="1"/>
          </p:cNvSpPr>
          <p:nvPr/>
        </p:nvSpPr>
        <p:spPr>
          <a:xfrm>
            <a:off x="-468312" y="5373688"/>
            <a:ext cx="8569325" cy="17510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9472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ru-RU" altLang="en-US" sz="3600" i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Impact" panose="020B0806030902050204" charset="0"/>
                <a:ea typeface="Impact" panose="020B0806030902050204" charset="0"/>
              </a:rPr>
              <a:t>...Мы вспомним всех, кто так и не пришёл..."</a:t>
            </a:r>
            <a:endParaRPr lang="ru-RU" altLang="en-US" sz="3600" i="1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Impact" panose="020B0806030902050204" charset="0"/>
              <a:ea typeface="Impact" panose="020B0806030902050204" charset="0"/>
            </a:endParaRPr>
          </a:p>
          <a:p>
            <a:pPr algn="ctr"/>
            <a:r>
              <a:rPr lang="ru-RU" altLang="en-US" sz="3600" i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Impact" panose="020B0806030902050204" charset="0"/>
                <a:ea typeface="Impact" panose="020B0806030902050204" charset="0"/>
              </a:rPr>
              <a:t>                             </a:t>
            </a:r>
            <a:endParaRPr lang="ru-RU" altLang="en-US" sz="3600" i="1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Impact" panose="020B0806030902050204" charset="0"/>
              <a:ea typeface="Impact" panose="020B0806030902050204" charset="0"/>
            </a:endParaRPr>
          </a:p>
        </p:txBody>
      </p:sp>
      <p:pic>
        <p:nvPicPr>
          <p:cNvPr id="5125" name="Picture 8" descr="arh1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6750" y="4070350"/>
            <a:ext cx="857250" cy="2787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b="1" dirty="0">
                <a:solidFill>
                  <a:srgbClr val="CF2513"/>
                </a:solidFill>
                <a:latin typeface="Times New Roman" panose="02020603050405020304" pitchFamily="18" charset="0"/>
              </a:rPr>
              <a:t>Холокост. Лагеря смерти</a:t>
            </a:r>
            <a:r>
              <a:rPr dirty="0">
                <a:solidFill>
                  <a:srgbClr val="CF2513"/>
                </a:solidFill>
              </a:rPr>
              <a:t>.</a:t>
            </a:r>
            <a:r>
              <a:rPr dirty="0"/>
              <a:t> </a:t>
            </a:r>
            <a:endParaRPr dirty="0"/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>
              <a:lnSpc>
                <a:spcPct val="90000"/>
              </a:lnSpc>
            </a:pPr>
            <a:r>
              <a:rPr b="1" dirty="0">
                <a:solidFill>
                  <a:srgbClr val="FF6600"/>
                </a:solidFill>
                <a:latin typeface="Times New Roman" panose="02020603050405020304" pitchFamily="18" charset="0"/>
              </a:rPr>
              <a:t>Для истребления миллионов людей были построены лагеря смерти:</a:t>
            </a:r>
            <a:endParaRPr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b="1" dirty="0">
                <a:solidFill>
                  <a:srgbClr val="CF2513"/>
                </a:solidFill>
                <a:latin typeface="Times New Roman" panose="02020603050405020304" pitchFamily="18" charset="0"/>
              </a:rPr>
              <a:t>Освенцим </a:t>
            </a:r>
            <a:endParaRPr b="1" dirty="0">
              <a:solidFill>
                <a:srgbClr val="CF2513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b="1" dirty="0">
                <a:solidFill>
                  <a:srgbClr val="CF2513"/>
                </a:solidFill>
                <a:latin typeface="Times New Roman" panose="02020603050405020304" pitchFamily="18" charset="0"/>
              </a:rPr>
              <a:t>Бухенвальд </a:t>
            </a:r>
            <a:endParaRPr b="1" dirty="0">
              <a:solidFill>
                <a:srgbClr val="CF2513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b="1" dirty="0">
                <a:solidFill>
                  <a:srgbClr val="CF2513"/>
                </a:solidFill>
                <a:latin typeface="Times New Roman" panose="02020603050405020304" pitchFamily="18" charset="0"/>
              </a:rPr>
              <a:t>Заксенхаузен </a:t>
            </a:r>
            <a:endParaRPr b="1" dirty="0">
              <a:solidFill>
                <a:srgbClr val="CF2513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b="1" dirty="0">
                <a:solidFill>
                  <a:srgbClr val="CF2513"/>
                </a:solidFill>
                <a:latin typeface="Times New Roman" panose="02020603050405020304" pitchFamily="18" charset="0"/>
              </a:rPr>
              <a:t>Собибор…   </a:t>
            </a:r>
            <a:endParaRPr b="1" dirty="0">
              <a:solidFill>
                <a:srgbClr val="CF2513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b="1" dirty="0">
                <a:solidFill>
                  <a:srgbClr val="CF2513"/>
                </a:solidFill>
                <a:latin typeface="Times New Roman" panose="02020603050405020304" pitchFamily="18" charset="0"/>
              </a:rPr>
              <a:t>Саласпилс…</a:t>
            </a:r>
            <a:endParaRPr b="1" dirty="0">
              <a:solidFill>
                <a:srgbClr val="CF2513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b="1" dirty="0">
                <a:solidFill>
                  <a:srgbClr val="CF2513"/>
                </a:solidFill>
                <a:latin typeface="Times New Roman" panose="02020603050405020304" pitchFamily="18" charset="0"/>
              </a:rPr>
              <a:t>               и другие…</a:t>
            </a:r>
            <a:endParaRPr b="1" dirty="0">
              <a:solidFill>
                <a:srgbClr val="CF2513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8" name="Picture 8" descr="arh1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2225" y="2636838"/>
            <a:ext cx="1255713" cy="4083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dirty="0"/>
          </a:p>
        </p:txBody>
      </p:sp>
      <p:pic>
        <p:nvPicPr>
          <p:cNvPr id="90116" name="Picture 4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95288" y="188913"/>
            <a:ext cx="2706687" cy="3019425"/>
          </a:xfrm>
        </p:spPr>
      </p:pic>
      <p:pic>
        <p:nvPicPr>
          <p:cNvPr id="90117" name="Picture 5" descr="0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4221163"/>
            <a:ext cx="3575050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8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0" y="260350"/>
            <a:ext cx="3816350" cy="279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9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063" y="3213100"/>
            <a:ext cx="2887662" cy="3024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WordArt 8"/>
          <p:cNvSpPr>
            <a:spLocks noTextEdit="1"/>
          </p:cNvSpPr>
          <p:nvPr/>
        </p:nvSpPr>
        <p:spPr>
          <a:xfrm>
            <a:off x="250825" y="2997200"/>
            <a:ext cx="17049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ru-RU" altLang="en-US" sz="3600" b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 Unicode MS" charset="0"/>
                <a:ea typeface="Arial Unicode MS" charset="0"/>
              </a:rPr>
              <a:t>Аушвиц</a:t>
            </a:r>
            <a:endParaRPr lang="ru-RU" altLang="en-US" sz="3600" b="1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Arial Unicode MS" charset="0"/>
              <a:ea typeface="Arial Unicode MS" charset="0"/>
            </a:endParaRPr>
          </a:p>
        </p:txBody>
      </p:sp>
      <p:sp>
        <p:nvSpPr>
          <p:cNvPr id="7176" name="WordArt 9"/>
          <p:cNvSpPr>
            <a:spLocks noTextEdit="1"/>
          </p:cNvSpPr>
          <p:nvPr/>
        </p:nvSpPr>
        <p:spPr>
          <a:xfrm>
            <a:off x="4643438" y="5876925"/>
            <a:ext cx="26098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ru-RU" altLang="en-US" sz="3600" b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 Unicode MS" charset="0"/>
                <a:ea typeface="Arial Unicode MS" charset="0"/>
              </a:rPr>
              <a:t>Бухенвальд</a:t>
            </a:r>
            <a:endParaRPr lang="ru-RU" altLang="en-US" sz="3600" b="1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Arial Unicode MS" charset="0"/>
              <a:ea typeface="Arial Unicode MS" charset="0"/>
            </a:endParaRPr>
          </a:p>
        </p:txBody>
      </p:sp>
      <p:sp>
        <p:nvSpPr>
          <p:cNvPr id="7177" name="WordArt 10"/>
          <p:cNvSpPr>
            <a:spLocks noTextEdit="1"/>
          </p:cNvSpPr>
          <p:nvPr/>
        </p:nvSpPr>
        <p:spPr>
          <a:xfrm>
            <a:off x="2339975" y="3068638"/>
            <a:ext cx="259238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ru-RU" altLang="en-US" sz="3600" b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 Unicode MS" charset="0"/>
                <a:ea typeface="Arial Unicode MS" charset="0"/>
              </a:rPr>
              <a:t>Освенцим</a:t>
            </a:r>
            <a:endParaRPr lang="ru-RU" altLang="en-US" sz="3600" b="1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Arial Unicode MS" charset="0"/>
              <a:ea typeface="Arial Unicode MS" charset="0"/>
            </a:endParaRPr>
          </a:p>
        </p:txBody>
      </p:sp>
      <p:sp>
        <p:nvSpPr>
          <p:cNvPr id="7178" name="WordArt 11"/>
          <p:cNvSpPr>
            <a:spLocks noTextEdit="1"/>
          </p:cNvSpPr>
          <p:nvPr/>
        </p:nvSpPr>
        <p:spPr>
          <a:xfrm>
            <a:off x="1116013" y="5805488"/>
            <a:ext cx="2592387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ru-RU" altLang="en-US" sz="3600" b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 Unicode MS" charset="0"/>
                <a:ea typeface="Arial Unicode MS" charset="0"/>
              </a:rPr>
              <a:t>Саласпилс</a:t>
            </a:r>
            <a:endParaRPr lang="ru-RU" altLang="en-US" sz="3600" b="1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Arial Unicode MS" charset="0"/>
              <a:ea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dirty="0"/>
          </a:p>
        </p:txBody>
      </p:sp>
      <p:pic>
        <p:nvPicPr>
          <p:cNvPr id="8195" name="Picture 4" descr="11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39750" y="1484313"/>
            <a:ext cx="4248150" cy="3338512"/>
          </a:xfrm>
        </p:spPr>
      </p:pic>
      <p:sp>
        <p:nvSpPr>
          <p:cNvPr id="8196" name="WordArt 6"/>
          <p:cNvSpPr>
            <a:spLocks noTextEdit="1"/>
          </p:cNvSpPr>
          <p:nvPr/>
        </p:nvSpPr>
        <p:spPr>
          <a:xfrm>
            <a:off x="971550" y="4652963"/>
            <a:ext cx="24765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ru-RU" altLang="en-US" sz="360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charset="0"/>
                <a:ea typeface="Impact" panose="020B0806030902050204" charset="0"/>
              </a:rPr>
              <a:t>Равенсбрюк</a:t>
            </a:r>
            <a:endParaRPr lang="ru-RU" altLang="en-US" sz="360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pic>
        <p:nvPicPr>
          <p:cNvPr id="8197" name="Picture 7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141663"/>
            <a:ext cx="4319587" cy="2838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WordArt 8"/>
          <p:cNvSpPr>
            <a:spLocks noTextEdit="1"/>
          </p:cNvSpPr>
          <p:nvPr/>
        </p:nvSpPr>
        <p:spPr>
          <a:xfrm>
            <a:off x="5651500" y="5805488"/>
            <a:ext cx="23907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ru-RU" altLang="en-US" sz="360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charset="0"/>
                <a:ea typeface="Impact" panose="020B0806030902050204" charset="0"/>
              </a:rPr>
              <a:t>Бухенвальд</a:t>
            </a:r>
            <a:endParaRPr lang="ru-RU" altLang="en-US" sz="360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pic>
        <p:nvPicPr>
          <p:cNvPr id="93193" name="Picture 9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113" y="260350"/>
            <a:ext cx="5616575" cy="4525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0" name="WordArt 10"/>
          <p:cNvSpPr>
            <a:spLocks noTextEdit="1"/>
          </p:cNvSpPr>
          <p:nvPr/>
        </p:nvSpPr>
        <p:spPr>
          <a:xfrm>
            <a:off x="3779838" y="2492375"/>
            <a:ext cx="4248150" cy="23764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 eaLnBrk="0" hangingPunct="0"/>
            <a:r>
              <a:rPr lang="ru-RU" alt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HeinrichScript" charset="0"/>
                <a:ea typeface="HeinrichScript" charset="0"/>
              </a:rPr>
              <a:t>Освенцим</a:t>
            </a:r>
            <a:endParaRPr lang="ru-RU" altLang="en-US" sz="3600" b="1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HeinrichScript" charset="0"/>
              <a:ea typeface="HeinrichScrip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427538" y="260350"/>
            <a:ext cx="4392612" cy="5113338"/>
          </a:xfrm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sz="32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Один из крупных концлагерей. Это был целый комплекс на юге Польши.</a:t>
            </a:r>
            <a:br>
              <a:rPr sz="3200" b="1" dirty="0">
                <a:solidFill>
                  <a:srgbClr val="FF6600"/>
                </a:solidFill>
                <a:latin typeface="Times New Roman" panose="02020603050405020304" pitchFamily="18" charset="0"/>
              </a:rPr>
            </a:br>
            <a:r>
              <a:rPr sz="32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По последним данным в лагерях Освенцим было умерщвлено около </a:t>
            </a:r>
            <a:br>
              <a:rPr sz="3200" b="1" dirty="0">
                <a:solidFill>
                  <a:srgbClr val="FF6600"/>
                </a:solidFill>
                <a:latin typeface="Times New Roman" panose="02020603050405020304" pitchFamily="18" charset="0"/>
              </a:rPr>
            </a:br>
            <a:r>
              <a:rPr sz="32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пяти  млн.человек</a:t>
            </a:r>
            <a:r>
              <a:rPr sz="3200" b="1" dirty="0">
                <a:solidFill>
                  <a:srgbClr val="FF6600"/>
                </a:solidFill>
                <a:latin typeface="Book Antiqua" pitchFamily="18" charset="0"/>
              </a:rPr>
              <a:t>.</a:t>
            </a:r>
            <a:endParaRPr sz="3200" b="1" dirty="0">
              <a:solidFill>
                <a:srgbClr val="FF6600"/>
              </a:solidFill>
              <a:latin typeface="Book Antiqua" pitchFamily="18" charset="0"/>
            </a:endParaRPr>
          </a:p>
        </p:txBody>
      </p:sp>
      <p:pic>
        <p:nvPicPr>
          <p:cNvPr id="9219" name="Picture 5" descr="2239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3213100"/>
            <a:ext cx="3962400" cy="285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WordArt 7"/>
          <p:cNvSpPr>
            <a:spLocks noTextEdit="1"/>
          </p:cNvSpPr>
          <p:nvPr/>
        </p:nvSpPr>
        <p:spPr>
          <a:xfrm>
            <a:off x="611188" y="836613"/>
            <a:ext cx="3455987" cy="23653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ru-RU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ndantino script" charset="0"/>
                <a:ea typeface="Andantino script" charset="0"/>
              </a:rPr>
              <a:t>Освенцим</a:t>
            </a:r>
            <a:endParaRPr lang="ru-RU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Andantino script" charset="0"/>
              <a:ea typeface="Andantino script" charset="0"/>
            </a:endParaRPr>
          </a:p>
        </p:txBody>
      </p:sp>
      <p:pic>
        <p:nvPicPr>
          <p:cNvPr id="9221" name="Picture 8" descr="400px-AuschwitzCampEntra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5229225"/>
            <a:ext cx="4679950" cy="1628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sz="4000" b="1" dirty="0">
                <a:solidFill>
                  <a:srgbClr val="CF2513"/>
                </a:solidFill>
                <a:latin typeface="Times New Roman" panose="02020603050405020304" pitchFamily="18" charset="0"/>
              </a:rPr>
              <a:t>В Освенциме погибло от полутора до пяти  миллионов человек…</a:t>
            </a:r>
            <a:endParaRPr sz="4000" b="1" dirty="0">
              <a:solidFill>
                <a:srgbClr val="CF251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endParaRPr dirty="0"/>
          </a:p>
        </p:txBody>
      </p:sp>
      <p:pic>
        <p:nvPicPr>
          <p:cNvPr id="10244" name="Picture 4" descr="image_6007290026840406976032726918569279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1557338"/>
            <a:ext cx="8207375" cy="4610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ушкин.Капит.дочк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Пушкин.Капит.дочка</Template>
  <TotalTime>0</TotalTime>
  <Words>1767</Words>
  <Application>WPS Presentation</Application>
  <PresentationFormat>Экран (4:3)</PresentationFormat>
  <Paragraphs>80</Paragraphs>
  <Slides>15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SimSun</vt:lpstr>
      <vt:lpstr>Wingdings</vt:lpstr>
      <vt:lpstr>Times New Roman</vt:lpstr>
      <vt:lpstr>Boyarsky</vt:lpstr>
      <vt:lpstr>Segoe Print</vt:lpstr>
      <vt:lpstr>Impact</vt:lpstr>
      <vt:lpstr>Arial Unicode MS</vt:lpstr>
      <vt:lpstr>HeinrichScript</vt:lpstr>
      <vt:lpstr>Book Antiqua</vt:lpstr>
      <vt:lpstr>Andantino script</vt:lpstr>
      <vt:lpstr>Microsoft YaHei</vt:lpstr>
      <vt:lpstr>Calibri</vt:lpstr>
      <vt:lpstr>Пушкин.Капит.дочка</vt:lpstr>
      <vt:lpstr>PowerPoint 演示文稿</vt:lpstr>
      <vt:lpstr>Да вспомнит Бог их души благосклонно…</vt:lpstr>
      <vt:lpstr>Мы вспомним всех…</vt:lpstr>
      <vt:lpstr>Холокост – «всесожжение» - систематическое истребление немецкими нацистами представителей других народов</vt:lpstr>
      <vt:lpstr>Холокост. Лагеря смерти. </vt:lpstr>
      <vt:lpstr>PowerPoint 演示文稿</vt:lpstr>
      <vt:lpstr>PowerPoint 演示文稿</vt:lpstr>
      <vt:lpstr>Один из крупных концлагерей. Это был целый комплекс на юге Польши. По последним данным в лагерях Освенцим было умерщвлено около   пяти  млн.человек.</vt:lpstr>
      <vt:lpstr>В Освенциме погибло от полутора до пяти  миллионов человек…</vt:lpstr>
      <vt:lpstr>Над входом в Освенцим висел лозунг  «Arbeit macht frei» (Труд освобождает).</vt:lpstr>
      <vt:lpstr>Так выглядела зона смерти</vt:lpstr>
      <vt:lpstr>На территории лагеря гитлеровцы построили крематории с газовыми камерами…</vt:lpstr>
      <vt:lpstr>Это лица тех, кто стал лагерной пылью, пеплом…</vt:lpstr>
      <vt:lpstr>Стена смерти…</vt:lpstr>
      <vt:lpstr>Стена смерти…</vt:lpstr>
    </vt:vector>
  </TitlesOfParts>
  <Company>FREE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 Международный конкурс работ  «Память о Холокосте – путь к толерантности»</dc:title>
  <dc:creator>USER</dc:creator>
  <cp:lastModifiedBy>Альфия</cp:lastModifiedBy>
  <cp:revision>20</cp:revision>
  <cp:lastPrinted>2016-05-18T08:04:00Z</cp:lastPrinted>
  <dcterms:created xsi:type="dcterms:W3CDTF">2011-10-17T15:02:00Z</dcterms:created>
  <dcterms:modified xsi:type="dcterms:W3CDTF">2022-01-27T06:50:41Z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641CB3811CDF44D29D867C6FC6331172</vt:lpwstr>
  </property>
  <property fmtid="{D5CDD505-2E9C-101B-9397-08002B2CF9AE}" pid="3" name="KSOProductBuildVer">
    <vt:lpwstr>1049-11.2.0.10463</vt:lpwstr>
  </property>
</Properties>
</file>