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92" r:id="rId4"/>
    <p:sldId id="258" r:id="rId5"/>
    <p:sldId id="260" r:id="rId6"/>
    <p:sldId id="293" r:id="rId7"/>
    <p:sldId id="275" r:id="rId8"/>
    <p:sldId id="274" r:id="rId9"/>
    <p:sldId id="263" r:id="rId10"/>
    <p:sldId id="276" r:id="rId11"/>
    <p:sldId id="270" r:id="rId12"/>
    <p:sldId id="286" r:id="rId13"/>
    <p:sldId id="266" r:id="rId14"/>
    <p:sldId id="289" r:id="rId15"/>
    <p:sldId id="295" r:id="rId16"/>
    <p:sldId id="264" r:id="rId17"/>
    <p:sldId id="294" r:id="rId18"/>
    <p:sldId id="284" r:id="rId19"/>
    <p:sldId id="273" r:id="rId20"/>
    <p:sldId id="268" r:id="rId21"/>
    <p:sldId id="282" r:id="rId22"/>
    <p:sldId id="283" r:id="rId23"/>
    <p:sldId id="267" r:id="rId24"/>
    <p:sldId id="278" r:id="rId25"/>
    <p:sldId id="281" r:id="rId26"/>
    <p:sldId id="279" r:id="rId27"/>
    <p:sldId id="28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D07B68-C50F-4FA9-A5A3-6D463F08C8EC}">
          <p14:sldIdLst>
            <p14:sldId id="257"/>
          </p14:sldIdLst>
        </p14:section>
        <p14:section name="Раздел без заголовка" id="{A7396AD1-80BC-441E-B3CC-A1F759E424FC}">
          <p14:sldIdLst>
            <p14:sldId id="259"/>
            <p14:sldId id="292"/>
            <p14:sldId id="258"/>
            <p14:sldId id="260"/>
            <p14:sldId id="293"/>
            <p14:sldId id="275"/>
            <p14:sldId id="274"/>
            <p14:sldId id="263"/>
            <p14:sldId id="276"/>
            <p14:sldId id="270"/>
            <p14:sldId id="286"/>
            <p14:sldId id="266"/>
            <p14:sldId id="289"/>
            <p14:sldId id="295"/>
            <p14:sldId id="264"/>
            <p14:sldId id="294"/>
            <p14:sldId id="284"/>
            <p14:sldId id="273"/>
            <p14:sldId id="268"/>
            <p14:sldId id="282"/>
            <p14:sldId id="283"/>
            <p14:sldId id="267"/>
            <p14:sldId id="278"/>
            <p14:sldId id="281"/>
            <p14:sldId id="279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001C74"/>
    <a:srgbClr val="990000"/>
    <a:srgbClr val="FF0000"/>
    <a:srgbClr val="000000"/>
    <a:srgbClr val="045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3" autoAdjust="0"/>
    <p:restoredTop sz="94514" autoAdjust="0"/>
  </p:normalViewPr>
  <p:slideViewPr>
    <p:cSldViewPr>
      <p:cViewPr varScale="1">
        <p:scale>
          <a:sx n="69" d="100"/>
          <a:sy n="69" d="100"/>
        </p:scale>
        <p:origin x="-15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54382-EDE7-483A-89EB-C6315B1E21FA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1552D-43E2-4697-A056-9FCDCF7066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2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2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31552D-43E2-4697-A056-9FCDCF70665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06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B45DF-6AB6-4370-80AF-D8773B6F28F6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BD2AA-D8DC-41E1-9D3B-549B0A677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8C2E5-DCE0-468E-AD34-5DF3BCA035D2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8815-F74F-4FAD-B2A8-AD84C3D7A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4094C-D64A-4092-AF9C-61042151B9F9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23AE-21D5-4312-B4C2-037FAE3AE3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A68D-6333-4C5E-86A5-0D27C2E74626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C5C1B-BB08-4EFF-ABDC-4ECF65E68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A2E6-30AE-4C97-ABBE-FE9D7794D69E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53B00-DC5E-444F-8532-7AE0A8B1B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C0D48-211C-4FA1-8DBC-5EEDA756D6DE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497CC-BA0C-4CF5-8D37-5B05D60CC8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96AA-CB4A-483D-93AD-AD12C069B8D3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1634-3AA6-4B81-A347-CC2A4EA61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253F7-D68D-4CC9-BCAF-77845849E8C6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55A1E-D991-451B-8CDC-925B840BF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DE335-7297-4348-AF91-48138C186511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75266-839E-407E-8417-5437ADBE8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1749-9DEE-4263-A89D-E3872561BCA5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85578-3303-4F07-9AE7-5061C529F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877E5-4140-44C7-8426-AA6C797212BF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28F14-ED8F-4959-86D5-1D3CBF64A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116F60-555F-4D5B-8A6E-CB4721367D02}" type="datetimeFigureOut">
              <a:rPr lang="ru-RU"/>
              <a:pPr>
                <a:defRPr/>
              </a:pPr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518829-53DF-4DFF-A4A8-6B9004AC0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advClick="0" advTm="7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jpe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1.docx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emf"/><Relationship Id="rId4" Type="http://schemas.openxmlformats.org/officeDocument/2006/relationships/image" Target="../media/image4.jpeg"/><Relationship Id="rId9" Type="http://schemas.openxmlformats.org/officeDocument/2006/relationships/package" Target="../embeddings/_________Microsoft_Word2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331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928792" y="265093"/>
            <a:ext cx="640042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портфолио</a:t>
            </a:r>
          </a:p>
        </p:txBody>
      </p:sp>
      <p:pic>
        <p:nvPicPr>
          <p:cNvPr id="13316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714752"/>
            <a:ext cx="3929063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928663" y="1683695"/>
            <a:ext cx="69557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99"/>
                </a:solidFill>
                <a:latin typeface="Monotype Corsiva" pitchFamily="66" charset="0"/>
              </a:rPr>
              <a:t>Воспитателя </a:t>
            </a:r>
          </a:p>
          <a:p>
            <a:pPr algn="ctr"/>
            <a:r>
              <a:rPr lang="ru-RU" sz="4400" b="1" dirty="0">
                <a:solidFill>
                  <a:srgbClr val="000099"/>
                </a:solidFill>
                <a:latin typeface="Monotype Corsiva" pitchFamily="66" charset="0"/>
              </a:rPr>
              <a:t>Салмановой Саиды </a:t>
            </a:r>
            <a:r>
              <a:rPr lang="ru-RU" sz="4400" b="1" dirty="0" err="1">
                <a:solidFill>
                  <a:srgbClr val="000099"/>
                </a:solidFill>
                <a:latin typeface="Monotype Corsiva" pitchFamily="66" charset="0"/>
              </a:rPr>
              <a:t>Османовны</a:t>
            </a:r>
            <a:endParaRPr lang="ru-RU" sz="3200" b="1" dirty="0">
              <a:solidFill>
                <a:srgbClr val="000099"/>
              </a:solidFill>
              <a:latin typeface="Monotype Corsiva" pitchFamily="66" charset="0"/>
            </a:endParaRPr>
          </a:p>
          <a:p>
            <a:pPr algn="ctr"/>
            <a:endParaRPr lang="ru-RU" sz="2800" b="1" dirty="0">
              <a:solidFill>
                <a:srgbClr val="000099"/>
              </a:solidFill>
              <a:latin typeface="Verdana" pitchFamily="34" charset="0"/>
            </a:endParaRPr>
          </a:p>
          <a:p>
            <a:pPr algn="r"/>
            <a:r>
              <a:rPr lang="ru-RU" sz="2800" b="1" dirty="0">
                <a:solidFill>
                  <a:srgbClr val="000099"/>
                </a:solidFill>
                <a:latin typeface="Verdana" pitchFamily="34" charset="0"/>
              </a:rPr>
              <a:t>                            </a:t>
            </a:r>
            <a:r>
              <a:rPr lang="ru-RU" sz="2800" b="1" i="1" dirty="0">
                <a:solidFill>
                  <a:srgbClr val="000099"/>
                </a:solidFill>
                <a:latin typeface="Monotype Corsiva" pitchFamily="66" charset="0"/>
              </a:rPr>
              <a:t>МКДОУ   </a:t>
            </a:r>
            <a:r>
              <a:rPr lang="ru-RU" sz="2800" b="1" i="1" dirty="0" err="1">
                <a:solidFill>
                  <a:srgbClr val="000099"/>
                </a:solidFill>
                <a:latin typeface="Monotype Corsiva" pitchFamily="66" charset="0"/>
              </a:rPr>
              <a:t>Урминский</a:t>
            </a:r>
            <a:r>
              <a:rPr lang="ru-RU" sz="2800" b="1" i="1" dirty="0">
                <a:solidFill>
                  <a:srgbClr val="000099"/>
                </a:solidFill>
                <a:latin typeface="Monotype Corsiva" pitchFamily="66" charset="0"/>
              </a:rPr>
              <a:t> д\с «Радость» с. </a:t>
            </a:r>
            <a:r>
              <a:rPr lang="ru-RU" sz="2800" b="1" i="1" dirty="0" err="1">
                <a:solidFill>
                  <a:srgbClr val="000099"/>
                </a:solidFill>
                <a:latin typeface="Monotype Corsiva" pitchFamily="66" charset="0"/>
              </a:rPr>
              <a:t>Урма</a:t>
            </a:r>
            <a:endParaRPr lang="ru-RU" sz="2800" b="1" i="1" dirty="0">
              <a:solidFill>
                <a:srgbClr val="0000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7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/>
          <a:lstStyle/>
          <a:p>
            <a:pPr eaLnBrk="1" hangingPunct="1"/>
            <a:r>
              <a:rPr lang="ru-RU" sz="36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Награды</a:t>
            </a:r>
            <a:br>
              <a:rPr lang="ru-RU" sz="36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3600" b="1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187451" y="2781301"/>
            <a:ext cx="3097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4787901" y="6021389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12" y="1090510"/>
            <a:ext cx="3471105" cy="2603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243" y="3693839"/>
            <a:ext cx="1972041" cy="2629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0" y="3621104"/>
            <a:ext cx="2026592" cy="270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81459"/>
      </p:ext>
    </p:extLst>
  </p:cSld>
  <p:clrMapOvr>
    <a:masterClrMapping/>
  </p:clrMapOvr>
  <p:transition advClick="0" advTm="7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891840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Результаты воспитательной деятельности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3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0" y="3397709"/>
            <a:ext cx="3383485" cy="284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042988" y="3357564"/>
            <a:ext cx="3313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19458" name="Picture 5" descr="40e23325333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73023" y="0"/>
            <a:ext cx="9144000" cy="6858000"/>
          </a:xfrm>
          <a:noFill/>
        </p:spPr>
      </p:pic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891840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dirty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dirty="0">
                <a:solidFill>
                  <a:srgbClr val="001C74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2792415" y="447416"/>
            <a:ext cx="49482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99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4755481" y="5987883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1258890" y="5949951"/>
            <a:ext cx="32400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19467" name="TextBox 9"/>
          <p:cNvSpPr txBox="1">
            <a:spLocks noChangeArrowheads="1"/>
          </p:cNvSpPr>
          <p:nvPr/>
        </p:nvSpPr>
        <p:spPr bwMode="auto">
          <a:xfrm>
            <a:off x="4572000" y="2997201"/>
            <a:ext cx="3529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chemeClr val="hlink"/>
                </a:solidFill>
                <a:latin typeface="Monotype Corsiva" pitchFamily="66" charset="0"/>
              </a:rPr>
              <a:t> </a:t>
            </a:r>
            <a:endParaRPr lang="ru-RU" sz="1600" b="1" dirty="0">
              <a:solidFill>
                <a:schemeClr val="hlink"/>
              </a:solidFill>
              <a:latin typeface="Calibri" pitchFamily="34" charset="0"/>
            </a:endParaRPr>
          </a:p>
        </p:txBody>
      </p:sp>
      <p:pic>
        <p:nvPicPr>
          <p:cNvPr id="11269" name="Picture 5" descr="C:\Users\березка\Desktop\скан3 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728" y="3643314"/>
            <a:ext cx="2786082" cy="2143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8" y="3694390"/>
            <a:ext cx="3081424" cy="2311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95" y="951590"/>
            <a:ext cx="3155537" cy="23666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3668" y="1187983"/>
            <a:ext cx="3093845" cy="19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26332"/>
      </p:ext>
    </p:extLst>
  </p:cSld>
  <p:clrMapOvr>
    <a:masterClrMapping/>
  </p:clrMapOvr>
  <p:transition advClick="0" advTm="7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" y="0"/>
            <a:ext cx="9144000" cy="6858000"/>
          </a:xfrm>
        </p:spPr>
      </p:pic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/>
          <a:lstStyle/>
          <a:p>
            <a:pPr eaLnBrk="1" hangingPunct="1"/>
            <a:r>
              <a:rPr lang="ru-RU" sz="5400" dirty="0">
                <a:solidFill>
                  <a:srgbClr val="003399"/>
                </a:solidFill>
                <a:latin typeface="Monotype Corsiva" panose="03010101010201010101" pitchFamily="66" charset="0"/>
              </a:rPr>
              <a:t/>
            </a:r>
            <a:br>
              <a:rPr lang="ru-RU" sz="5400" dirty="0">
                <a:solidFill>
                  <a:srgbClr val="003399"/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Педагогическая </a:t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                копилка</a:t>
            </a:r>
          </a:p>
        </p:txBody>
      </p:sp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5602" name="Picture 2" descr="C:\Users\березка\Desktop\ко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40968"/>
            <a:ext cx="3384376" cy="25911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14338"/>
            <a:ext cx="9144000" cy="6858000"/>
          </a:xfrm>
        </p:spPr>
      </p:pic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/>
          <a:lstStyle/>
          <a:p>
            <a:pPr eaLnBrk="1" hangingPunct="1"/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Семинары </a:t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1. Игровые технологии в ДОУ</a:t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2.Проблема организации охраны труда в образовательном учреждении</a:t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3. Как вести себя в чрезвычайной ситуации</a:t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4. Развитие мелкой моторики рук у детей дошкольного возраста</a:t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5.Развитие мелкой моторики пальцев и кистей рук  детей младшего дошкольного возраста</a:t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6. Творчество Расула Гамзатова</a:t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4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5602" name="Picture 2" descr="C:\Users\березка\Desktop\ко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4643446"/>
            <a:ext cx="3384376" cy="1588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93203" y="1023843"/>
            <a:ext cx="8229600" cy="1009711"/>
          </a:xfrm>
        </p:spPr>
        <p:txBody>
          <a:bodyPr/>
          <a:lstStyle/>
          <a:p>
            <a:pPr eaLnBrk="1" hangingPunct="1"/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0778"/>
            <a:ext cx="9144000" cy="6930008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137392" y="-974476"/>
            <a:ext cx="7128791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3600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5400" b="1" dirty="0">
              <a:solidFill>
                <a:srgbClr val="000099"/>
              </a:solidFill>
              <a:latin typeface="Monotype Corsiva" pitchFamily="66" charset="0"/>
              <a:cs typeface="Microsoft Sans Serif" panose="020B0604020202020204" pitchFamily="34" charset="0"/>
            </a:endParaRPr>
          </a:p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90" y="1628756"/>
            <a:ext cx="5926625" cy="4517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04727" y="741587"/>
            <a:ext cx="6934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1"/>
                </a:solidFill>
                <a:ea typeface="Microsoft JhengHei UI" panose="020B0604030504040204" pitchFamily="34" charset="-120"/>
              </a:rPr>
              <a:t>Мы вступаем в профсоюз</a:t>
            </a:r>
          </a:p>
        </p:txBody>
      </p:sp>
    </p:spTree>
    <p:extLst>
      <p:ext uri="{BB962C8B-B14F-4D97-AF65-F5344CB8AC3E}">
        <p14:creationId xmlns:p14="http://schemas.microsoft.com/office/powerpoint/2010/main" val="810098600"/>
      </p:ext>
    </p:extLst>
  </p:cSld>
  <p:clrMapOvr>
    <a:masterClrMapping/>
  </p:clrMapOvr>
  <p:transition advClick="0" advTm="7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323959" cy="6858000"/>
          </a:xfrm>
        </p:spPr>
      </p:pic>
      <p:sp>
        <p:nvSpPr>
          <p:cNvPr id="25603" name="Прямоугольник 5"/>
          <p:cNvSpPr>
            <a:spLocks noChangeArrowheads="1"/>
          </p:cNvSpPr>
          <p:nvPr/>
        </p:nvSpPr>
        <p:spPr bwMode="auto">
          <a:xfrm>
            <a:off x="1547663" y="549276"/>
            <a:ext cx="65527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00206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Обобщение и распространение опыта </a:t>
            </a:r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2699792" y="1134964"/>
            <a:ext cx="5111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 </a:t>
            </a:r>
            <a:endParaRPr lang="ru-RU" sz="1600" dirty="0"/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1116014" y="2781301"/>
            <a:ext cx="3527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/>
              <a:t> .</a:t>
            </a:r>
          </a:p>
        </p:txBody>
      </p:sp>
      <p:pic>
        <p:nvPicPr>
          <p:cNvPr id="26626" name="Picture 2" descr="C:\Users\березка\Desktop\297703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4838" r="5747" b="3085"/>
          <a:stretch/>
        </p:blipFill>
        <p:spPr bwMode="auto">
          <a:xfrm>
            <a:off x="2879726" y="2660953"/>
            <a:ext cx="4024313" cy="32216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14338"/>
            <a:ext cx="9144000" cy="6858000"/>
          </a:xfrm>
        </p:spPr>
      </p:pic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29198"/>
          </a:xfrm>
        </p:spPr>
        <p:txBody>
          <a:bodyPr/>
          <a:lstStyle/>
          <a:p>
            <a:pPr marL="742950" indent="-742950" algn="l" eaLnBrk="1" hangingPunct="1"/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       </a:t>
            </a:r>
            <a:r>
              <a:rPr lang="ru-RU" sz="4000" b="1" dirty="0">
                <a:solidFill>
                  <a:srgbClr val="000099"/>
                </a:solidFill>
                <a:latin typeface="Monotype Corsiva" pitchFamily="66" charset="0"/>
                <a:cs typeface="Microsoft Sans Serif" panose="020B0604020202020204" pitchFamily="34" charset="0"/>
              </a:rPr>
              <a:t>Открытые занятия</a:t>
            </a: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1.О правилах пожарной безопасности «Огонь друг-огонь враг» - вторая</a:t>
            </a:r>
            <a:r>
              <a:rPr lang="en-US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младшая группа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2. Занятие по ознакомлению ПДД «Маленький пешеход» 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3. Занятие по ПДД «Грамотный пешеход»- старшая группа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4. Музыкально-спортивное мероприятие по ПДД  «Дорожная азбука»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5. Комплексное занятие «Путешествие в космос» - вторая младшая группа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6.Познавательное занятие «Покормите птиц зимой»- старшая группа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7.Занятие по пожарной безопасности «Спички не тронь, в спичках огонь» - вторая младшая группа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8. Занятие по художественно-эстетическому развитию «Поздравительная открытка на 9 мая» - старшая группа</a:t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18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4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4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5602" name="Picture 2" descr="C:\Users\березка\Desktop\ко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5429264"/>
            <a:ext cx="3384376" cy="1088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29572"/>
            <a:ext cx="3496763" cy="26673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95" y="548680"/>
            <a:ext cx="2875580" cy="54010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70" y="3312280"/>
            <a:ext cx="3451957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7922"/>
      </p:ext>
    </p:extLst>
  </p:cSld>
  <p:clrMapOvr>
    <a:masterClrMapping/>
  </p:clrMapOvr>
  <p:transition advClick="0" advTm="7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2852"/>
            <a:ext cx="9144000" cy="6930008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043608" y="-974476"/>
            <a:ext cx="712879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3600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3600" dirty="0">
              <a:solidFill>
                <a:srgbClr val="0033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5400" b="1" dirty="0">
                <a:solidFill>
                  <a:srgbClr val="000099"/>
                </a:solidFill>
                <a:latin typeface="Monotype Corsiva" pitchFamily="66" charset="0"/>
                <a:cs typeface="Microsoft Sans Serif" panose="020B0604020202020204" pitchFamily="34" charset="0"/>
              </a:rPr>
              <a:t>Мои коллеги</a:t>
            </a:r>
          </a:p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14" y="3915491"/>
            <a:ext cx="3536074" cy="2652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29" y="1592327"/>
            <a:ext cx="3016994" cy="4031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16" y="1592327"/>
            <a:ext cx="3537671" cy="22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8600"/>
      </p:ext>
    </p:extLst>
  </p:cSld>
  <p:clrMapOvr>
    <a:masterClrMapping/>
  </p:clrMapOvr>
  <p:transition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4338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85784" y="-15652"/>
            <a:ext cx="942978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707894" y="680151"/>
            <a:ext cx="54292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Общие сведения</a:t>
            </a: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4788024" y="1340768"/>
            <a:ext cx="288032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0099"/>
                </a:solidFill>
                <a:latin typeface="Monotype Corsiva" pitchFamily="66" charset="0"/>
              </a:rPr>
              <a:t>Салманова Саида </a:t>
            </a:r>
            <a:r>
              <a:rPr lang="ru-RU" sz="4800" b="1" dirty="0" err="1">
                <a:solidFill>
                  <a:srgbClr val="000099"/>
                </a:solidFill>
                <a:latin typeface="Monotype Corsiva" pitchFamily="66" charset="0"/>
              </a:rPr>
              <a:t>Османовна</a:t>
            </a:r>
            <a:endParaRPr lang="ru-RU" sz="4800" b="1" dirty="0">
              <a:solidFill>
                <a:srgbClr val="000099"/>
              </a:solidFill>
              <a:latin typeface="Monotype Corsiva" pitchFamily="66" charset="0"/>
            </a:endParaRPr>
          </a:p>
          <a:p>
            <a:endParaRPr lang="ru-RU" sz="24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000099"/>
                </a:solidFill>
                <a:latin typeface="Monotype Corsiva" pitchFamily="66" charset="0"/>
                <a:cs typeface="Microsoft Sans Serif" panose="020B0604020202020204" pitchFamily="34" charset="0"/>
              </a:rPr>
              <a:t>Воспитатель</a:t>
            </a: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Monotype Corsiva" pitchFamily="66" charset="0"/>
                <a:cs typeface="Microsoft Sans Serif" panose="020B0604020202020204" pitchFamily="34" charset="0"/>
              </a:rPr>
              <a:t>МКДОУ   </a:t>
            </a:r>
            <a:r>
              <a:rPr lang="ru-RU" sz="2800" b="1" dirty="0" err="1">
                <a:solidFill>
                  <a:srgbClr val="000099"/>
                </a:solidFill>
                <a:latin typeface="Monotype Corsiva" pitchFamily="66" charset="0"/>
                <a:cs typeface="Microsoft Sans Serif" panose="020B0604020202020204" pitchFamily="34" charset="0"/>
              </a:rPr>
              <a:t>Урминский</a:t>
            </a:r>
            <a:r>
              <a:rPr lang="ru-RU" sz="2800" b="1" dirty="0">
                <a:solidFill>
                  <a:srgbClr val="000099"/>
                </a:solidFill>
                <a:latin typeface="Monotype Corsiva" pitchFamily="66" charset="0"/>
                <a:cs typeface="Microsoft Sans Serif" panose="020B0604020202020204" pitchFamily="34" charset="0"/>
              </a:rPr>
              <a:t> д/с «Радость» с. </a:t>
            </a:r>
            <a:r>
              <a:rPr lang="ru-RU" sz="2800" b="1" dirty="0" err="1">
                <a:solidFill>
                  <a:srgbClr val="000099"/>
                </a:solidFill>
                <a:latin typeface="Monotype Corsiva" pitchFamily="66" charset="0"/>
                <a:cs typeface="Microsoft Sans Serif" panose="020B0604020202020204" pitchFamily="34" charset="0"/>
              </a:rPr>
              <a:t>Урма</a:t>
            </a:r>
            <a:endParaRPr lang="ru-RU" sz="2800" b="1" dirty="0">
              <a:solidFill>
                <a:srgbClr val="000099"/>
              </a:solidFill>
              <a:latin typeface="Monotype Corsiva" pitchFamily="66" charset="0"/>
              <a:cs typeface="Microsoft Sans Serif" panose="020B0604020202020204" pitchFamily="34" charset="0"/>
            </a:endParaRPr>
          </a:p>
          <a:p>
            <a:endParaRPr lang="ru-RU" sz="2400" b="1" dirty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2400" b="1" u="sng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400" b="1" u="sng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2400" b="1" u="sng" dirty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2400" b="1" u="sng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400" b="1" u="sng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2400" b="1" u="sng" dirty="0">
              <a:solidFill>
                <a:srgbClr val="99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itchFamily="66" charset="0"/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69" y="2060848"/>
            <a:ext cx="3296385" cy="2196732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374166"/>
            <a:ext cx="6264275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5400" b="1" dirty="0">
                <a:solidFill>
                  <a:srgbClr val="001C74"/>
                </a:solidFill>
                <a:latin typeface="Monotype Corsiva" pitchFamily="66" charset="0"/>
              </a:rPr>
              <a:t>Фотоархив</a:t>
            </a:r>
          </a:p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8674" name="Picture 2" descr="C:\Users\березка\Desktop\фо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568726"/>
            <a:ext cx="3191686" cy="27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6512" y="-72009"/>
            <a:ext cx="9144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43" y="586749"/>
            <a:ext cx="3361957" cy="2521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90" y="3221770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096"/>
      </p:ext>
    </p:extLst>
  </p:cSld>
  <p:clrMapOvr>
    <a:masterClrMapping/>
  </p:clrMapOvr>
  <p:transition advClick="0" advTm="7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6627" name="Rectangle 6"/>
          <p:cNvSpPr>
            <a:spLocks noChangeArrowheads="1"/>
          </p:cNvSpPr>
          <p:nvPr/>
        </p:nvSpPr>
        <p:spPr bwMode="auto">
          <a:xfrm>
            <a:off x="1403351" y="2789663"/>
            <a:ext cx="6264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dirty="0">
              <a:solidFill>
                <a:srgbClr val="990000"/>
              </a:solidFill>
            </a:endParaRPr>
          </a:p>
          <a:p>
            <a:pPr algn="ctr"/>
            <a:r>
              <a:rPr lang="ru-RU" dirty="0"/>
              <a:t>   </a:t>
            </a: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2662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71437"/>
            <a:ext cx="9144000" cy="6858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43" y="1438525"/>
            <a:ext cx="3024336" cy="40324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97" y="1439306"/>
            <a:ext cx="3012431" cy="40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17922"/>
      </p:ext>
    </p:extLst>
  </p:cSld>
  <p:clrMapOvr>
    <a:masterClrMapping/>
  </p:clrMapOvr>
  <p:transition advClick="0" advTm="7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C00000"/>
                </a:solidFill>
                <a:latin typeface="Monotype Corsiva" pitchFamily="66" charset="0"/>
                <a:cs typeface="Microsoft Sans Serif" panose="020B0604020202020204" pitchFamily="34" charset="0"/>
              </a:rPr>
              <a:t>Творческая мастерская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050" name="Picture 2" descr="C:\Users\березка\Desktop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68960"/>
            <a:ext cx="3234152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55" y="789474"/>
            <a:ext cx="2887478" cy="21656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1" y="3941226"/>
            <a:ext cx="3117791" cy="18706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25" y="548680"/>
            <a:ext cx="2284230" cy="30456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19" y="3807806"/>
            <a:ext cx="3205392" cy="24040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1694573"/>
      </p:ext>
    </p:extLst>
  </p:cSld>
  <p:clrMapOvr>
    <a:masterClrMapping/>
  </p:clrMapOvr>
  <p:transition advClick="0" advTm="7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4036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5544616" cy="1368152"/>
          </a:xfrm>
        </p:spPr>
        <p:txBody>
          <a:bodyPr/>
          <a:lstStyle/>
          <a:p>
            <a:pPr algn="l" eaLnBrk="1" hangingPunct="1"/>
            <a:r>
              <a:rPr lang="ru-RU" b="1" dirty="0">
                <a:solidFill>
                  <a:srgbClr val="C00000"/>
                </a:solidFill>
                <a:latin typeface="Monotype Corsiva" pitchFamily="66" charset="0"/>
                <a:cs typeface="Microsoft Sans Serif" panose="020B0604020202020204" pitchFamily="34" charset="0"/>
              </a:rPr>
              <a:t>Развивающая среда </a:t>
            </a:r>
            <a:br>
              <a:rPr lang="ru-RU" b="1" dirty="0">
                <a:solidFill>
                  <a:srgbClr val="C00000"/>
                </a:solidFill>
                <a:latin typeface="Monotype Corsiva" pitchFamily="66" charset="0"/>
                <a:cs typeface="Microsoft Sans Serif" panose="020B06040202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Monotype Corsiva" pitchFamily="66" charset="0"/>
                <a:cs typeface="Microsoft Sans Serif" panose="020B0604020202020204" pitchFamily="34" charset="0"/>
              </a:rPr>
              <a:t>в группе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628" y="4214818"/>
            <a:ext cx="3143272" cy="21903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55" y="1171092"/>
            <a:ext cx="3202566" cy="2401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94" y="3573016"/>
            <a:ext cx="3328161" cy="249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6804"/>
      </p:ext>
    </p:extLst>
  </p:cSld>
  <p:clrMapOvr>
    <a:masterClrMapping/>
  </p:clrMapOvr>
  <p:transition advClick="0" advTm="7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7782" y="0"/>
            <a:ext cx="939552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888432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214437" y="733426"/>
            <a:ext cx="678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09" y="612304"/>
            <a:ext cx="2746844" cy="26975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22" y="540154"/>
            <a:ext cx="2837413" cy="28083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58" y="3457972"/>
            <a:ext cx="3986258" cy="29402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1128651"/>
      </p:ext>
    </p:extLst>
  </p:cSld>
  <p:clrMapOvr>
    <a:masterClrMapping/>
  </p:clrMapOvr>
  <p:transition advClick="0" advTm="7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672" y="-9252"/>
            <a:ext cx="9144000" cy="6858000"/>
          </a:xfrm>
        </p:spPr>
      </p:pic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704856" cy="5616624"/>
          </a:xfrm>
        </p:spPr>
        <p:txBody>
          <a:bodyPr/>
          <a:lstStyle/>
          <a:p>
            <a:pPr algn="l" eaLnBrk="1" hangingPunct="1"/>
            <a: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Глоссарий</a:t>
            </a:r>
            <a: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технология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процесса.</a:t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Педагогическая компетентность-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среде.</a:t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   </a:t>
            </a:r>
            <a:r>
              <a:rPr lang="ru-RU" sz="1800" b="1" u="sng" dirty="0">
                <a:solidFill>
                  <a:srgbClr val="7030A0"/>
                </a:solidFill>
                <a:latin typeface="Constantia" panose="02030602050306030303" pitchFamily="18" charset="0"/>
              </a:rPr>
              <a:t>Личностно-ориентированное обучение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— </a:t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это такое обучение, где во главу угла ставится личность ребенка, </a:t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ее самобытность</a:t>
            </a:r>
            <a:r>
              <a:rPr lang="ru-RU" sz="1800">
                <a:solidFill>
                  <a:srgbClr val="7030A0"/>
                </a:solidFill>
                <a:latin typeface="Constantia" panose="02030602050306030303" pitchFamily="18" charset="0"/>
              </a:rPr>
              <a:t>, само ценность, </a:t>
            </a:r>
            <a: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  <a:t>субъектный опыт каждого сначала раскрывается, а затем согласовывается с содержанием образования. </a:t>
            </a:r>
            <a:br>
              <a:rPr lang="ru-RU" sz="1800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sz="2000" b="1" dirty="0">
                <a:solidFill>
                  <a:srgbClr val="003399"/>
                </a:solidFill>
                <a:latin typeface="Constantia" panose="02030602050306030303" pitchFamily="18" charset="0"/>
              </a:rPr>
              <a:t/>
            </a:r>
            <a:br>
              <a:rPr lang="ru-RU" sz="2000" b="1" dirty="0">
                <a:solidFill>
                  <a:srgbClr val="003399"/>
                </a:solidFill>
                <a:latin typeface="Constantia" panose="02030602050306030303" pitchFamily="18" charset="0"/>
              </a:rPr>
            </a:br>
            <a: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  <a:t>  </a:t>
            </a:r>
            <a:br>
              <a:rPr lang="ru-RU" sz="1800" b="1" dirty="0">
                <a:solidFill>
                  <a:srgbClr val="003399"/>
                </a:solidFill>
                <a:latin typeface="Constantia" panose="02030602050306030303" pitchFamily="18" charset="0"/>
              </a:rPr>
            </a:br>
            <a:endParaRPr lang="ru-RU" sz="1800" b="1" dirty="0">
              <a:solidFill>
                <a:srgbClr val="003399"/>
              </a:solidFill>
              <a:latin typeface="Constantia" panose="02030602050306030303" pitchFamily="18" charset="0"/>
              <a:cs typeface="Microsoft Sans Serif" panose="020B0604020202020204" pitchFamily="34" charset="0"/>
            </a:endParaRPr>
          </a:p>
        </p:txBody>
      </p:sp>
      <p:sp>
        <p:nvSpPr>
          <p:cNvPr id="27651" name="Прямоугольник 4"/>
          <p:cNvSpPr>
            <a:spLocks noChangeArrowheads="1"/>
          </p:cNvSpPr>
          <p:nvPr/>
        </p:nvSpPr>
        <p:spPr bwMode="auto">
          <a:xfrm>
            <a:off x="179513" y="733426"/>
            <a:ext cx="8568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endParaRPr lang="ru-RU" sz="1400">
              <a:latin typeface="Calibri" pitchFamily="34" charset="0"/>
            </a:endParaRPr>
          </a:p>
          <a:p>
            <a:r>
              <a:rPr lang="ru-RU" sz="1400">
                <a:latin typeface="Calibri" pitchFamily="34" charset="0"/>
              </a:rPr>
              <a:t>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009455028"/>
      </p:ext>
    </p:extLst>
  </p:cSld>
  <p:clrMapOvr>
    <a:masterClrMapping/>
  </p:clrMapOvr>
  <p:transition advClick="0" advTm="7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2560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79959" y="0"/>
            <a:ext cx="9323959" cy="6858000"/>
          </a:xfrm>
        </p:spPr>
      </p:pic>
      <p:sp>
        <p:nvSpPr>
          <p:cNvPr id="25603" name="Прямоугольник 5"/>
          <p:cNvSpPr>
            <a:spLocks noChangeArrowheads="1"/>
          </p:cNvSpPr>
          <p:nvPr/>
        </p:nvSpPr>
        <p:spPr bwMode="auto">
          <a:xfrm>
            <a:off x="928662" y="549276"/>
            <a:ext cx="7171731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Визитная карточка </a:t>
            </a:r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Дата рождения  - 22.11.1989г.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Образование – среднее профессиональное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В  2018г. Поступила в ДГПУ г. Махачкала на факультет ФСП,  специальность «Социальный педагог »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С 2018г. работаю воспитателем  в МКДОУ д/с «Радость» </a:t>
            </a:r>
            <a:r>
              <a:rPr lang="ru-RU" sz="2000" b="1" dirty="0" err="1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с.Урма</a:t>
            </a: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</a:t>
            </a:r>
          </a:p>
          <a:p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Общий трудовой стаж -3 года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Педагогический  стаж – 3 года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err="1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Элек</a:t>
            </a: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 почта </a:t>
            </a:r>
            <a:r>
              <a:rPr lang="en-US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saida_19892211@mail</a:t>
            </a:r>
            <a:r>
              <a:rPr lang="ru-RU" sz="2000" b="1" dirty="0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ru</a:t>
            </a:r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0099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2699792" y="1134964"/>
            <a:ext cx="51117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 </a:t>
            </a:r>
            <a:endParaRPr lang="ru-RU" sz="1600" dirty="0"/>
          </a:p>
        </p:txBody>
      </p:sp>
      <p:sp>
        <p:nvSpPr>
          <p:cNvPr id="25606" name="Прямоугольник 5"/>
          <p:cNvSpPr>
            <a:spLocks noChangeArrowheads="1"/>
          </p:cNvSpPr>
          <p:nvPr/>
        </p:nvSpPr>
        <p:spPr bwMode="auto">
          <a:xfrm>
            <a:off x="2714612" y="5929330"/>
            <a:ext cx="3527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/>
              <a:t> .</a:t>
            </a:r>
          </a:p>
        </p:txBody>
      </p:sp>
      <p:pic>
        <p:nvPicPr>
          <p:cNvPr id="26626" name="Picture 2" descr="C:\Users\березка\Desktop\297703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4838" r="5747" b="3085"/>
          <a:stretch/>
        </p:blipFill>
        <p:spPr bwMode="auto">
          <a:xfrm>
            <a:off x="4929190" y="4071942"/>
            <a:ext cx="2978158" cy="2239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5362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331914" y="692150"/>
            <a:ext cx="640873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Педагогическое кредо</a:t>
            </a:r>
          </a:p>
          <a:p>
            <a:pPr algn="ctr"/>
            <a:endParaRPr lang="ru-RU" sz="3600" dirty="0">
              <a:latin typeface="Monotype Corsiva" panose="03010101010201010101" pitchFamily="66" charset="0"/>
            </a:endParaRPr>
          </a:p>
          <a:p>
            <a:pPr algn="ctr"/>
            <a:r>
              <a:rPr lang="ru-RU" sz="3600" b="1" dirty="0">
                <a:solidFill>
                  <a:srgbClr val="003399"/>
                </a:solidFill>
                <a:latin typeface="Monotype Corsiva" panose="03010101010201010101" pitchFamily="66" charset="0"/>
              </a:rPr>
              <a:t>« Дела? Проблемы? Все пустое! Душа ребенка  - вот святое !      Цветок в душе еще  так мал!        Успей полить,  чтоб не завял!»</a:t>
            </a:r>
            <a:r>
              <a:rPr lang="ru-RU" sz="3600" b="1" i="1" dirty="0">
                <a:solidFill>
                  <a:srgbClr val="003399"/>
                </a:solidFill>
                <a:latin typeface="Monotype Corsiva" panose="03010101010201010101" pitchFamily="66" charset="0"/>
              </a:rPr>
              <a:t> </a:t>
            </a:r>
          </a:p>
          <a:p>
            <a:pPr algn="r"/>
            <a:endParaRPr lang="ru-RU" sz="2400" b="1" i="1" dirty="0">
              <a:solidFill>
                <a:srgbClr val="C00000"/>
              </a:solidFill>
            </a:endParaRPr>
          </a:p>
          <a:p>
            <a:pPr algn="r"/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березка\Desktop\297703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4838" r="5747" b="3085"/>
          <a:stretch/>
        </p:blipFill>
        <p:spPr bwMode="auto">
          <a:xfrm>
            <a:off x="3143240" y="4071942"/>
            <a:ext cx="2978158" cy="2239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638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440"/>
            <a:ext cx="917971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1845468" y="620714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475656" y="620714"/>
            <a:ext cx="64087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Профессиональная карта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844018"/>
              </p:ext>
            </p:extLst>
          </p:nvPr>
        </p:nvGraphicFramePr>
        <p:xfrm>
          <a:off x="1214437" y="1551565"/>
          <a:ext cx="3141539" cy="444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5667139" imgH="8019997" progId="AcroExch.Document.DC">
                  <p:embed/>
                </p:oleObj>
              </mc:Choice>
              <mc:Fallback>
                <p:oleObj name="Acrobat Document" r:id="rId4" imgW="5667139" imgH="8019997" progId="AcroExch.Document.DC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4437" y="1551565"/>
                        <a:ext cx="3141539" cy="4445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91" y="1551565"/>
            <a:ext cx="3334303" cy="4445737"/>
          </a:xfrm>
          <a:prstGeom prst="rect">
            <a:avLst/>
          </a:prstGeom>
        </p:spPr>
      </p:pic>
    </p:spTree>
  </p:cSld>
  <p:clrMapOvr>
    <a:masterClrMapping/>
  </p:clrMapOvr>
  <p:transition advClick="0" advTm="7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638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504" y="116632"/>
            <a:ext cx="917971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1845468" y="620714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pic>
        <p:nvPicPr>
          <p:cNvPr id="10" name="Picture 2" descr="C:\Users\березка\Desktop\2977039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4838" r="5747" b="3085"/>
          <a:stretch/>
        </p:blipFill>
        <p:spPr bwMode="auto">
          <a:xfrm>
            <a:off x="3143240" y="4857760"/>
            <a:ext cx="2978158" cy="1453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240398"/>
              </p:ext>
            </p:extLst>
          </p:nvPr>
        </p:nvGraphicFramePr>
        <p:xfrm>
          <a:off x="1298450" y="620714"/>
          <a:ext cx="3457043" cy="51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Документ" r:id="rId6" imgW="5934816" imgH="8899858" progId="Word.Document.12">
                  <p:embed/>
                </p:oleObj>
              </mc:Choice>
              <mc:Fallback>
                <p:oleObj name="Документ" r:id="rId6" imgW="5934816" imgH="8899858" progId="Word.Document.12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8450" y="620714"/>
                        <a:ext cx="3457043" cy="518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776071"/>
              </p:ext>
            </p:extLst>
          </p:nvPr>
        </p:nvGraphicFramePr>
        <p:xfrm>
          <a:off x="4852803" y="1551565"/>
          <a:ext cx="3323840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Документ" r:id="rId9" imgW="5934816" imgH="6556370" progId="Word.Document.12">
                  <p:embed/>
                </p:oleObj>
              </mc:Choice>
              <mc:Fallback>
                <p:oleObj name="Документ" r:id="rId9" imgW="5934816" imgH="6556370" progId="Word.Documen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52803" y="1551565"/>
                        <a:ext cx="3323840" cy="3672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7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638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9718" cy="6858000"/>
          </a:xfrm>
          <a:noFill/>
        </p:spPr>
      </p:pic>
      <p:sp>
        <p:nvSpPr>
          <p:cNvPr id="16387" name="TextBox 9"/>
          <p:cNvSpPr txBox="1">
            <a:spLocks noChangeArrowheads="1"/>
          </p:cNvSpPr>
          <p:nvPr/>
        </p:nvSpPr>
        <p:spPr bwMode="auto">
          <a:xfrm>
            <a:off x="1845468" y="620714"/>
            <a:ext cx="5524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475656" y="620714"/>
            <a:ext cx="640871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Личностные характеристики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ru-RU" sz="2800" i="1" u="sng" dirty="0">
              <a:solidFill>
                <a:srgbClr val="99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Ответственность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Отзывчивость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Находчивость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Самокритичность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 Работоспособность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Сострадание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Тактичность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Умение ладить с людьми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Энтузиазм 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ru-RU" sz="2800" b="1" i="1" u="sng" dirty="0">
                <a:solidFill>
                  <a:srgbClr val="990000"/>
                </a:solidFill>
              </a:rPr>
              <a:t> Целеустремленность </a:t>
            </a:r>
          </a:p>
          <a:p>
            <a:pPr algn="ctr"/>
            <a:endParaRPr lang="ru-RU" sz="4000" b="1" dirty="0">
              <a:solidFill>
                <a:srgbClr val="0033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86193"/>
      </p:ext>
    </p:extLst>
  </p:cSld>
  <p:clrMapOvr>
    <a:masterClrMapping/>
  </p:clrMapOvr>
  <p:transition advClick="0" advTm="7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1214437" y="4792277"/>
            <a:ext cx="67865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1200">
                <a:solidFill>
                  <a:srgbClr val="000099"/>
                </a:solidFill>
                <a:latin typeface="Liberation Serif"/>
              </a:rPr>
              <a:t>      </a:t>
            </a:r>
            <a:endParaRPr lang="ru-RU" altLang="zh-CN" sz="1200">
              <a:latin typeface="Calibri" pitchFamily="34" charset="0"/>
            </a:endParaRPr>
          </a:p>
        </p:txBody>
      </p:sp>
      <p:sp>
        <p:nvSpPr>
          <p:cNvPr id="7" name="Text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331640" y="242717"/>
            <a:ext cx="648072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Использование  информационно-коммуникационных технологий (ИКТ) профессиональной деятельности</a:t>
            </a:r>
            <a:r>
              <a:rPr lang="ru-RU" sz="2800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800" dirty="0">
                <a:solidFill>
                  <a:srgbClr val="003399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копии интернет - страниц, используемых сайтов:</a:t>
            </a:r>
            <a:b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   </a:t>
            </a:r>
            <a:r>
              <a:rPr lang="en-US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MAAM.RU/., </a:t>
            </a:r>
            <a: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Официальный сайт детского сада «Радость».</a:t>
            </a:r>
            <a:b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Сетевое издание для учителей и педагогов ДОУ «Открытые ладони».</a:t>
            </a:r>
            <a:br>
              <a:rPr lang="ru-RU" sz="2800" dirty="0">
                <a:solidFill>
                  <a:srgbClr val="99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28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659723"/>
      </p:ext>
    </p:extLst>
  </p:cSld>
  <p:clrMapOvr>
    <a:masterClrMapping/>
  </p:clrMapOvr>
  <p:transition advClick="0" advTm="7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40e23325333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9649" y="0"/>
            <a:ext cx="9144000" cy="6858000"/>
          </a:xfrm>
          <a:noFill/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528392"/>
          </a:xfrm>
        </p:spPr>
        <p:txBody>
          <a:bodyPr/>
          <a:lstStyle/>
          <a:p>
            <a:pPr eaLnBrk="1" hangingPunct="1"/>
            <a:r>
              <a:rPr lang="ru-RU" sz="36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Достижения  и результаты  </a:t>
            </a:r>
            <a:br>
              <a:rPr lang="ru-RU" sz="36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ru-RU" sz="36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педагогической деятельности</a:t>
            </a:r>
            <a:br>
              <a:rPr lang="ru-RU" sz="3600" b="1" dirty="0">
                <a:solidFill>
                  <a:srgbClr val="7030A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ru-RU" sz="3600" b="1" dirty="0">
              <a:solidFill>
                <a:srgbClr val="7030A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8438" name="Rectangle 75"/>
          <p:cNvSpPr>
            <a:spLocks noChangeArrowheads="1"/>
          </p:cNvSpPr>
          <p:nvPr/>
        </p:nvSpPr>
        <p:spPr bwMode="auto">
          <a:xfrm>
            <a:off x="1187451" y="2781301"/>
            <a:ext cx="30972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18442" name="Rectangle 77"/>
          <p:cNvSpPr>
            <a:spLocks noChangeArrowheads="1"/>
          </p:cNvSpPr>
          <p:nvPr/>
        </p:nvSpPr>
        <p:spPr bwMode="auto">
          <a:xfrm>
            <a:off x="4787901" y="6021389"/>
            <a:ext cx="3744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24578" name="Picture 2" descr="C:\Users\березка\Desktop\в порт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1"/>
          <a:stretch/>
        </p:blipFill>
        <p:spPr bwMode="auto">
          <a:xfrm>
            <a:off x="3131840" y="3128983"/>
            <a:ext cx="3024336" cy="28924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rand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3285</TotalTime>
  <Words>198</Words>
  <Application>Microsoft Office PowerPoint</Application>
  <PresentationFormat>Экран (4:3)</PresentationFormat>
  <Paragraphs>134</Paragraphs>
  <Slides>27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 Office</vt:lpstr>
      <vt:lpstr>Acrobat Document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 информационно-коммуникационных технологий (ИКТ) профессиональной деятельности  копии интернет - страниц, используемых сайтов:     MAAM.RU/.,  Официальный сайт детского сада «Радость». Сетевое издание для учителей и педагогов ДОУ «Открытые ладони».  </vt:lpstr>
      <vt:lpstr>Достижения  и результаты    педагогической деятельности </vt:lpstr>
      <vt:lpstr>Награды </vt:lpstr>
      <vt:lpstr> Результаты воспитательной деятельности</vt:lpstr>
      <vt:lpstr>  </vt:lpstr>
      <vt:lpstr> Педагогическая                           копилка</vt:lpstr>
      <vt:lpstr>     Семинары  1. Игровые технологии в ДОУ  2.Проблема организации охраны труда в образовательном учреждении  3. Как вести себя в чрезвычайной ситуации  4. Развитие мелкой моторики рук у детей дошкольного возраста  5.Развитие мелкой моторики пальцев и кистей рук  детей младшего дошкольного возраста  6. Творчество Расула Гамзатова   </vt:lpstr>
      <vt:lpstr>Презентация PowerPoint</vt:lpstr>
      <vt:lpstr>Презентация PowerPoint</vt:lpstr>
      <vt:lpstr>                Открытые занятия 1.О правилах пожарной безопасности «Огонь друг-огонь враг» - вторая младшая группа 2. Занятие по ознакомлению ПДД «Маленький пешеход»  3. Занятие по ПДД «Грамотный пешеход»- старшая группа 4. Музыкально-спортивное мероприятие по ПДД  «Дорожная азбука» 5. Комплексное занятие «Путешествие в космос» - вторая младшая группа 6.Познавательное занятие «Покормите птиц зимой»- старшая группа 7.Занятие по пожарной безопасности «Спички не тронь, в спичках огонь» - вторая младшая группа 8. Занятие по художественно-эстетическому развитию «Поздравительная открытка на 9 мая» - старшая группа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мастерская</vt:lpstr>
      <vt:lpstr> </vt:lpstr>
      <vt:lpstr>Развивающая среда  в группе</vt:lpstr>
      <vt:lpstr> </vt:lpstr>
      <vt:lpstr> Глоссарий  Педагогическая технология - это совокупность психолого-педагогических установок, определяющих специальный набор и компоновку форм, методов, способов, приёмов обучения, воспитательных средств; она есть организационно - методический инструментарий педагогического процесса.     Педагогическая компетентность- совокупность профессиональных и личностных качеств, необходимых для успешной педагогической деятельности. Развитие профессиональной компетентности – это развитие творческой индивидуальности, восприимчивости к педагогическим инновациям, способностей адаптироваться в меняющейся педагогической среде.     Личностно-ориентированное обучение —  это такое обучение, где во главу угла ставится личность ребенка,  ее самобытность, само ценность, субъектный опыт каждого сначала раскрывается, а затем согласовывается с содержанием образования.      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komp</cp:lastModifiedBy>
  <cp:revision>169</cp:revision>
  <dcterms:created xsi:type="dcterms:W3CDTF">2011-07-28T08:26:20Z</dcterms:created>
  <dcterms:modified xsi:type="dcterms:W3CDTF">2021-03-21T18:40:10Z</dcterms:modified>
</cp:coreProperties>
</file>